
<file path=[Content_Types].xml><?xml version="1.0" encoding="utf-8"?>
<Types xmlns="http://schemas.openxmlformats.org/package/2006/content-types">
  <Default Extension="bin" ContentType="application/vnd.openxmlformats-officedocument.oleObject"/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vml" ContentType="application/vnd.openxmlformats-officedocument.vmlDrawing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theme/theme2.xml" ContentType="application/vnd.openxmlformats-officedocument.theme+xml"/>
  <Override PartName="/ppt/tags/tag5.xml" ContentType="application/vnd.openxmlformats-officedocument.presentationml.tags+xml"/>
  <Override PartName="/ppt/theme/theme3.xml" ContentType="application/vnd.openxmlformats-officedocument.theme+xml"/>
  <Override PartName="/ppt/tags/tag6.xml" ContentType="application/vnd.openxmlformats-officedocument.presentationml.tags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tags/tag7.xml" ContentType="application/vnd.openxmlformats-officedocument.presentationml.tags+xml"/>
  <Override PartName="/ppt/notesSlides/notesSlide4.xml" ContentType="application/vnd.openxmlformats-officedocument.presentationml.notesSlide+xml"/>
  <Override PartName="/ppt/tags/tag8.xml" ContentType="application/vnd.openxmlformats-officedocument.presentationml.tags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65" r:id="rId1"/>
    <p:sldMasterId id="2147483781" r:id="rId2"/>
  </p:sldMasterIdLst>
  <p:notesMasterIdLst>
    <p:notesMasterId r:id="rId20"/>
  </p:notesMasterIdLst>
  <p:sldIdLst>
    <p:sldId id="269" r:id="rId3"/>
    <p:sldId id="313" r:id="rId4"/>
    <p:sldId id="277" r:id="rId5"/>
    <p:sldId id="276" r:id="rId6"/>
    <p:sldId id="304" r:id="rId7"/>
    <p:sldId id="284" r:id="rId8"/>
    <p:sldId id="285" r:id="rId9"/>
    <p:sldId id="309" r:id="rId10"/>
    <p:sldId id="310" r:id="rId11"/>
    <p:sldId id="305" r:id="rId12"/>
    <p:sldId id="306" r:id="rId13"/>
    <p:sldId id="307" r:id="rId14"/>
    <p:sldId id="286" r:id="rId15"/>
    <p:sldId id="295" r:id="rId16"/>
    <p:sldId id="292" r:id="rId17"/>
    <p:sldId id="312" r:id="rId18"/>
    <p:sldId id="308" r:id="rId19"/>
  </p:sldIdLst>
  <p:sldSz cx="9144000" cy="6858000" type="screen4x3"/>
  <p:notesSz cx="6858000" cy="9144000"/>
  <p:custDataLst>
    <p:tags r:id="rId21"/>
  </p:custDataLst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83" userDrawn="1">
          <p15:clr>
            <a:srgbClr val="A4A3A4"/>
          </p15:clr>
        </p15:guide>
        <p15:guide id="3" orient="horz" pos="4094">
          <p15:clr>
            <a:srgbClr val="A4A3A4"/>
          </p15:clr>
        </p15:guide>
        <p15:guide id="5" pos="1451" userDrawn="1">
          <p15:clr>
            <a:srgbClr val="A4A3A4"/>
          </p15:clr>
        </p15:guide>
        <p15:guide id="6" pos="4309" userDrawn="1">
          <p15:clr>
            <a:srgbClr val="A4A3A4"/>
          </p15:clr>
        </p15:guide>
        <p15:guide id="7" orient="horz" pos="1253" userDrawn="1">
          <p15:clr>
            <a:srgbClr val="A4A3A4"/>
          </p15:clr>
        </p15:guide>
        <p15:guide id="8" pos="2880" userDrawn="1">
          <p15:clr>
            <a:srgbClr val="A4A3A4"/>
          </p15:clr>
        </p15:guide>
        <p15:guide id="9" orient="horz" pos="253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535D71"/>
    <a:srgbClr val="DEE3EA"/>
    <a:srgbClr val="BEC6D6"/>
    <a:srgbClr val="9DAAC3"/>
    <a:srgbClr val="8090AF"/>
    <a:srgbClr val="F8F9F7"/>
    <a:srgbClr val="D5D5D5"/>
    <a:srgbClr val="404040"/>
    <a:srgbClr val="939393"/>
    <a:srgbClr val="24242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0554" autoAdjust="0"/>
    <p:restoredTop sz="94660"/>
  </p:normalViewPr>
  <p:slideViewPr>
    <p:cSldViewPr snapToGrid="0" showGuides="1">
      <p:cViewPr varScale="1">
        <p:scale>
          <a:sx n="118" d="100"/>
          <a:sy n="118" d="100"/>
        </p:scale>
        <p:origin x="1698" y="96"/>
      </p:cViewPr>
      <p:guideLst>
        <p:guide orient="horz" pos="2183"/>
        <p:guide orient="horz" pos="4094"/>
        <p:guide pos="1451"/>
        <p:guide pos="4309"/>
        <p:guide orient="horz" pos="1253"/>
        <p:guide pos="2880"/>
        <p:guide orient="horz" pos="253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 showGuides="1">
      <p:cViewPr varScale="1">
        <p:scale>
          <a:sx n="65" d="100"/>
          <a:sy n="65" d="100"/>
        </p:scale>
        <p:origin x="3389" y="67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tags" Target="tags/tag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viewProps" Target="view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presProps" Target="pres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35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 dirty="0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A23DC7E-545F-4537-850F-CC5C2B410559}" type="datetimeFigureOut">
              <a:rPr lang="de-DE" smtClean="0"/>
              <a:pPr/>
              <a:t>28.10.2016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 indent="-180000">
              <a:spcBef>
                <a:spcPts val="0"/>
              </a:spcBef>
              <a:spcAft>
                <a:spcPts val="600"/>
              </a:spcAft>
              <a:buFont typeface="Symbol" panose="05050102010706020507" pitchFamily="18" charset="2"/>
              <a:buChar char="-"/>
            </a:pPr>
            <a:r>
              <a:rPr lang="de-DE" dirty="0"/>
              <a:t>Textmasterformat bearbeiten</a:t>
            </a:r>
          </a:p>
          <a:p>
            <a:pPr marL="360000" lvl="1" indent="-180000">
              <a:spcBef>
                <a:spcPts val="0"/>
              </a:spcBef>
              <a:spcAft>
                <a:spcPts val="600"/>
              </a:spcAft>
              <a:buFont typeface="Symbol" panose="05050102010706020507" pitchFamily="18" charset="2"/>
              <a:buChar char="-"/>
            </a:pPr>
            <a:r>
              <a:rPr lang="de-DE" dirty="0"/>
              <a:t>Zweite Ebene</a:t>
            </a:r>
          </a:p>
          <a:p>
            <a:pPr marL="540000" lvl="2" indent="-180000">
              <a:spcBef>
                <a:spcPts val="0"/>
              </a:spcBef>
              <a:spcAft>
                <a:spcPts val="600"/>
              </a:spcAft>
              <a:buFont typeface="Symbol" panose="05050102010706020507" pitchFamily="18" charset="2"/>
              <a:buChar char="-"/>
            </a:pPr>
            <a:r>
              <a:rPr lang="de-DE" dirty="0"/>
              <a:t>Dritte Ebene</a:t>
            </a:r>
          </a:p>
          <a:p>
            <a:pPr marL="720000" lvl="3" indent="-180000">
              <a:spcBef>
                <a:spcPts val="0"/>
              </a:spcBef>
              <a:spcAft>
                <a:spcPts val="600"/>
              </a:spcAft>
              <a:buFont typeface="Symbol" panose="05050102010706020507" pitchFamily="18" charset="2"/>
              <a:buChar char="-"/>
            </a:pPr>
            <a:r>
              <a:rPr lang="de-DE" dirty="0"/>
              <a:t>Vierte Ebene</a:t>
            </a:r>
          </a:p>
          <a:p>
            <a:pPr marL="900000" lvl="4" indent="-180000">
              <a:spcBef>
                <a:spcPts val="0"/>
              </a:spcBef>
              <a:spcAft>
                <a:spcPts val="600"/>
              </a:spcAft>
              <a:buFont typeface="Symbol" panose="05050102010706020507" pitchFamily="18" charset="2"/>
              <a:buChar char="-"/>
            </a:pPr>
            <a:r>
              <a:rPr lang="de-DE" dirty="0"/>
              <a:t>Fünfte Ebene</a:t>
            </a:r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67A725A-9256-4EC5-8CDB-4CC5D97770DD}" type="slidenum">
              <a:rPr lang="de-DE" smtClean="0"/>
              <a:pPr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07024956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lang="de-DE" sz="1800" kern="1200" dirty="0" smtClean="0">
        <a:solidFill>
          <a:srgbClr val="343434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lang="de-DE" sz="1800" kern="1200" dirty="0" smtClean="0">
        <a:solidFill>
          <a:srgbClr val="343434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lang="de-DE" sz="1600" kern="1200" dirty="0" smtClean="0">
        <a:solidFill>
          <a:srgbClr val="343434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lang="de-DE" sz="1600" kern="1200" dirty="0" smtClean="0">
        <a:solidFill>
          <a:srgbClr val="343434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lang="de-DE" sz="1600" kern="1200" dirty="0">
        <a:solidFill>
          <a:srgbClr val="343434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>
              <a:solidFill>
                <a:srgbClr val="FF0000"/>
              </a:solidFill>
            </a:endParaRP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67A725A-9256-4EC5-8CDB-4CC5D97770DD}" type="slidenum">
              <a:rPr lang="de-DE" smtClean="0"/>
              <a:pPr/>
              <a:t>9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7836121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992188" y="768350"/>
            <a:ext cx="5114925" cy="3836988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EEF57EA-A4E4-4517-9617-90714B527961}" type="slidenum">
              <a:rPr lang="de-DE" smtClean="0">
                <a:solidFill>
                  <a:prstClr val="black"/>
                </a:solidFill>
                <a:latin typeface="Calibri"/>
              </a:rPr>
              <a:pPr/>
              <a:t>10</a:t>
            </a:fld>
            <a:endParaRPr lang="de-DE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96561893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992188" y="768350"/>
            <a:ext cx="5114925" cy="3836988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EEF57EA-A4E4-4517-9617-90714B527961}" type="slidenum">
              <a:rPr lang="de-DE" smtClean="0">
                <a:solidFill>
                  <a:prstClr val="black"/>
                </a:solidFill>
                <a:latin typeface="Calibri"/>
              </a:rPr>
              <a:pPr/>
              <a:t>11</a:t>
            </a:fld>
            <a:endParaRPr lang="de-DE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1498371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>
          <a:xfrm>
            <a:off x="992188" y="768350"/>
            <a:ext cx="5114925" cy="3836988"/>
          </a:xfrm>
        </p:spPr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EEF57EA-A4E4-4517-9617-90714B527961}" type="slidenum">
              <a:rPr lang="de-DE" smtClean="0">
                <a:solidFill>
                  <a:prstClr val="black"/>
                </a:solidFill>
              </a:rPr>
              <a:pPr/>
              <a:t>12</a:t>
            </a:fld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0972961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67A725A-9256-4EC5-8CDB-4CC5D97770DD}" type="slidenum">
              <a:rPr lang="de-DE" smtClean="0"/>
              <a:pPr/>
              <a:t>16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00489404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jpeg"/><Relationship Id="rId4" Type="http://schemas.openxmlformats.org/officeDocument/2006/relationships/image" Target="../media/image7.jpeg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gif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4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2.xml"/></Relationships>
</file>

<file path=ppt/slideLayouts/_rels/slideLayout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2.xml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2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Master" Target="../slideMasters/slideMaster2.xml"/><Relationship Id="rId5" Type="http://schemas.openxmlformats.org/officeDocument/2006/relationships/image" Target="../media/image17.jpeg"/><Relationship Id="rId4" Type="http://schemas.openxmlformats.org/officeDocument/2006/relationships/image" Target="../media/image16.png"/></Relationships>
</file>

<file path=ppt/slideLayouts/_rels/slideLayout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Master" Target="../slideMasters/slideMaster2.xml"/><Relationship Id="rId5" Type="http://schemas.openxmlformats.org/officeDocument/2006/relationships/image" Target="../media/image17.jpeg"/><Relationship Id="rId4" Type="http://schemas.openxmlformats.org/officeDocument/2006/relationships/image" Target="../media/image16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mit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icture Placeholder 26"/>
          <p:cNvSpPr>
            <a:spLocks noGrp="1"/>
          </p:cNvSpPr>
          <p:nvPr>
            <p:ph type="pic" sz="quarter" idx="19"/>
          </p:nvPr>
        </p:nvSpPr>
        <p:spPr>
          <a:xfrm>
            <a:off x="-3810" y="-6668"/>
            <a:ext cx="9147810" cy="6866630"/>
          </a:xfrm>
          <a:custGeom>
            <a:avLst/>
            <a:gdLst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5242841 w 9144000"/>
              <a:gd name="connsiteY5" fmla="*/ 6246576 h 6849836"/>
              <a:gd name="connsiteX6" fmla="*/ 0 w 9144000"/>
              <a:gd name="connsiteY6" fmla="*/ 5159495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5242841 w 9144000"/>
              <a:gd name="connsiteY5" fmla="*/ 6246576 h 6849836"/>
              <a:gd name="connsiteX6" fmla="*/ 190500 w 9144000"/>
              <a:gd name="connsiteY6" fmla="*/ 4493539 h 6849836"/>
              <a:gd name="connsiteX7" fmla="*/ 0 w 9144000"/>
              <a:gd name="connsiteY7" fmla="*/ 0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5242841 w 9144000"/>
              <a:gd name="connsiteY5" fmla="*/ 6246576 h 6849836"/>
              <a:gd name="connsiteX6" fmla="*/ 9525 w 9144000"/>
              <a:gd name="connsiteY6" fmla="*/ 4769436 h 6849836"/>
              <a:gd name="connsiteX7" fmla="*/ 0 w 9144000"/>
              <a:gd name="connsiteY7" fmla="*/ 0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6023891 w 9144000"/>
              <a:gd name="connsiteY5" fmla="*/ 5628188 h 6849836"/>
              <a:gd name="connsiteX6" fmla="*/ 9525 w 9144000"/>
              <a:gd name="connsiteY6" fmla="*/ 4769436 h 6849836"/>
              <a:gd name="connsiteX7" fmla="*/ 0 w 9144000"/>
              <a:gd name="connsiteY7" fmla="*/ 0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6071516 w 9144000"/>
              <a:gd name="connsiteY5" fmla="*/ 5818461 h 6849836"/>
              <a:gd name="connsiteX6" fmla="*/ 9525 w 9144000"/>
              <a:gd name="connsiteY6" fmla="*/ 4769436 h 6849836"/>
              <a:gd name="connsiteX7" fmla="*/ 0 w 9144000"/>
              <a:gd name="connsiteY7" fmla="*/ 0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6319166 w 9144000"/>
              <a:gd name="connsiteY5" fmla="*/ 5847002 h 6849836"/>
              <a:gd name="connsiteX6" fmla="*/ 9525 w 9144000"/>
              <a:gd name="connsiteY6" fmla="*/ 4769436 h 6849836"/>
              <a:gd name="connsiteX7" fmla="*/ 0 w 9144000"/>
              <a:gd name="connsiteY7" fmla="*/ 0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6300116 w 9144000"/>
              <a:gd name="connsiteY5" fmla="*/ 5942139 h 6849836"/>
              <a:gd name="connsiteX6" fmla="*/ 9525 w 9144000"/>
              <a:gd name="connsiteY6" fmla="*/ 4769436 h 6849836"/>
              <a:gd name="connsiteX7" fmla="*/ 0 w 9144000"/>
              <a:gd name="connsiteY7" fmla="*/ 0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584729 w 9144000"/>
              <a:gd name="connsiteY3" fmla="*/ 6849836 h 6849836"/>
              <a:gd name="connsiteX4" fmla="*/ 3500070 w 9144000"/>
              <a:gd name="connsiteY4" fmla="*/ 6849836 h 6849836"/>
              <a:gd name="connsiteX5" fmla="*/ 6022210 w 9144000"/>
              <a:gd name="connsiteY5" fmla="*/ 5928708 h 6849836"/>
              <a:gd name="connsiteX6" fmla="*/ 9525 w 9144000"/>
              <a:gd name="connsiteY6" fmla="*/ 4769436 h 6849836"/>
              <a:gd name="connsiteX7" fmla="*/ 0 w 9144000"/>
              <a:gd name="connsiteY7" fmla="*/ 0 h 6849836"/>
              <a:gd name="connsiteX0" fmla="*/ 0 w 9144000"/>
              <a:gd name="connsiteY0" fmla="*/ 0 h 6849836"/>
              <a:gd name="connsiteX1" fmla="*/ 9144000 w 9144000"/>
              <a:gd name="connsiteY1" fmla="*/ 0 h 6849836"/>
              <a:gd name="connsiteX2" fmla="*/ 9144000 w 9144000"/>
              <a:gd name="connsiteY2" fmla="*/ 4928377 h 6849836"/>
              <a:gd name="connsiteX3" fmla="*/ 3894012 w 9144000"/>
              <a:gd name="connsiteY3" fmla="*/ 6818497 h 6849836"/>
              <a:gd name="connsiteX4" fmla="*/ 3500070 w 9144000"/>
              <a:gd name="connsiteY4" fmla="*/ 6849836 h 6849836"/>
              <a:gd name="connsiteX5" fmla="*/ 6022210 w 9144000"/>
              <a:gd name="connsiteY5" fmla="*/ 5928708 h 6849836"/>
              <a:gd name="connsiteX6" fmla="*/ 9525 w 9144000"/>
              <a:gd name="connsiteY6" fmla="*/ 4769436 h 6849836"/>
              <a:gd name="connsiteX7" fmla="*/ 0 w 9144000"/>
              <a:gd name="connsiteY7" fmla="*/ 0 h 6849836"/>
              <a:gd name="connsiteX0" fmla="*/ 0 w 9144000"/>
              <a:gd name="connsiteY0" fmla="*/ 0 h 6818497"/>
              <a:gd name="connsiteX1" fmla="*/ 9144000 w 9144000"/>
              <a:gd name="connsiteY1" fmla="*/ 0 h 6818497"/>
              <a:gd name="connsiteX2" fmla="*/ 9144000 w 9144000"/>
              <a:gd name="connsiteY2" fmla="*/ 4928377 h 6818497"/>
              <a:gd name="connsiteX3" fmla="*/ 3894012 w 9144000"/>
              <a:gd name="connsiteY3" fmla="*/ 6818497 h 6818497"/>
              <a:gd name="connsiteX4" fmla="*/ 3701776 w 9144000"/>
              <a:gd name="connsiteY4" fmla="*/ 6702094 h 6818497"/>
              <a:gd name="connsiteX5" fmla="*/ 6022210 w 9144000"/>
              <a:gd name="connsiteY5" fmla="*/ 5928708 h 6818497"/>
              <a:gd name="connsiteX6" fmla="*/ 9525 w 9144000"/>
              <a:gd name="connsiteY6" fmla="*/ 4769436 h 6818497"/>
              <a:gd name="connsiteX7" fmla="*/ 0 w 9144000"/>
              <a:gd name="connsiteY7" fmla="*/ 0 h 6818497"/>
              <a:gd name="connsiteX0" fmla="*/ 0 w 9144000"/>
              <a:gd name="connsiteY0" fmla="*/ 0 h 6818498"/>
              <a:gd name="connsiteX1" fmla="*/ 9144000 w 9144000"/>
              <a:gd name="connsiteY1" fmla="*/ 0 h 6818498"/>
              <a:gd name="connsiteX2" fmla="*/ 9144000 w 9144000"/>
              <a:gd name="connsiteY2" fmla="*/ 4928377 h 6818498"/>
              <a:gd name="connsiteX3" fmla="*/ 3894012 w 9144000"/>
              <a:gd name="connsiteY3" fmla="*/ 6818497 h 6818498"/>
              <a:gd name="connsiteX4" fmla="*/ 3688329 w 9144000"/>
              <a:gd name="connsiteY4" fmla="*/ 6818498 h 6818498"/>
              <a:gd name="connsiteX5" fmla="*/ 6022210 w 9144000"/>
              <a:gd name="connsiteY5" fmla="*/ 5928708 h 6818498"/>
              <a:gd name="connsiteX6" fmla="*/ 9525 w 9144000"/>
              <a:gd name="connsiteY6" fmla="*/ 4769436 h 6818498"/>
              <a:gd name="connsiteX7" fmla="*/ 0 w 9144000"/>
              <a:gd name="connsiteY7" fmla="*/ 0 h 6818498"/>
              <a:gd name="connsiteX0" fmla="*/ 0 w 9144000"/>
              <a:gd name="connsiteY0" fmla="*/ 0 h 6818498"/>
              <a:gd name="connsiteX1" fmla="*/ 9144000 w 9144000"/>
              <a:gd name="connsiteY1" fmla="*/ 0 h 6818498"/>
              <a:gd name="connsiteX2" fmla="*/ 9144000 w 9144000"/>
              <a:gd name="connsiteY2" fmla="*/ 4842754 h 6818498"/>
              <a:gd name="connsiteX3" fmla="*/ 3894012 w 9144000"/>
              <a:gd name="connsiteY3" fmla="*/ 6818497 h 6818498"/>
              <a:gd name="connsiteX4" fmla="*/ 3688329 w 9144000"/>
              <a:gd name="connsiteY4" fmla="*/ 6818498 h 6818498"/>
              <a:gd name="connsiteX5" fmla="*/ 6022210 w 9144000"/>
              <a:gd name="connsiteY5" fmla="*/ 5928708 h 6818498"/>
              <a:gd name="connsiteX6" fmla="*/ 9525 w 9144000"/>
              <a:gd name="connsiteY6" fmla="*/ 4769436 h 6818498"/>
              <a:gd name="connsiteX7" fmla="*/ 0 w 9144000"/>
              <a:gd name="connsiteY7" fmla="*/ 0 h 6818498"/>
              <a:gd name="connsiteX0" fmla="*/ 0 w 9144000"/>
              <a:gd name="connsiteY0" fmla="*/ 0 h 6847039"/>
              <a:gd name="connsiteX1" fmla="*/ 9144000 w 9144000"/>
              <a:gd name="connsiteY1" fmla="*/ 28541 h 6847039"/>
              <a:gd name="connsiteX2" fmla="*/ 9144000 w 9144000"/>
              <a:gd name="connsiteY2" fmla="*/ 4871295 h 6847039"/>
              <a:gd name="connsiteX3" fmla="*/ 3894012 w 9144000"/>
              <a:gd name="connsiteY3" fmla="*/ 6847038 h 6847039"/>
              <a:gd name="connsiteX4" fmla="*/ 3688329 w 9144000"/>
              <a:gd name="connsiteY4" fmla="*/ 6847039 h 6847039"/>
              <a:gd name="connsiteX5" fmla="*/ 6022210 w 9144000"/>
              <a:gd name="connsiteY5" fmla="*/ 5957249 h 6847039"/>
              <a:gd name="connsiteX6" fmla="*/ 9525 w 9144000"/>
              <a:gd name="connsiteY6" fmla="*/ 4797977 h 6847039"/>
              <a:gd name="connsiteX7" fmla="*/ 0 w 9144000"/>
              <a:gd name="connsiteY7" fmla="*/ 0 h 6847039"/>
              <a:gd name="connsiteX0" fmla="*/ 0 w 9144000"/>
              <a:gd name="connsiteY0" fmla="*/ 9514 h 6856553"/>
              <a:gd name="connsiteX1" fmla="*/ 9134475 w 9144000"/>
              <a:gd name="connsiteY1" fmla="*/ 0 h 6856553"/>
              <a:gd name="connsiteX2" fmla="*/ 9144000 w 9144000"/>
              <a:gd name="connsiteY2" fmla="*/ 4880809 h 6856553"/>
              <a:gd name="connsiteX3" fmla="*/ 3894012 w 9144000"/>
              <a:gd name="connsiteY3" fmla="*/ 6856552 h 6856553"/>
              <a:gd name="connsiteX4" fmla="*/ 3688329 w 9144000"/>
              <a:gd name="connsiteY4" fmla="*/ 6856553 h 6856553"/>
              <a:gd name="connsiteX5" fmla="*/ 6022210 w 9144000"/>
              <a:gd name="connsiteY5" fmla="*/ 5966763 h 6856553"/>
              <a:gd name="connsiteX6" fmla="*/ 9525 w 9144000"/>
              <a:gd name="connsiteY6" fmla="*/ 4807491 h 6856553"/>
              <a:gd name="connsiteX7" fmla="*/ 0 w 9144000"/>
              <a:gd name="connsiteY7" fmla="*/ 9514 h 6856553"/>
              <a:gd name="connsiteX0" fmla="*/ 3810 w 9147810"/>
              <a:gd name="connsiteY0" fmla="*/ 9514 h 6856553"/>
              <a:gd name="connsiteX1" fmla="*/ 9138285 w 9147810"/>
              <a:gd name="connsiteY1" fmla="*/ 0 h 6856553"/>
              <a:gd name="connsiteX2" fmla="*/ 9147810 w 9147810"/>
              <a:gd name="connsiteY2" fmla="*/ 4880809 h 6856553"/>
              <a:gd name="connsiteX3" fmla="*/ 3897822 w 9147810"/>
              <a:gd name="connsiteY3" fmla="*/ 6856552 h 6856553"/>
              <a:gd name="connsiteX4" fmla="*/ 3692139 w 9147810"/>
              <a:gd name="connsiteY4" fmla="*/ 6856553 h 6856553"/>
              <a:gd name="connsiteX5" fmla="*/ 6026020 w 9147810"/>
              <a:gd name="connsiteY5" fmla="*/ 5966763 h 6856553"/>
              <a:gd name="connsiteX6" fmla="*/ 0 w 9147810"/>
              <a:gd name="connsiteY6" fmla="*/ 4807491 h 6856553"/>
              <a:gd name="connsiteX7" fmla="*/ 3810 w 9147810"/>
              <a:gd name="connsiteY7" fmla="*/ 9514 h 6856553"/>
              <a:gd name="connsiteX0" fmla="*/ 3810 w 9147810"/>
              <a:gd name="connsiteY0" fmla="*/ 11417 h 6858456"/>
              <a:gd name="connsiteX1" fmla="*/ 9145905 w 9147810"/>
              <a:gd name="connsiteY1" fmla="*/ 0 h 6858456"/>
              <a:gd name="connsiteX2" fmla="*/ 9147810 w 9147810"/>
              <a:gd name="connsiteY2" fmla="*/ 4882712 h 6858456"/>
              <a:gd name="connsiteX3" fmla="*/ 3897822 w 9147810"/>
              <a:gd name="connsiteY3" fmla="*/ 6858455 h 6858456"/>
              <a:gd name="connsiteX4" fmla="*/ 3692139 w 9147810"/>
              <a:gd name="connsiteY4" fmla="*/ 6858456 h 6858456"/>
              <a:gd name="connsiteX5" fmla="*/ 6026020 w 9147810"/>
              <a:gd name="connsiteY5" fmla="*/ 5968666 h 6858456"/>
              <a:gd name="connsiteX6" fmla="*/ 0 w 9147810"/>
              <a:gd name="connsiteY6" fmla="*/ 4809394 h 6858456"/>
              <a:gd name="connsiteX7" fmla="*/ 3810 w 9147810"/>
              <a:gd name="connsiteY7" fmla="*/ 11417 h 6858456"/>
              <a:gd name="connsiteX0" fmla="*/ 3810 w 9147810"/>
              <a:gd name="connsiteY0" fmla="*/ 3806 h 6858456"/>
              <a:gd name="connsiteX1" fmla="*/ 9145905 w 9147810"/>
              <a:gd name="connsiteY1" fmla="*/ 0 h 6858456"/>
              <a:gd name="connsiteX2" fmla="*/ 9147810 w 9147810"/>
              <a:gd name="connsiteY2" fmla="*/ 4882712 h 6858456"/>
              <a:gd name="connsiteX3" fmla="*/ 3897822 w 9147810"/>
              <a:gd name="connsiteY3" fmla="*/ 6858455 h 6858456"/>
              <a:gd name="connsiteX4" fmla="*/ 3692139 w 9147810"/>
              <a:gd name="connsiteY4" fmla="*/ 6858456 h 6858456"/>
              <a:gd name="connsiteX5" fmla="*/ 6026020 w 9147810"/>
              <a:gd name="connsiteY5" fmla="*/ 5968666 h 6858456"/>
              <a:gd name="connsiteX6" fmla="*/ 0 w 9147810"/>
              <a:gd name="connsiteY6" fmla="*/ 4809394 h 6858456"/>
              <a:gd name="connsiteX7" fmla="*/ 3810 w 9147810"/>
              <a:gd name="connsiteY7" fmla="*/ 3806 h 68584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9147810" h="6858456">
                <a:moveTo>
                  <a:pt x="3810" y="3806"/>
                </a:moveTo>
                <a:lnTo>
                  <a:pt x="9145905" y="0"/>
                </a:lnTo>
                <a:lnTo>
                  <a:pt x="9147810" y="4882712"/>
                </a:lnTo>
                <a:lnTo>
                  <a:pt x="3897822" y="6858455"/>
                </a:lnTo>
                <a:lnTo>
                  <a:pt x="3692139" y="6858456"/>
                </a:lnTo>
                <a:lnTo>
                  <a:pt x="6026020" y="5968666"/>
                </a:lnTo>
                <a:lnTo>
                  <a:pt x="0" y="4809394"/>
                </a:lnTo>
                <a:cubicBezTo>
                  <a:pt x="0" y="3089562"/>
                  <a:pt x="3810" y="1723638"/>
                  <a:pt x="3810" y="3806"/>
                </a:cubicBezTo>
                <a:close/>
              </a:path>
            </a:pathLst>
          </a:custGeom>
          <a:blipFill dpi="0" rotWithShape="1">
            <a:blip r:embed="rId2" cstate="print"/>
            <a:srcRect/>
            <a:stretch>
              <a:fillRect/>
            </a:stretch>
          </a:blipFill>
        </p:spPr>
        <p:txBody>
          <a:bodyPr wrap="square" tIns="540000" bIns="0" anchor="ctr">
            <a:noAutofit/>
          </a:bodyPr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Bild durch Klicken auf Symbol hinzufügen</a:t>
            </a:r>
            <a:endParaRPr lang="de-DE" dirty="0"/>
          </a:p>
        </p:txBody>
      </p:sp>
      <p:sp>
        <p:nvSpPr>
          <p:cNvPr id="17" name="Textplatzhalter 8"/>
          <p:cNvSpPr>
            <a:spLocks noGrp="1"/>
          </p:cNvSpPr>
          <p:nvPr>
            <p:ph type="body" sz="quarter" idx="13" hasCustomPrompt="1"/>
          </p:nvPr>
        </p:nvSpPr>
        <p:spPr>
          <a:xfrm>
            <a:off x="366711" y="269626"/>
            <a:ext cx="8418514" cy="1092510"/>
          </a:xfrm>
          <a:prstGeom prst="rect">
            <a:avLst/>
          </a:prstGeom>
        </p:spPr>
        <p:txBody>
          <a:bodyPr lIns="0" tIns="0" rIns="0" bIns="0" anchor="b">
            <a:noAutofit/>
          </a:bodyPr>
          <a:lstStyle>
            <a:lvl1pPr marL="0" indent="0">
              <a:lnSpc>
                <a:spcPts val="4000"/>
              </a:lnSpc>
              <a:spcBef>
                <a:spcPts val="0"/>
              </a:spcBef>
              <a:spcAft>
                <a:spcPts val="0"/>
              </a:spcAft>
              <a:buNone/>
              <a:defRPr sz="4000" b="1" cap="all" baseline="0">
                <a:solidFill>
                  <a:srgbClr val="404040"/>
                </a:solidFill>
                <a:latin typeface="+mj-lt"/>
              </a:defRPr>
            </a:lvl1pPr>
          </a:lstStyle>
          <a:p>
            <a:pPr lvl="0"/>
            <a:r>
              <a:rPr lang="de-DE" dirty="0"/>
              <a:t>Ein- oder </a:t>
            </a:r>
            <a:br>
              <a:rPr lang="de-DE" dirty="0"/>
            </a:br>
            <a:r>
              <a:rPr lang="de-DE" dirty="0"/>
              <a:t>Zweizeiliger </a:t>
            </a:r>
            <a:r>
              <a:rPr lang="de-DE" dirty="0" err="1"/>
              <a:t>titel</a:t>
            </a:r>
            <a:r>
              <a:rPr lang="de-DE" dirty="0"/>
              <a:t>.</a:t>
            </a:r>
          </a:p>
        </p:txBody>
      </p:sp>
      <p:sp>
        <p:nvSpPr>
          <p:cNvPr id="18" name="Textplatzhalter 8"/>
          <p:cNvSpPr>
            <a:spLocks noGrp="1"/>
          </p:cNvSpPr>
          <p:nvPr>
            <p:ph type="body" sz="quarter" idx="14" hasCustomPrompt="1"/>
          </p:nvPr>
        </p:nvSpPr>
        <p:spPr>
          <a:xfrm>
            <a:off x="366711" y="1386805"/>
            <a:ext cx="8418514" cy="534059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ts val="2100"/>
              </a:lnSpc>
              <a:spcBef>
                <a:spcPts val="0"/>
              </a:spcBef>
              <a:spcAft>
                <a:spcPts val="0"/>
              </a:spcAft>
              <a:buNone/>
              <a:defRPr sz="2000" b="1" cap="all" baseline="0">
                <a:solidFill>
                  <a:srgbClr val="404040"/>
                </a:solidFill>
                <a:latin typeface="+mj-lt"/>
              </a:defRPr>
            </a:lvl1pPr>
          </a:lstStyle>
          <a:p>
            <a:pPr lvl="0"/>
            <a:r>
              <a:rPr lang="de-DE" dirty="0"/>
              <a:t>Ein- oder Zweizeilige Subheadline.</a:t>
            </a:r>
          </a:p>
        </p:txBody>
      </p:sp>
      <p:sp>
        <p:nvSpPr>
          <p:cNvPr id="19" name="Textplatzhalter 24"/>
          <p:cNvSpPr>
            <a:spLocks noGrp="1"/>
          </p:cNvSpPr>
          <p:nvPr>
            <p:ph type="body" sz="quarter" idx="18" hasCustomPrompt="1"/>
          </p:nvPr>
        </p:nvSpPr>
        <p:spPr>
          <a:xfrm>
            <a:off x="366711" y="5634000"/>
            <a:ext cx="3853133" cy="319415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171450" indent="-171450">
              <a:buNone/>
              <a:defRPr lang="de-DE" sz="1100" b="1" i="0" baseline="0" dirty="0" smtClean="0">
                <a:latin typeface="BMW Group Condensed Bold"/>
                <a:ea typeface="BMW Type Global Pro Regular" pitchFamily="2" charset="0"/>
                <a:cs typeface="BMW Group Condensed Bold"/>
              </a:defRPr>
            </a:lvl1pPr>
          </a:lstStyle>
          <a:p>
            <a:pPr marL="0" lvl="0" indent="0" algn="l" defTabSz="914400" rtl="0" eaLnBrk="1" latinLnBrk="0" hangingPunct="1">
              <a:spcBef>
                <a:spcPts val="0"/>
              </a:spcBef>
              <a:spcAft>
                <a:spcPts val="600"/>
              </a:spcAft>
              <a:buFont typeface="Symbol" panose="05050102010706020507" pitchFamily="18" charset="2"/>
              <a:buNone/>
            </a:pPr>
            <a:r>
              <a:rPr lang="de-DE" dirty="0"/>
              <a:t>Abteilung | Datum</a:t>
            </a:r>
          </a:p>
        </p:txBody>
      </p:sp>
      <p:pic>
        <p:nvPicPr>
          <p:cNvPr id="16" name="Bild 7" descr="WortmarkeBMWGROUP Kopie.jp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2662" y="6139966"/>
            <a:ext cx="757729" cy="3599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Grafik 13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52506" y="6137292"/>
            <a:ext cx="1159625" cy="361604"/>
          </a:xfrm>
          <a:prstGeom prst="rect">
            <a:avLst/>
          </a:prstGeom>
        </p:spPr>
      </p:pic>
      <p:pic>
        <p:nvPicPr>
          <p:cNvPr id="11" name="Bild 8" descr="BMWMINIRR_5fbg Kopie.jpg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452"/>
          <a:stretch>
            <a:fillRect/>
          </a:stretch>
        </p:blipFill>
        <p:spPr bwMode="auto">
          <a:xfrm>
            <a:off x="7707422" y="6136097"/>
            <a:ext cx="1095373" cy="3616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57703790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26">
          <p15:clr>
            <a:srgbClr val="FBAE40"/>
          </p15:clr>
        </p15:guide>
        <p15:guide id="2" pos="5538">
          <p15:clr>
            <a:srgbClr val="FBAE40"/>
          </p15:clr>
        </p15:guide>
        <p15:guide id="3" orient="horz" pos="1826" userDrawn="1">
          <p15:clr>
            <a:srgbClr val="FBAE40"/>
          </p15:clr>
        </p15:guide>
        <p15:guide id="4" orient="horz" pos="3759" userDrawn="1">
          <p15:clr>
            <a:srgbClr val="FBAE40"/>
          </p15:clr>
        </p15:guide>
        <p15:guide id="5" orient="horz" pos="3549" userDrawn="1">
          <p15:clr>
            <a:srgbClr val="FBAE40"/>
          </p15:clr>
        </p15:guide>
        <p15:guide id="6" orient="horz" pos="210" userDrawn="1">
          <p15:clr>
            <a:srgbClr val="FBAE40"/>
          </p15:clr>
        </p15:guide>
        <p15:guide id="7" orient="horz" pos="2181" userDrawn="1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ohne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hteck 12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</a:schemeClr>
              </a:gs>
              <a:gs pos="100000">
                <a:srgbClr val="E4E8EE"/>
              </a:gs>
            </a:gsLst>
            <a:lin ang="1662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pic>
        <p:nvPicPr>
          <p:cNvPr id="11" name="Bild 10" descr="Trigonalform_4zu3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595812"/>
            <a:ext cx="9144000" cy="2262188"/>
          </a:xfrm>
          <a:prstGeom prst="rect">
            <a:avLst/>
          </a:prstGeom>
        </p:spPr>
      </p:pic>
      <p:sp>
        <p:nvSpPr>
          <p:cNvPr id="18" name="Textplatzhalter 24"/>
          <p:cNvSpPr>
            <a:spLocks noGrp="1"/>
          </p:cNvSpPr>
          <p:nvPr>
            <p:ph type="body" sz="quarter" idx="18" hasCustomPrompt="1"/>
          </p:nvPr>
        </p:nvSpPr>
        <p:spPr>
          <a:xfrm>
            <a:off x="366711" y="5634000"/>
            <a:ext cx="3820982" cy="319415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1100" b="1" i="0" baseline="0">
                <a:solidFill>
                  <a:srgbClr val="343434"/>
                </a:solidFill>
                <a:latin typeface="BMW Group Condensed Bold"/>
                <a:ea typeface="BMW Type Global Pro Regular" pitchFamily="2" charset="0"/>
                <a:cs typeface="BMW Group Condensed Bold"/>
              </a:defRPr>
            </a:lvl1pPr>
            <a:lvl2pPr>
              <a:defRPr sz="1700"/>
            </a:lvl2pPr>
            <a:lvl3pPr>
              <a:defRPr sz="1700"/>
            </a:lvl3pPr>
            <a:lvl4pPr>
              <a:defRPr sz="1700"/>
            </a:lvl4pPr>
            <a:lvl5pPr>
              <a:defRPr sz="1700"/>
            </a:lvl5pPr>
          </a:lstStyle>
          <a:p>
            <a:pPr lvl="0"/>
            <a:r>
              <a:rPr lang="de-DE" dirty="0"/>
              <a:t>Abteilung | Datum</a:t>
            </a:r>
          </a:p>
        </p:txBody>
      </p:sp>
      <p:sp>
        <p:nvSpPr>
          <p:cNvPr id="19" name="Textplatzhalter 8"/>
          <p:cNvSpPr>
            <a:spLocks noGrp="1"/>
          </p:cNvSpPr>
          <p:nvPr>
            <p:ph type="body" sz="quarter" idx="13" hasCustomPrompt="1"/>
          </p:nvPr>
        </p:nvSpPr>
        <p:spPr>
          <a:xfrm>
            <a:off x="366711" y="1799485"/>
            <a:ext cx="8418514" cy="1092510"/>
          </a:xfrm>
          <a:prstGeom prst="rect">
            <a:avLst/>
          </a:prstGeom>
        </p:spPr>
        <p:txBody>
          <a:bodyPr lIns="0" tIns="0" rIns="0" bIns="0" anchor="b">
            <a:noAutofit/>
          </a:bodyPr>
          <a:lstStyle>
            <a:lvl1pPr marL="0" indent="0">
              <a:lnSpc>
                <a:spcPts val="4000"/>
              </a:lnSpc>
              <a:spcBef>
                <a:spcPts val="0"/>
              </a:spcBef>
              <a:buNone/>
              <a:defRPr sz="3900" b="1" cap="all" baseline="0">
                <a:solidFill>
                  <a:srgbClr val="667084"/>
                </a:solidFill>
                <a:latin typeface="+mj-lt"/>
              </a:defRPr>
            </a:lvl1pPr>
          </a:lstStyle>
          <a:p>
            <a:pPr lvl="0"/>
            <a:r>
              <a:rPr lang="de-DE" dirty="0"/>
              <a:t>Ein- oder Zweizeiliger </a:t>
            </a:r>
            <a:r>
              <a:rPr lang="de-DE" dirty="0" err="1"/>
              <a:t>titel</a:t>
            </a:r>
            <a:r>
              <a:rPr lang="de-DE" dirty="0"/>
              <a:t>.</a:t>
            </a:r>
          </a:p>
        </p:txBody>
      </p:sp>
      <p:sp>
        <p:nvSpPr>
          <p:cNvPr id="20" name="Textplatzhalter 8"/>
          <p:cNvSpPr>
            <a:spLocks noGrp="1"/>
          </p:cNvSpPr>
          <p:nvPr>
            <p:ph type="body" sz="quarter" idx="14" hasCustomPrompt="1"/>
          </p:nvPr>
        </p:nvSpPr>
        <p:spPr>
          <a:xfrm>
            <a:off x="366711" y="2916664"/>
            <a:ext cx="8418514" cy="534059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ts val="2100"/>
              </a:lnSpc>
              <a:spcBef>
                <a:spcPts val="0"/>
              </a:spcBef>
              <a:buNone/>
              <a:defRPr sz="2000" b="1" cap="all" baseline="0">
                <a:solidFill>
                  <a:srgbClr val="667084"/>
                </a:solidFill>
                <a:latin typeface="+mj-lt"/>
              </a:defRPr>
            </a:lvl1pPr>
          </a:lstStyle>
          <a:p>
            <a:pPr lvl="0"/>
            <a:r>
              <a:rPr lang="de-DE" dirty="0"/>
              <a:t>Ein- oder Zweizeilige Subheadline.</a:t>
            </a:r>
          </a:p>
        </p:txBody>
      </p:sp>
      <p:pic>
        <p:nvPicPr>
          <p:cNvPr id="10" name="Bild 7" descr="WortmarkeBMWGROUP Kopie.jp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2662" y="6139966"/>
            <a:ext cx="757729" cy="3599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Grafik 12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48672" y="6140450"/>
            <a:ext cx="1149847" cy="358555"/>
          </a:xfrm>
          <a:prstGeom prst="rect">
            <a:avLst/>
          </a:prstGeom>
        </p:spPr>
      </p:pic>
      <p:pic>
        <p:nvPicPr>
          <p:cNvPr id="15" name="Bild 8" descr="BMWMINIRR_5fbg Kopie.jpg"/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452"/>
          <a:stretch>
            <a:fillRect/>
          </a:stretch>
        </p:blipFill>
        <p:spPr bwMode="auto">
          <a:xfrm>
            <a:off x="7707422" y="6136097"/>
            <a:ext cx="1095373" cy="3616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63585696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78">
          <p15:clr>
            <a:srgbClr val="FBAE40"/>
          </p15:clr>
        </p15:guide>
        <p15:guide id="2" orient="horz" pos="1128">
          <p15:clr>
            <a:srgbClr val="FBAE40"/>
          </p15:clr>
        </p15:guide>
        <p15:guide id="3" orient="horz" pos="3549" userDrawn="1">
          <p15:clr>
            <a:srgbClr val="FBAE40"/>
          </p15:clr>
        </p15:guide>
        <p15:guide id="4" orient="horz" pos="3759" userDrawn="1">
          <p15:clr>
            <a:srgbClr val="FBAE40"/>
          </p15:clr>
        </p15:guide>
        <p15:guide id="5" pos="226">
          <p15:clr>
            <a:srgbClr val="FBAE40"/>
          </p15:clr>
        </p15:guide>
        <p15:guide id="6" pos="5538">
          <p15:clr>
            <a:srgbClr val="FBAE40"/>
          </p15:clr>
        </p15:guide>
        <p15:guide id="7" orient="horz" pos="1826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apiteltrenn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hteck 8"/>
          <p:cNvSpPr/>
          <p:nvPr userDrawn="1"/>
        </p:nvSpPr>
        <p:spPr>
          <a:xfrm>
            <a:off x="0" y="0"/>
            <a:ext cx="9144000" cy="6294964"/>
          </a:xfrm>
          <a:prstGeom prst="rect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</a:schemeClr>
              </a:gs>
              <a:gs pos="100000">
                <a:srgbClr val="E4E8EE"/>
              </a:gs>
            </a:gsLst>
            <a:lin ang="1662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pic>
        <p:nvPicPr>
          <p:cNvPr id="14" name="Bild 11"/>
          <p:cNvPicPr>
            <a:picLocks noChangeAspect="1"/>
          </p:cNvPicPr>
          <p:nvPr userDrawn="1"/>
        </p:nvPicPr>
        <p:blipFill rotWithShape="1">
          <a:blip r:embed="rId2" cstate="print">
            <a:alphaModFix amt="8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429" t="30806" r="47494" b="-25"/>
          <a:stretch/>
        </p:blipFill>
        <p:spPr>
          <a:xfrm>
            <a:off x="1507067" y="0"/>
            <a:ext cx="7636933" cy="6293905"/>
          </a:xfrm>
          <a:prstGeom prst="rect">
            <a:avLst/>
          </a:prstGeom>
        </p:spPr>
      </p:pic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>
          <a:xfrm>
            <a:off x="7939617" y="6425347"/>
            <a:ext cx="845608" cy="331788"/>
          </a:xfrm>
        </p:spPr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8" name="Textplatzhalter 8"/>
          <p:cNvSpPr>
            <a:spLocks noGrp="1"/>
          </p:cNvSpPr>
          <p:nvPr>
            <p:ph type="body" sz="quarter" idx="14" hasCustomPrompt="1"/>
          </p:nvPr>
        </p:nvSpPr>
        <p:spPr>
          <a:xfrm>
            <a:off x="366711" y="1412875"/>
            <a:ext cx="2241764" cy="924620"/>
          </a:xfrm>
          <a:prstGeom prst="rect">
            <a:avLst/>
          </a:prstGeom>
        </p:spPr>
        <p:txBody>
          <a:bodyPr wrap="square" lIns="0" tIns="0" rIns="0" bIns="0">
            <a:noAutofit/>
          </a:bodyPr>
          <a:lstStyle>
            <a:lvl1pPr marL="0" indent="0">
              <a:lnSpc>
                <a:spcPts val="7200"/>
              </a:lnSpc>
              <a:spcBef>
                <a:spcPts val="0"/>
              </a:spcBef>
              <a:buNone/>
              <a:defRPr sz="7200" b="1" cap="all" baseline="0">
                <a:solidFill>
                  <a:srgbClr val="667084"/>
                </a:solidFill>
                <a:latin typeface="+mj-lt"/>
              </a:defRPr>
            </a:lvl1pPr>
          </a:lstStyle>
          <a:p>
            <a:pPr lvl="0"/>
            <a:r>
              <a:rPr lang="de-DE" dirty="0"/>
              <a:t>01</a:t>
            </a:r>
          </a:p>
        </p:txBody>
      </p:sp>
      <p:sp>
        <p:nvSpPr>
          <p:cNvPr id="10" name="Textplatzhalter 8"/>
          <p:cNvSpPr>
            <a:spLocks noGrp="1"/>
          </p:cNvSpPr>
          <p:nvPr>
            <p:ph type="body" sz="quarter" idx="15" hasCustomPrompt="1"/>
          </p:nvPr>
        </p:nvSpPr>
        <p:spPr>
          <a:xfrm>
            <a:off x="366711" y="2362896"/>
            <a:ext cx="8418514" cy="548868"/>
          </a:xfrm>
          <a:prstGeom prst="rect">
            <a:avLst/>
          </a:prstGeom>
        </p:spPr>
        <p:txBody>
          <a:bodyPr lIns="0" tIns="0" rIns="0" bIns="0">
            <a:spAutoFit/>
          </a:bodyPr>
          <a:lstStyle>
            <a:lvl1pPr marL="0" indent="0">
              <a:lnSpc>
                <a:spcPts val="4200"/>
              </a:lnSpc>
              <a:spcBef>
                <a:spcPts val="0"/>
              </a:spcBef>
              <a:buNone/>
              <a:defRPr sz="4000" b="1" cap="all" baseline="0">
                <a:solidFill>
                  <a:srgbClr val="667084"/>
                </a:solidFill>
                <a:latin typeface="+mj-lt"/>
              </a:defRPr>
            </a:lvl1pPr>
          </a:lstStyle>
          <a:p>
            <a:pPr lvl="0"/>
            <a:r>
              <a:rPr lang="de-DE" dirty="0" err="1"/>
              <a:t>Kapiteltrenner</a:t>
            </a:r>
            <a:r>
              <a:rPr lang="de-DE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590718321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1836">
          <p15:clr>
            <a:srgbClr val="FBAE40"/>
          </p15:clr>
        </p15:guide>
        <p15:guide id="2" orient="horz" pos="890">
          <p15:clr>
            <a:srgbClr val="FBAE40"/>
          </p15:clr>
        </p15:guide>
        <p15:guide id="3" pos="5538">
          <p15:clr>
            <a:srgbClr val="FBAE40"/>
          </p15:clr>
        </p15:guide>
        <p15:guide id="4" pos="226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 algn="l">
              <a:defRPr/>
            </a:lvl1pPr>
          </a:lstStyle>
          <a:p>
            <a:r>
              <a:rPr lang="de-DE" dirty="0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11" name="Inhaltsplatzhalter 10"/>
          <p:cNvSpPr>
            <a:spLocks noGrp="1"/>
          </p:cNvSpPr>
          <p:nvPr>
            <p:ph sz="quarter" idx="12"/>
          </p:nvPr>
        </p:nvSpPr>
        <p:spPr>
          <a:xfrm>
            <a:off x="366711" y="1413933"/>
            <a:ext cx="8418514" cy="4707467"/>
          </a:xfrm>
        </p:spPr>
        <p:txBody>
          <a:bodyPr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cxnSp>
        <p:nvCxnSpPr>
          <p:cNvPr id="6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3469820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226">
          <p15:clr>
            <a:srgbClr val="FBAE40"/>
          </p15:clr>
        </p15:guide>
        <p15:guide id="2" pos="5538">
          <p15:clr>
            <a:srgbClr val="FBAE40"/>
          </p15:clr>
        </p15:guide>
        <p15:guide id="3" orient="horz" pos="210" userDrawn="1">
          <p15:clr>
            <a:srgbClr val="FBAE40"/>
          </p15:clr>
        </p15:guide>
        <p15:guide id="4" orient="horz" pos="663">
          <p15:clr>
            <a:srgbClr val="FBAE40"/>
          </p15:clr>
        </p15:guide>
        <p15:guide id="5" orient="horz" pos="890">
          <p15:clr>
            <a:srgbClr val="FBAE40"/>
          </p15:clr>
        </p15:guide>
        <p15:guide id="6" orient="horz" pos="3858">
          <p15:clr>
            <a:srgbClr val="FBAE40"/>
          </p15:clr>
        </p15:guide>
        <p15:guide id="7" orient="horz" pos="4260">
          <p15:clr>
            <a:srgbClr val="FBAE40"/>
          </p15:clr>
        </p15:guide>
        <p15:guide id="8" orient="horz" pos="4042">
          <p15:clr>
            <a:srgbClr val="FBAE4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halt mit Hintergr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Bild 6"/>
          <p:cNvPicPr>
            <a:picLocks noChangeAspect="1"/>
          </p:cNvPicPr>
          <p:nvPr userDrawn="1"/>
        </p:nvPicPr>
        <p:blipFill rotWithShape="1">
          <a:blip r:embed="rId2" cstate="print">
            <a:alphaModFix amt="1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9656" t="46096" r="-1521" b="2091"/>
          <a:stretch/>
        </p:blipFill>
        <p:spPr>
          <a:xfrm>
            <a:off x="-8164" y="0"/>
            <a:ext cx="6028267" cy="6293905"/>
          </a:xfrm>
          <a:prstGeom prst="rect">
            <a:avLst/>
          </a:prstGeom>
        </p:spPr>
      </p:pic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9" name="Inhaltsplatzhalter 8"/>
          <p:cNvSpPr>
            <a:spLocks noGrp="1"/>
          </p:cNvSpPr>
          <p:nvPr>
            <p:ph sz="quarter" idx="12"/>
          </p:nvPr>
        </p:nvSpPr>
        <p:spPr>
          <a:xfrm>
            <a:off x="366711" y="1413933"/>
            <a:ext cx="8418514" cy="4707467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cxnSp>
        <p:nvCxnSpPr>
          <p:cNvPr id="8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61694338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6">
          <p15:clr>
            <a:srgbClr val="FBAE40"/>
          </p15:clr>
        </p15:guide>
        <p15:guide id="2" orient="horz" pos="663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orient="horz" pos="4042">
          <p15:clr>
            <a:srgbClr val="FBAE40"/>
          </p15:clr>
        </p15:guide>
        <p15:guide id="6" orient="horz" pos="4260">
          <p15:clr>
            <a:srgbClr val="FBAE40"/>
          </p15:clr>
        </p15:guide>
        <p15:guide id="7" pos="226">
          <p15:clr>
            <a:srgbClr val="FBAE40"/>
          </p15:clr>
        </p15:guide>
        <p15:guide id="8" pos="5538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12" name="Inhaltsplatzhalter 11"/>
          <p:cNvSpPr>
            <a:spLocks noGrp="1"/>
          </p:cNvSpPr>
          <p:nvPr>
            <p:ph sz="quarter" idx="16"/>
          </p:nvPr>
        </p:nvSpPr>
        <p:spPr>
          <a:xfrm>
            <a:off x="366711" y="1413933"/>
            <a:ext cx="4114800" cy="4707467"/>
          </a:xfrm>
        </p:spPr>
        <p:txBody>
          <a:bodyPr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14" name="Inhaltsplatzhalter 13"/>
          <p:cNvSpPr>
            <a:spLocks noGrp="1"/>
          </p:cNvSpPr>
          <p:nvPr>
            <p:ph sz="quarter" idx="17"/>
          </p:nvPr>
        </p:nvSpPr>
        <p:spPr>
          <a:xfrm>
            <a:off x="4645025" y="1413933"/>
            <a:ext cx="4140200" cy="4707467"/>
          </a:xfrm>
        </p:spPr>
        <p:txBody>
          <a:bodyPr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cxnSp>
        <p:nvCxnSpPr>
          <p:cNvPr id="7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94625718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6">
          <p15:clr>
            <a:srgbClr val="FBAE40"/>
          </p15:clr>
        </p15:guide>
        <p15:guide id="2" orient="horz" pos="663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orient="horz" pos="4042">
          <p15:clr>
            <a:srgbClr val="FBAE40"/>
          </p15:clr>
        </p15:guide>
        <p15:guide id="6" orient="horz" pos="4260">
          <p15:clr>
            <a:srgbClr val="FBAE40"/>
          </p15:clr>
        </p15:guide>
        <p15:guide id="7" pos="2922">
          <p15:clr>
            <a:srgbClr val="FBAE40"/>
          </p15:clr>
        </p15:guide>
        <p15:guide id="8" pos="2826">
          <p15:clr>
            <a:srgbClr val="FBAE40"/>
          </p15:clr>
        </p15:guide>
        <p15:guide id="9" pos="5538">
          <p15:clr>
            <a:srgbClr val="FBAE40"/>
          </p15:clr>
        </p15:guide>
        <p15:guide id="10" pos="226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Inhalte mit Subheadli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14"/>
          </p:nvPr>
        </p:nvSpPr>
        <p:spPr>
          <a:xfrm>
            <a:off x="366711" y="1413933"/>
            <a:ext cx="4114800" cy="32279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b="1"/>
            </a:lvl1pPr>
          </a:lstStyle>
          <a:p>
            <a:pPr lvl="0"/>
            <a:r>
              <a:rPr lang="de-DE" smtClean="0"/>
              <a:t>Textmasterformate durch Klicken bearbeiten</a:t>
            </a:r>
          </a:p>
        </p:txBody>
      </p:sp>
      <p:sp>
        <p:nvSpPr>
          <p:cNvPr id="9" name="Textplatzhalter 7"/>
          <p:cNvSpPr>
            <a:spLocks noGrp="1"/>
          </p:cNvSpPr>
          <p:nvPr>
            <p:ph type="body" sz="quarter" idx="15"/>
          </p:nvPr>
        </p:nvSpPr>
        <p:spPr>
          <a:xfrm>
            <a:off x="4645554" y="1413933"/>
            <a:ext cx="4139671" cy="32279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b="1"/>
            </a:lvl1pPr>
          </a:lstStyle>
          <a:p>
            <a:pPr lvl="0"/>
            <a:r>
              <a:rPr lang="de-DE" smtClean="0"/>
              <a:t>Textmasterformate durch Klicken bearbeiten</a:t>
            </a:r>
          </a:p>
        </p:txBody>
      </p:sp>
      <p:sp>
        <p:nvSpPr>
          <p:cNvPr id="14" name="Inhaltsplatzhalter 13"/>
          <p:cNvSpPr>
            <a:spLocks noGrp="1"/>
          </p:cNvSpPr>
          <p:nvPr>
            <p:ph sz="quarter" idx="18"/>
          </p:nvPr>
        </p:nvSpPr>
        <p:spPr>
          <a:xfrm>
            <a:off x="366711" y="1795463"/>
            <a:ext cx="4114800" cy="4325936"/>
          </a:xfrm>
        </p:spPr>
        <p:txBody>
          <a:bodyPr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16" name="Inhaltsplatzhalter 15"/>
          <p:cNvSpPr>
            <a:spLocks noGrp="1"/>
          </p:cNvSpPr>
          <p:nvPr>
            <p:ph sz="quarter" idx="19"/>
          </p:nvPr>
        </p:nvSpPr>
        <p:spPr>
          <a:xfrm>
            <a:off x="4645025" y="1795463"/>
            <a:ext cx="4140200" cy="4325936"/>
          </a:xfrm>
        </p:spPr>
        <p:txBody>
          <a:bodyPr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cxnSp>
        <p:nvCxnSpPr>
          <p:cNvPr id="10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70600171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6">
          <p15:clr>
            <a:srgbClr val="FBAE40"/>
          </p15:clr>
        </p15:guide>
        <p15:guide id="2" orient="horz" pos="663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orient="horz" pos="4042">
          <p15:clr>
            <a:srgbClr val="FBAE40"/>
          </p15:clr>
        </p15:guide>
        <p15:guide id="6" orient="horz" pos="4260">
          <p15:clr>
            <a:srgbClr val="FBAE40"/>
          </p15:clr>
        </p15:guide>
        <p15:guide id="7" pos="2923">
          <p15:clr>
            <a:srgbClr val="FBAE40"/>
          </p15:clr>
        </p15:guide>
        <p15:guide id="8" pos="2827">
          <p15:clr>
            <a:srgbClr val="FBAE40"/>
          </p15:clr>
        </p15:guide>
        <p15:guide id="9" pos="5538">
          <p15:clr>
            <a:srgbClr val="FBAE40"/>
          </p15:clr>
        </p15:guide>
        <p15:guide id="10" orient="horz" pos="1131">
          <p15:clr>
            <a:srgbClr val="FBAE40"/>
          </p15:clr>
        </p15:guide>
        <p15:guide id="11" orient="horz" pos="1094">
          <p15:clr>
            <a:srgbClr val="FBAE40"/>
          </p15:clr>
        </p15:guide>
        <p15:guide id="12" pos="226">
          <p15:clr>
            <a:srgbClr val="FBAE40"/>
          </p15:clr>
        </p15:guide>
      </p15:sldGuideLst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 Bild mit Fußze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>
          <a:xfrm>
            <a:off x="7939617" y="6425347"/>
            <a:ext cx="845608" cy="331788"/>
          </a:xfrm>
        </p:spPr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6" name="Bildplatzhalter 6"/>
          <p:cNvSpPr>
            <a:spLocks noGrp="1"/>
          </p:cNvSpPr>
          <p:nvPr>
            <p:ph type="pic" sz="quarter" idx="14" hasCustomPrompt="1"/>
          </p:nvPr>
        </p:nvSpPr>
        <p:spPr>
          <a:xfrm>
            <a:off x="366711" y="1413933"/>
            <a:ext cx="8418514" cy="4707467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85725" algn="ctr">
              <a:buNone/>
              <a:defRPr sz="20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cxnSp>
        <p:nvCxnSpPr>
          <p:cNvPr id="7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17724210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663">
          <p15:clr>
            <a:srgbClr val="FBAE40"/>
          </p15:clr>
        </p15:guide>
        <p15:guide id="2" orient="horz" pos="216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pos="226">
          <p15:clr>
            <a:srgbClr val="FBAE40"/>
          </p15:clr>
        </p15:guide>
        <p15:guide id="6" pos="5538">
          <p15:clr>
            <a:srgbClr val="FBAE40"/>
          </p15:clr>
        </p15:guide>
        <p15:guide id="7" orient="horz" pos="4042">
          <p15:clr>
            <a:srgbClr val="FBAE40"/>
          </p15:clr>
        </p15:guide>
        <p15:guide id="8" orient="horz" pos="4260">
          <p15:clr>
            <a:srgbClr val="FBAE40"/>
          </p15:clr>
        </p15:guide>
      </p15:sldGuideLst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 Bild ohne Fußze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Bildplatzhalter 6"/>
          <p:cNvSpPr>
            <a:spLocks noGrp="1"/>
          </p:cNvSpPr>
          <p:nvPr>
            <p:ph type="pic" sz="quarter" idx="14" hasCustomPrompt="1"/>
          </p:nvPr>
        </p:nvSpPr>
        <p:spPr>
          <a:xfrm>
            <a:off x="2" y="1413933"/>
            <a:ext cx="9144001" cy="5444069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85725" algn="ctr">
              <a:buNone/>
              <a:defRPr sz="20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884435683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663">
          <p15:clr>
            <a:srgbClr val="FBAE40"/>
          </p15:clr>
        </p15:guide>
        <p15:guide id="2" orient="horz" pos="216">
          <p15:clr>
            <a:srgbClr val="FBAE40"/>
          </p15:clr>
        </p15:guide>
        <p15:guide id="3" pos="226">
          <p15:clr>
            <a:srgbClr val="FBAE40"/>
          </p15:clr>
        </p15:guide>
        <p15:guide id="4" pos="5538">
          <p15:clr>
            <a:srgbClr val="FBAE40"/>
          </p15:clr>
        </p15:guide>
      </p15:sldGuideLst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Bilder mit Bildunterschrif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5" name="Bildplatzhalter 6"/>
          <p:cNvSpPr>
            <a:spLocks noGrp="1"/>
          </p:cNvSpPr>
          <p:nvPr>
            <p:ph type="pic" sz="quarter" idx="14" hasCustomPrompt="1"/>
          </p:nvPr>
        </p:nvSpPr>
        <p:spPr>
          <a:xfrm>
            <a:off x="366711" y="1413933"/>
            <a:ext cx="4114800" cy="2606167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0" algn="ctr">
              <a:buNone/>
              <a:defRPr sz="16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6" name="Bildplatzhalter 6"/>
          <p:cNvSpPr>
            <a:spLocks noGrp="1"/>
          </p:cNvSpPr>
          <p:nvPr>
            <p:ph type="pic" sz="quarter" idx="18" hasCustomPrompt="1"/>
          </p:nvPr>
        </p:nvSpPr>
        <p:spPr>
          <a:xfrm>
            <a:off x="4645025" y="1413933"/>
            <a:ext cx="4140200" cy="2606167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0" algn="ctr">
              <a:buNone/>
              <a:defRPr sz="16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10" name="Textplatzhalter 9"/>
          <p:cNvSpPr>
            <a:spLocks noGrp="1"/>
          </p:cNvSpPr>
          <p:nvPr>
            <p:ph type="body" sz="quarter" idx="20" hasCustomPrompt="1"/>
          </p:nvPr>
        </p:nvSpPr>
        <p:spPr>
          <a:xfrm>
            <a:off x="366711" y="4183352"/>
            <a:ext cx="4114800" cy="1938048"/>
          </a:xfrm>
        </p:spPr>
        <p:txBody>
          <a:bodyPr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4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sp>
        <p:nvSpPr>
          <p:cNvPr id="11" name="Textplatzhalter 9"/>
          <p:cNvSpPr>
            <a:spLocks noGrp="1"/>
          </p:cNvSpPr>
          <p:nvPr>
            <p:ph type="body" sz="quarter" idx="21" hasCustomPrompt="1"/>
          </p:nvPr>
        </p:nvSpPr>
        <p:spPr>
          <a:xfrm>
            <a:off x="4645025" y="4191000"/>
            <a:ext cx="4140200" cy="1930400"/>
          </a:xfrm>
        </p:spPr>
        <p:txBody>
          <a:bodyPr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4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cxnSp>
        <p:nvCxnSpPr>
          <p:cNvPr id="9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08262585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6">
          <p15:clr>
            <a:srgbClr val="FBAE40"/>
          </p15:clr>
        </p15:guide>
        <p15:guide id="2" orient="horz" pos="663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pos="2922">
          <p15:clr>
            <a:srgbClr val="FBAE40"/>
          </p15:clr>
        </p15:guide>
        <p15:guide id="6" pos="226">
          <p15:clr>
            <a:srgbClr val="FBAE40"/>
          </p15:clr>
        </p15:guide>
        <p15:guide id="7" pos="5538">
          <p15:clr>
            <a:srgbClr val="FBAE40"/>
          </p15:clr>
        </p15:guide>
        <p15:guide id="8" pos="2826">
          <p15:clr>
            <a:srgbClr val="FBAE40"/>
          </p15:clr>
        </p15:guide>
        <p15:guide id="9" orient="horz" pos="4042">
          <p15:clr>
            <a:srgbClr val="FBAE40"/>
          </p15:clr>
        </p15:guide>
        <p15:guide id="10" orient="horz" pos="4260">
          <p15:clr>
            <a:srgbClr val="FBAE40"/>
          </p15:clr>
        </p15:guide>
        <p15:guide id="11" orient="horz" pos="2636">
          <p15:clr>
            <a:srgbClr val="FBAE40"/>
          </p15:clr>
        </p15:guide>
        <p15:guide id="12" orient="horz" pos="2538">
          <p15:clr>
            <a:srgbClr val="FBAE40"/>
          </p15:clr>
        </p15:guide>
      </p15:sldGuideLst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Bilder mit Bildunterschrif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16" name="Bildplatzhalter 6"/>
          <p:cNvSpPr>
            <a:spLocks noGrp="1"/>
          </p:cNvSpPr>
          <p:nvPr>
            <p:ph type="pic" sz="quarter" idx="24" hasCustomPrompt="1"/>
          </p:nvPr>
        </p:nvSpPr>
        <p:spPr>
          <a:xfrm>
            <a:off x="366711" y="1413933"/>
            <a:ext cx="2683933" cy="1675640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0" algn="ctr">
              <a:buNone/>
              <a:defRPr sz="16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17" name="Bildplatzhalter 6"/>
          <p:cNvSpPr>
            <a:spLocks noGrp="1"/>
          </p:cNvSpPr>
          <p:nvPr>
            <p:ph type="pic" sz="quarter" idx="25" hasCustomPrompt="1"/>
          </p:nvPr>
        </p:nvSpPr>
        <p:spPr>
          <a:xfrm>
            <a:off x="6100891" y="1413933"/>
            <a:ext cx="2684334" cy="1683297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0" algn="ctr">
              <a:buNone/>
              <a:defRPr sz="16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18" name="Bildplatzhalter 6"/>
          <p:cNvSpPr>
            <a:spLocks noGrp="1"/>
          </p:cNvSpPr>
          <p:nvPr>
            <p:ph type="pic" sz="quarter" idx="26" hasCustomPrompt="1"/>
          </p:nvPr>
        </p:nvSpPr>
        <p:spPr>
          <a:xfrm>
            <a:off x="3221567" y="1413933"/>
            <a:ext cx="2688166" cy="1683298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0" algn="ctr">
              <a:buNone/>
              <a:defRPr sz="16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29" hasCustomPrompt="1"/>
          </p:nvPr>
        </p:nvSpPr>
        <p:spPr>
          <a:xfrm>
            <a:off x="366711" y="3259666"/>
            <a:ext cx="2683933" cy="2861734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4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sp>
        <p:nvSpPr>
          <p:cNvPr id="15" name="Textplatzhalter 7"/>
          <p:cNvSpPr>
            <a:spLocks noGrp="1"/>
          </p:cNvSpPr>
          <p:nvPr>
            <p:ph type="body" sz="quarter" idx="30" hasCustomPrompt="1"/>
          </p:nvPr>
        </p:nvSpPr>
        <p:spPr>
          <a:xfrm>
            <a:off x="3225801" y="3259666"/>
            <a:ext cx="2683933" cy="2861734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4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sp>
        <p:nvSpPr>
          <p:cNvPr id="22" name="Textplatzhalter 7"/>
          <p:cNvSpPr>
            <a:spLocks noGrp="1"/>
          </p:cNvSpPr>
          <p:nvPr>
            <p:ph type="body" sz="quarter" idx="31" hasCustomPrompt="1"/>
          </p:nvPr>
        </p:nvSpPr>
        <p:spPr>
          <a:xfrm>
            <a:off x="6101292" y="3259666"/>
            <a:ext cx="2683933" cy="2861734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4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cxnSp>
        <p:nvCxnSpPr>
          <p:cNvPr id="11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54232574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6">
          <p15:clr>
            <a:srgbClr val="FBAE40"/>
          </p15:clr>
        </p15:guide>
        <p15:guide id="2" orient="horz" pos="663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orient="horz" pos="4042">
          <p15:clr>
            <a:srgbClr val="FBAE40"/>
          </p15:clr>
        </p15:guide>
        <p15:guide id="6" orient="horz" pos="4260">
          <p15:clr>
            <a:srgbClr val="FBAE40"/>
          </p15:clr>
        </p15:guide>
        <p15:guide id="7" pos="5538">
          <p15:clr>
            <a:srgbClr val="FBAE40"/>
          </p15:clr>
        </p15:guide>
        <p15:guide id="8" pos="226">
          <p15:clr>
            <a:srgbClr val="FBAE40"/>
          </p15:clr>
        </p15:guide>
        <p15:guide id="9" pos="3840">
          <p15:clr>
            <a:srgbClr val="FBAE40"/>
          </p15:clr>
        </p15:guide>
        <p15:guide id="10" pos="3726">
          <p15:clr>
            <a:srgbClr val="FBAE40"/>
          </p15:clr>
        </p15:guide>
        <p15:guide id="11" pos="2028">
          <p15:clr>
            <a:srgbClr val="FBAE40"/>
          </p15:clr>
        </p15:guide>
        <p15:guide id="12" pos="1927">
          <p15:clr>
            <a:srgbClr val="FBAE40"/>
          </p15:clr>
        </p15:guide>
      </p15:sldGuideLst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 Bilder mit Bildunterschrif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5" name="Bildplatzhalter 6"/>
          <p:cNvSpPr>
            <a:spLocks noGrp="1"/>
          </p:cNvSpPr>
          <p:nvPr>
            <p:ph type="pic" sz="quarter" idx="14" hasCustomPrompt="1"/>
          </p:nvPr>
        </p:nvSpPr>
        <p:spPr>
          <a:xfrm>
            <a:off x="366711" y="1413933"/>
            <a:ext cx="1964265" cy="1302299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0" anchor="ctr" anchorCtr="0"/>
          <a:lstStyle>
            <a:lvl1pPr marL="0" indent="0" algn="ctr">
              <a:buNone/>
              <a:defRPr sz="1600" baseline="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11" name="Bildplatzhalter 6"/>
          <p:cNvSpPr>
            <a:spLocks noGrp="1"/>
          </p:cNvSpPr>
          <p:nvPr>
            <p:ph type="pic" sz="quarter" idx="20" hasCustomPrompt="1"/>
          </p:nvPr>
        </p:nvSpPr>
        <p:spPr>
          <a:xfrm>
            <a:off x="2514600" y="1413933"/>
            <a:ext cx="1963067" cy="1302299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0" anchor="ctr" anchorCtr="0"/>
          <a:lstStyle>
            <a:lvl1pPr marL="0" indent="0" algn="ctr">
              <a:buNone/>
              <a:defRPr sz="1600" baseline="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13" name="Bildplatzhalter 6"/>
          <p:cNvSpPr>
            <a:spLocks noGrp="1"/>
          </p:cNvSpPr>
          <p:nvPr>
            <p:ph type="pic" sz="quarter" idx="21" hasCustomPrompt="1"/>
          </p:nvPr>
        </p:nvSpPr>
        <p:spPr>
          <a:xfrm>
            <a:off x="4665135" y="1413933"/>
            <a:ext cx="1964265" cy="1302299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0" anchor="ctr" anchorCtr="0"/>
          <a:lstStyle>
            <a:lvl1pPr marL="0" indent="0" algn="ctr">
              <a:buNone/>
              <a:defRPr sz="1600" baseline="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14" name="Bildplatzhalter 6"/>
          <p:cNvSpPr>
            <a:spLocks noGrp="1"/>
          </p:cNvSpPr>
          <p:nvPr>
            <p:ph type="pic" sz="quarter" idx="22" hasCustomPrompt="1"/>
          </p:nvPr>
        </p:nvSpPr>
        <p:spPr>
          <a:xfrm>
            <a:off x="6822158" y="1413933"/>
            <a:ext cx="1963067" cy="1302299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0" anchor="ctr" anchorCtr="0"/>
          <a:lstStyle>
            <a:lvl1pPr marL="0" indent="0" algn="ctr">
              <a:buNone/>
              <a:defRPr sz="1600" baseline="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26" hasCustomPrompt="1"/>
          </p:nvPr>
        </p:nvSpPr>
        <p:spPr>
          <a:xfrm>
            <a:off x="366711" y="2895601"/>
            <a:ext cx="1964266" cy="3225799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2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sp>
        <p:nvSpPr>
          <p:cNvPr id="18" name="Textplatzhalter 7"/>
          <p:cNvSpPr>
            <a:spLocks noGrp="1"/>
          </p:cNvSpPr>
          <p:nvPr>
            <p:ph type="body" sz="quarter" idx="27" hasCustomPrompt="1"/>
          </p:nvPr>
        </p:nvSpPr>
        <p:spPr>
          <a:xfrm>
            <a:off x="2514601" y="2895601"/>
            <a:ext cx="1964266" cy="3225799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2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sp>
        <p:nvSpPr>
          <p:cNvPr id="19" name="Textplatzhalter 7"/>
          <p:cNvSpPr>
            <a:spLocks noGrp="1"/>
          </p:cNvSpPr>
          <p:nvPr>
            <p:ph type="body" sz="quarter" idx="28" hasCustomPrompt="1"/>
          </p:nvPr>
        </p:nvSpPr>
        <p:spPr>
          <a:xfrm>
            <a:off x="4665134" y="2887134"/>
            <a:ext cx="1964266" cy="3234266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2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sp>
        <p:nvSpPr>
          <p:cNvPr id="20" name="Textplatzhalter 7"/>
          <p:cNvSpPr>
            <a:spLocks noGrp="1"/>
          </p:cNvSpPr>
          <p:nvPr>
            <p:ph type="body" sz="quarter" idx="29" hasCustomPrompt="1"/>
          </p:nvPr>
        </p:nvSpPr>
        <p:spPr>
          <a:xfrm>
            <a:off x="6820959" y="2887134"/>
            <a:ext cx="1964266" cy="3234266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 sz="1200">
                <a:solidFill>
                  <a:srgbClr val="404040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Symbol" panose="05050102010706020507" pitchFamily="18" charset="2"/>
              <a:buNone/>
              <a:tabLst/>
              <a:defRPr/>
            </a:pPr>
            <a:r>
              <a:rPr lang="de-DE" dirty="0"/>
              <a:t>Bildunterschrift durch Klicken bearbeiten</a:t>
            </a:r>
          </a:p>
          <a:p>
            <a:pPr lvl="0"/>
            <a:endParaRPr lang="de-DE" dirty="0"/>
          </a:p>
        </p:txBody>
      </p:sp>
      <p:cxnSp>
        <p:nvCxnSpPr>
          <p:cNvPr id="15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4311548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6">
          <p15:clr>
            <a:srgbClr val="FBAE40"/>
          </p15:clr>
        </p15:guide>
        <p15:guide id="2" orient="horz" pos="663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orient="horz" pos="4042">
          <p15:clr>
            <a:srgbClr val="FBAE40"/>
          </p15:clr>
        </p15:guide>
        <p15:guide id="6" orient="horz" pos="4260">
          <p15:clr>
            <a:srgbClr val="FBAE40"/>
          </p15:clr>
        </p15:guide>
        <p15:guide id="7" pos="226">
          <p15:clr>
            <a:srgbClr val="FBAE40"/>
          </p15:clr>
        </p15:guide>
        <p15:guide id="8" pos="5538">
          <p15:clr>
            <a:srgbClr val="FBAE40"/>
          </p15:clr>
        </p15:guide>
        <p15:guide id="9" pos="1470">
          <p15:clr>
            <a:srgbClr val="FBAE40"/>
          </p15:clr>
        </p15:guide>
        <p15:guide id="10" pos="1584">
          <p15:clr>
            <a:srgbClr val="FBAE40"/>
          </p15:clr>
        </p15:guide>
        <p15:guide id="11" pos="2826">
          <p15:clr>
            <a:srgbClr val="FBAE40"/>
          </p15:clr>
        </p15:guide>
        <p15:guide id="12" pos="2934">
          <p15:clr>
            <a:srgbClr val="FBAE40"/>
          </p15:clr>
        </p15:guide>
        <p15:guide id="13" pos="4173">
          <p15:clr>
            <a:srgbClr val="FBAE40"/>
          </p15:clr>
        </p15:guide>
        <p15:guide id="14" pos="4290">
          <p15:clr>
            <a:srgbClr val="FBAE40"/>
          </p15:clr>
        </p15:guide>
      </p15:sldGuideLst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ombi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7" name="Bildplatzhalter 6"/>
          <p:cNvSpPr>
            <a:spLocks noGrp="1"/>
          </p:cNvSpPr>
          <p:nvPr>
            <p:ph type="pic" sz="quarter" idx="15" hasCustomPrompt="1"/>
          </p:nvPr>
        </p:nvSpPr>
        <p:spPr>
          <a:xfrm>
            <a:off x="3" y="1413933"/>
            <a:ext cx="4478864" cy="4715934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tIns="720000" anchor="ctr" anchorCtr="0"/>
          <a:lstStyle>
            <a:lvl1pPr marL="0" indent="0" algn="ctr">
              <a:buNone/>
              <a:defRPr sz="2000">
                <a:latin typeface="+mn-lt"/>
                <a:ea typeface="BMW Type Global Pro Regular" pitchFamily="2" charset="0"/>
                <a:cs typeface="BMW Group" pitchFamily="2" charset="0"/>
              </a:defRPr>
            </a:lvl1pPr>
          </a:lstStyle>
          <a:p>
            <a:r>
              <a:rPr lang="de-DE" dirty="0"/>
              <a:t>Bild durch Klicken auf das Symbol einfügen</a:t>
            </a:r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sz="quarter" idx="16"/>
          </p:nvPr>
        </p:nvSpPr>
        <p:spPr>
          <a:xfrm>
            <a:off x="4653493" y="1413933"/>
            <a:ext cx="4131732" cy="4707467"/>
          </a:xfrm>
        </p:spPr>
        <p:txBody>
          <a:bodyPr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cxnSp>
        <p:nvCxnSpPr>
          <p:cNvPr id="8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41278969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216">
          <p15:clr>
            <a:srgbClr val="FBAE40"/>
          </p15:clr>
        </p15:guide>
        <p15:guide id="2" orient="horz" pos="663">
          <p15:clr>
            <a:srgbClr val="FBAE40"/>
          </p15:clr>
        </p15:guide>
        <p15:guide id="3" orient="horz" pos="890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orient="horz" pos="4042">
          <p15:clr>
            <a:srgbClr val="FBAE40"/>
          </p15:clr>
        </p15:guide>
        <p15:guide id="6" orient="horz" pos="4260">
          <p15:clr>
            <a:srgbClr val="FBAE40"/>
          </p15:clr>
        </p15:guide>
        <p15:guide id="7" pos="226">
          <p15:clr>
            <a:srgbClr val="FBAE40"/>
          </p15:clr>
        </p15:guide>
        <p15:guide id="8" pos="5538">
          <p15:clr>
            <a:srgbClr val="FBAE40"/>
          </p15:clr>
        </p15:guide>
        <p15:guide id="9" pos="2826">
          <p15:clr>
            <a:srgbClr val="FBAE40"/>
          </p15:clr>
        </p15:guide>
        <p15:guide id="10" pos="2925">
          <p15:clr>
            <a:srgbClr val="FBAE40"/>
          </p15:clr>
        </p15:guide>
      </p15:sldGuideLst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Nur Head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366711" y="347184"/>
            <a:ext cx="8418514" cy="701474"/>
          </a:xfrm>
        </p:spPr>
        <p:txBody>
          <a:bodyPr/>
          <a:lstStyle>
            <a:lvl1pPr>
              <a:lnSpc>
                <a:spcPts val="2700"/>
              </a:lnSpc>
              <a:defRPr/>
            </a:lvl1pPr>
          </a:lstStyle>
          <a:p>
            <a:r>
              <a:rPr lang="de-DE" dirty="0"/>
              <a:t>HEADLINE DURCH KLICKEN </a:t>
            </a:r>
            <a:r>
              <a:rPr lang="de-DE" dirty="0" err="1"/>
              <a:t>BEARBEITeN</a:t>
            </a:r>
            <a:r>
              <a:rPr lang="de-DE" dirty="0"/>
              <a:t>.</a:t>
            </a:r>
            <a:br>
              <a:rPr lang="de-DE" dirty="0"/>
            </a:br>
            <a:r>
              <a:rPr lang="de-DE" dirty="0"/>
              <a:t>Zweite Zeile </a:t>
            </a:r>
            <a:r>
              <a:rPr lang="de-DE" dirty="0" err="1"/>
              <a:t>Lorem</a:t>
            </a:r>
            <a:r>
              <a:rPr lang="de-DE" dirty="0"/>
              <a:t> </a:t>
            </a:r>
            <a:r>
              <a:rPr lang="de-DE" dirty="0" err="1"/>
              <a:t>Ipsum</a:t>
            </a:r>
            <a:r>
              <a:rPr lang="de-DE" dirty="0"/>
              <a:t>.</a:t>
            </a:r>
          </a:p>
        </p:txBody>
      </p:sp>
      <p:cxnSp>
        <p:nvCxnSpPr>
          <p:cNvPr id="5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66519635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663">
          <p15:clr>
            <a:srgbClr val="FBAE40"/>
          </p15:clr>
        </p15:guide>
        <p15:guide id="2" orient="horz" pos="216">
          <p15:clr>
            <a:srgbClr val="FBAE40"/>
          </p15:clr>
        </p15:guide>
        <p15:guide id="3" orient="horz" pos="888">
          <p15:clr>
            <a:srgbClr val="FBAE40"/>
          </p15:clr>
        </p15:guide>
        <p15:guide id="4" orient="horz" pos="3858">
          <p15:clr>
            <a:srgbClr val="FBAE40"/>
          </p15:clr>
        </p15:guide>
        <p15:guide id="5" orient="horz" pos="4042">
          <p15:clr>
            <a:srgbClr val="FBAE40"/>
          </p15:clr>
        </p15:guide>
        <p15:guide id="6" orient="horz" pos="4260">
          <p15:clr>
            <a:srgbClr val="FBAE40"/>
          </p15:clr>
        </p15:guide>
        <p15:guide id="7" pos="226">
          <p15:clr>
            <a:srgbClr val="FBAE40"/>
          </p15:clr>
        </p15:guide>
        <p15:guide id="8" pos="5538">
          <p15:clr>
            <a:srgbClr val="FBAE40"/>
          </p15:clr>
        </p15:guide>
      </p15:sldGuideLst>
    </p:ext>
  </p:extLs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oter Placeholder 1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cxnSp>
        <p:nvCxnSpPr>
          <p:cNvPr id="4" name="Gerade Verbindung 81"/>
          <p:cNvCxnSpPr/>
          <p:nvPr userDrawn="1"/>
        </p:nvCxnSpPr>
        <p:spPr>
          <a:xfrm>
            <a:off x="-1" y="6298735"/>
            <a:ext cx="9144001" cy="0"/>
          </a:xfrm>
          <a:prstGeom prst="line">
            <a:avLst/>
          </a:prstGeom>
          <a:ln w="12700">
            <a:solidFill>
              <a:schemeClr val="tx1">
                <a:alpha val="2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6758392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4_Fließ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/>
            <a:r>
              <a:rPr lang="de-DE" smtClean="0"/>
              <a:t>Reifevereinbarung/-nachweis Lieferant (mech. PQ-Bericht), 17.11.2015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 dirty="0" smtClean="0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5" name="Textplatzhalt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59687" y="403225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800"/>
              </a:lnSpc>
              <a:spcBef>
                <a:spcPts val="0"/>
              </a:spcBef>
              <a:buNone/>
              <a:defRPr sz="2800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dirty="0" smtClean="0"/>
              <a:t>HEADLINE DURCH KLICKEN </a:t>
            </a:r>
            <a:br>
              <a:rPr lang="de-DE" dirty="0" smtClean="0"/>
            </a:br>
            <a:r>
              <a:rPr lang="de-DE" dirty="0" smtClean="0"/>
              <a:t>BEARBEITEN</a:t>
            </a:r>
          </a:p>
        </p:txBody>
      </p:sp>
      <p:pic>
        <p:nvPicPr>
          <p:cNvPr id="7" name="Picture 2" descr="https://wcm2.bmwgroup.net/rc_edit/rc/Entwicklung/imagepool/000_E-Themen/EMT_for_ONE/EMTforONE.gif"/>
          <p:cNvPicPr>
            <a:picLocks noChangeAspect="1" noChangeArrowheads="1"/>
          </p:cNvPicPr>
          <p:nvPr userDrawn="1">
            <p:custDataLst>
              <p:tags r:id="rId1"/>
            </p:custDataLst>
          </p:nvPr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097384" y="403225"/>
            <a:ext cx="579891" cy="579891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23254818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35"/>
            <a:ext cx="7772400" cy="1470025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2204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84408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2661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6881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110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53224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95428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37633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smtClean="0"/>
              <a:t>Formatvorlage des Untertitelmasters durch Klicken bearbeiten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AE9F0DD7-01C5-46C4-93A4-CD9BFF5EE8A9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299947407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 rot="21437219">
            <a:off x="603113" y="1593836"/>
            <a:ext cx="8162295" cy="4574806"/>
          </a:xfrm>
        </p:spPr>
        <p:txBody>
          <a:bodyPr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4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5831BE1C-4A98-4902-B058-19381D004E96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21368018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Bulleted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 rot="21437219">
            <a:off x="603113" y="1593836"/>
            <a:ext cx="8162295" cy="4574806"/>
          </a:xfrm>
        </p:spPr>
        <p:txBody>
          <a:bodyPr/>
          <a:lstStyle>
            <a:lvl1pPr marL="422041" indent="-422041">
              <a:buFont typeface="Arial" pitchFamily="34" charset="0"/>
              <a:buChar char="•"/>
              <a:defRPr/>
            </a:lvl1pPr>
            <a:lvl2pPr marL="637459" indent="-215417">
              <a:buFont typeface="Arial" pitchFamily="34" charset="0"/>
              <a:buChar char="•"/>
              <a:defRPr/>
            </a:lvl2pPr>
            <a:lvl3pPr marL="1059500" indent="-215417">
              <a:buFont typeface="Arial" pitchFamily="34" charset="0"/>
              <a:buChar char="•"/>
              <a:defRPr/>
            </a:lvl3pPr>
            <a:lvl4pPr marL="1481541" indent="-215417">
              <a:buFont typeface="Arial" pitchFamily="34" charset="0"/>
              <a:buChar char="•"/>
              <a:defRPr/>
            </a:lvl4pPr>
            <a:lvl5pPr marL="1481541" indent="-215417">
              <a:buFont typeface="Arial" pitchFamily="34" charset="0"/>
              <a:buChar char="•"/>
              <a:defRPr/>
            </a:lvl5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4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8E640BEE-8294-48AC-AD99-29DCBCAE78F8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327179704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1"/>
            <a:ext cx="7772400" cy="1362076"/>
          </a:xfrm>
        </p:spPr>
        <p:txBody>
          <a:bodyPr anchor="t"/>
          <a:lstStyle>
            <a:lvl1pPr algn="l">
              <a:defRPr sz="3692" b="1" cap="all"/>
            </a:lvl1pPr>
          </a:lstStyle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1846">
                <a:solidFill>
                  <a:schemeClr val="tx1">
                    <a:tint val="75000"/>
                  </a:schemeClr>
                </a:solidFill>
              </a:defRPr>
            </a:lvl1pPr>
            <a:lvl2pPr marL="422041" indent="0">
              <a:buNone/>
              <a:defRPr sz="1662">
                <a:solidFill>
                  <a:schemeClr val="tx1">
                    <a:tint val="75000"/>
                  </a:schemeClr>
                </a:solidFill>
              </a:defRPr>
            </a:lvl2pPr>
            <a:lvl3pPr marL="844083" indent="0">
              <a:buNone/>
              <a:defRPr sz="1477">
                <a:solidFill>
                  <a:schemeClr val="tx1">
                    <a:tint val="75000"/>
                  </a:schemeClr>
                </a:solidFill>
              </a:defRPr>
            </a:lvl3pPr>
            <a:lvl4pPr marL="1266124" indent="0">
              <a:buNone/>
              <a:defRPr sz="1292">
                <a:solidFill>
                  <a:schemeClr val="tx1">
                    <a:tint val="75000"/>
                  </a:schemeClr>
                </a:solidFill>
              </a:defRPr>
            </a:lvl4pPr>
            <a:lvl5pPr marL="1688165" indent="0">
              <a:buNone/>
              <a:defRPr sz="1292">
                <a:solidFill>
                  <a:schemeClr val="tx1">
                    <a:tint val="75000"/>
                  </a:schemeClr>
                </a:solidFill>
              </a:defRPr>
            </a:lvl5pPr>
            <a:lvl6pPr marL="2110207" indent="0">
              <a:buNone/>
              <a:defRPr sz="1292">
                <a:solidFill>
                  <a:schemeClr val="tx1">
                    <a:tint val="75000"/>
                  </a:schemeClr>
                </a:solidFill>
              </a:defRPr>
            </a:lvl6pPr>
            <a:lvl7pPr marL="2532248" indent="0">
              <a:buNone/>
              <a:defRPr sz="1292">
                <a:solidFill>
                  <a:schemeClr val="tx1">
                    <a:tint val="75000"/>
                  </a:schemeClr>
                </a:solidFill>
              </a:defRPr>
            </a:lvl7pPr>
            <a:lvl8pPr marL="2954289" indent="0">
              <a:buNone/>
              <a:defRPr sz="1292">
                <a:solidFill>
                  <a:schemeClr val="tx1">
                    <a:tint val="75000"/>
                  </a:schemeClr>
                </a:solidFill>
              </a:defRPr>
            </a:lvl8pPr>
            <a:lvl9pPr marL="3376331" indent="0">
              <a:buNone/>
              <a:defRPr sz="1292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ADA3F2DE-FBC2-414B-BD5D-BFC94B666C17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366832382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6"/>
            <a:ext cx="4038600" cy="4525963"/>
          </a:xfrm>
        </p:spPr>
        <p:txBody>
          <a:bodyPr/>
          <a:lstStyle>
            <a:lvl1pPr>
              <a:defRPr sz="2585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6"/>
            <a:ext cx="4038600" cy="4525963"/>
          </a:xfrm>
        </p:spPr>
        <p:txBody>
          <a:bodyPr/>
          <a:lstStyle>
            <a:lvl1pPr>
              <a:defRPr sz="2585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F4790B0A-900B-41A9-BEF6-7930CA7C97AB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353493653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4"/>
            <a:ext cx="4040188" cy="639762"/>
          </a:xfrm>
        </p:spPr>
        <p:txBody>
          <a:bodyPr anchor="b"/>
          <a:lstStyle>
            <a:lvl1pPr marL="0" indent="0">
              <a:buNone/>
              <a:defRPr sz="2215" b="1"/>
            </a:lvl1pPr>
            <a:lvl2pPr marL="422041" indent="0">
              <a:buNone/>
              <a:defRPr sz="1846" b="1"/>
            </a:lvl2pPr>
            <a:lvl3pPr marL="844083" indent="0">
              <a:buNone/>
              <a:defRPr sz="1662" b="1"/>
            </a:lvl3pPr>
            <a:lvl4pPr marL="1266124" indent="0">
              <a:buNone/>
              <a:defRPr sz="1477" b="1"/>
            </a:lvl4pPr>
            <a:lvl5pPr marL="1688165" indent="0">
              <a:buNone/>
              <a:defRPr sz="1477" b="1"/>
            </a:lvl5pPr>
            <a:lvl6pPr marL="2110207" indent="0">
              <a:buNone/>
              <a:defRPr sz="1477" b="1"/>
            </a:lvl6pPr>
            <a:lvl7pPr marL="2532248" indent="0">
              <a:buNone/>
              <a:defRPr sz="1477" b="1"/>
            </a:lvl7pPr>
            <a:lvl8pPr marL="2954289" indent="0">
              <a:buNone/>
              <a:defRPr sz="1477" b="1"/>
            </a:lvl8pPr>
            <a:lvl9pPr marL="3376331" indent="0">
              <a:buNone/>
              <a:defRPr sz="1477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215"/>
            </a:lvl1pPr>
            <a:lvl2pPr>
              <a:defRPr sz="1846"/>
            </a:lvl2pPr>
            <a:lvl3pPr>
              <a:defRPr sz="1662"/>
            </a:lvl3pPr>
            <a:lvl4pPr>
              <a:defRPr sz="1477"/>
            </a:lvl4pPr>
            <a:lvl5pPr>
              <a:defRPr sz="1477"/>
            </a:lvl5pPr>
            <a:lvl6pPr>
              <a:defRPr sz="1477"/>
            </a:lvl6pPr>
            <a:lvl7pPr>
              <a:defRPr sz="1477"/>
            </a:lvl7pPr>
            <a:lvl8pPr>
              <a:defRPr sz="1477"/>
            </a:lvl8pPr>
            <a:lvl9pPr>
              <a:defRPr sz="1477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9" y="1535114"/>
            <a:ext cx="4041775" cy="639762"/>
          </a:xfrm>
        </p:spPr>
        <p:txBody>
          <a:bodyPr anchor="b"/>
          <a:lstStyle>
            <a:lvl1pPr marL="0" indent="0">
              <a:buNone/>
              <a:defRPr sz="2215" b="1"/>
            </a:lvl1pPr>
            <a:lvl2pPr marL="422041" indent="0">
              <a:buNone/>
              <a:defRPr sz="1846" b="1"/>
            </a:lvl2pPr>
            <a:lvl3pPr marL="844083" indent="0">
              <a:buNone/>
              <a:defRPr sz="1662" b="1"/>
            </a:lvl3pPr>
            <a:lvl4pPr marL="1266124" indent="0">
              <a:buNone/>
              <a:defRPr sz="1477" b="1"/>
            </a:lvl4pPr>
            <a:lvl5pPr marL="1688165" indent="0">
              <a:buNone/>
              <a:defRPr sz="1477" b="1"/>
            </a:lvl5pPr>
            <a:lvl6pPr marL="2110207" indent="0">
              <a:buNone/>
              <a:defRPr sz="1477" b="1"/>
            </a:lvl6pPr>
            <a:lvl7pPr marL="2532248" indent="0">
              <a:buNone/>
              <a:defRPr sz="1477" b="1"/>
            </a:lvl7pPr>
            <a:lvl8pPr marL="2954289" indent="0">
              <a:buNone/>
              <a:defRPr sz="1477" b="1"/>
            </a:lvl8pPr>
            <a:lvl9pPr marL="3376331" indent="0">
              <a:buNone/>
              <a:defRPr sz="1477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9" y="2174875"/>
            <a:ext cx="4041775" cy="3951288"/>
          </a:xfrm>
        </p:spPr>
        <p:txBody>
          <a:bodyPr/>
          <a:lstStyle>
            <a:lvl1pPr>
              <a:defRPr sz="2215"/>
            </a:lvl1pPr>
            <a:lvl2pPr>
              <a:defRPr sz="1846"/>
            </a:lvl2pPr>
            <a:lvl3pPr>
              <a:defRPr sz="1662"/>
            </a:lvl3pPr>
            <a:lvl4pPr>
              <a:defRPr sz="1477"/>
            </a:lvl4pPr>
            <a:lvl5pPr>
              <a:defRPr sz="1477"/>
            </a:lvl5pPr>
            <a:lvl6pPr>
              <a:defRPr sz="1477"/>
            </a:lvl6pPr>
            <a:lvl7pPr>
              <a:defRPr sz="1477"/>
            </a:lvl7pPr>
            <a:lvl8pPr>
              <a:defRPr sz="1477"/>
            </a:lvl8pPr>
            <a:lvl9pPr>
              <a:defRPr sz="1477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C531FCEF-CA7E-46F0-B18F-5F48593BE8EE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323431551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6C8446CF-C7F0-4346-BB02-D48AF718F126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895010554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39A0E732-645A-4EAC-A804-DC4D127C0891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65992558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21439907">
            <a:off x="300330" y="276704"/>
            <a:ext cx="3165273" cy="1162050"/>
          </a:xfrm>
        </p:spPr>
        <p:txBody>
          <a:bodyPr anchor="b">
            <a:normAutofit/>
          </a:bodyPr>
          <a:lstStyle>
            <a:lvl1pPr algn="l">
              <a:defRPr sz="2585" b="1"/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 rot="21429636">
            <a:off x="3575051" y="273058"/>
            <a:ext cx="5111750" cy="5853113"/>
          </a:xfrm>
        </p:spPr>
        <p:txBody>
          <a:bodyPr/>
          <a:lstStyle>
            <a:lvl1pPr>
              <a:defRPr sz="2954"/>
            </a:lvl1pPr>
            <a:lvl2pPr>
              <a:defRPr sz="2585"/>
            </a:lvl2pPr>
            <a:lvl3pPr>
              <a:defRPr sz="2215"/>
            </a:lvl3pPr>
            <a:lvl4pPr>
              <a:defRPr sz="1846"/>
            </a:lvl4pPr>
            <a:lvl5pPr>
              <a:defRPr sz="1846"/>
            </a:lvl5pPr>
            <a:lvl6pPr>
              <a:defRPr sz="1846"/>
            </a:lvl6pPr>
            <a:lvl7pPr>
              <a:defRPr sz="1846"/>
            </a:lvl7pPr>
            <a:lvl8pPr>
              <a:defRPr sz="1846"/>
            </a:lvl8pPr>
            <a:lvl9pPr>
              <a:defRPr sz="1846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 rot="21434444">
            <a:off x="457206" y="1435103"/>
            <a:ext cx="3008313" cy="4691063"/>
          </a:xfrm>
        </p:spPr>
        <p:txBody>
          <a:bodyPr>
            <a:normAutofit/>
          </a:bodyPr>
          <a:lstStyle>
            <a:lvl1pPr marL="0" indent="0">
              <a:buNone/>
              <a:defRPr sz="1846"/>
            </a:lvl1pPr>
            <a:lvl2pPr marL="422041" indent="0">
              <a:buNone/>
              <a:defRPr sz="1108"/>
            </a:lvl2pPr>
            <a:lvl3pPr marL="844083" indent="0">
              <a:buNone/>
              <a:defRPr sz="923"/>
            </a:lvl3pPr>
            <a:lvl4pPr marL="1266124" indent="0">
              <a:buNone/>
              <a:defRPr sz="831"/>
            </a:lvl4pPr>
            <a:lvl5pPr marL="1688165" indent="0">
              <a:buNone/>
              <a:defRPr sz="831"/>
            </a:lvl5pPr>
            <a:lvl6pPr marL="2110207" indent="0">
              <a:buNone/>
              <a:defRPr sz="831"/>
            </a:lvl6pPr>
            <a:lvl7pPr marL="2532248" indent="0">
              <a:buNone/>
              <a:defRPr sz="831"/>
            </a:lvl7pPr>
            <a:lvl8pPr marL="2954289" indent="0">
              <a:buNone/>
              <a:defRPr sz="831"/>
            </a:lvl8pPr>
            <a:lvl9pPr marL="3376331" indent="0">
              <a:buNone/>
              <a:defRPr sz="83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A66CB252-D0F1-45C6-8A04-466D976F5405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710944521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>
            <a:noAutofit/>
          </a:bodyPr>
          <a:lstStyle>
            <a:lvl1pPr algn="l">
              <a:defRPr sz="2954" b="1"/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2954"/>
            </a:lvl1pPr>
            <a:lvl2pPr marL="422041" indent="0">
              <a:buNone/>
              <a:defRPr sz="2585"/>
            </a:lvl2pPr>
            <a:lvl3pPr marL="844083" indent="0">
              <a:buNone/>
              <a:defRPr sz="2215"/>
            </a:lvl3pPr>
            <a:lvl4pPr marL="1266124" indent="0">
              <a:buNone/>
              <a:defRPr sz="1846"/>
            </a:lvl4pPr>
            <a:lvl5pPr marL="1688165" indent="0">
              <a:buNone/>
              <a:defRPr sz="1846"/>
            </a:lvl5pPr>
            <a:lvl6pPr marL="2110207" indent="0">
              <a:buNone/>
              <a:defRPr sz="1846"/>
            </a:lvl6pPr>
            <a:lvl7pPr marL="2532248" indent="0">
              <a:buNone/>
              <a:defRPr sz="1846"/>
            </a:lvl7pPr>
            <a:lvl8pPr marL="2954289" indent="0">
              <a:buNone/>
              <a:defRPr sz="1846"/>
            </a:lvl8pPr>
            <a:lvl9pPr marL="3376331" indent="0">
              <a:buNone/>
              <a:defRPr sz="1846"/>
            </a:lvl9pPr>
          </a:lstStyle>
          <a:p>
            <a:pPr lvl="0"/>
            <a:r>
              <a:rPr lang="de-DE" noProof="0" smtClean="0"/>
              <a:t>Bild durch Klicken auf Symbol hinzufügen</a:t>
            </a:r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>
            <a:normAutofit/>
          </a:bodyPr>
          <a:lstStyle>
            <a:lvl1pPr marL="0" indent="0">
              <a:buNone/>
              <a:defRPr sz="2215"/>
            </a:lvl1pPr>
            <a:lvl2pPr marL="422041" indent="0">
              <a:buNone/>
              <a:defRPr sz="1108"/>
            </a:lvl2pPr>
            <a:lvl3pPr marL="844083" indent="0">
              <a:buNone/>
              <a:defRPr sz="923"/>
            </a:lvl3pPr>
            <a:lvl4pPr marL="1266124" indent="0">
              <a:buNone/>
              <a:defRPr sz="831"/>
            </a:lvl4pPr>
            <a:lvl5pPr marL="1688165" indent="0">
              <a:buNone/>
              <a:defRPr sz="831"/>
            </a:lvl5pPr>
            <a:lvl6pPr marL="2110207" indent="0">
              <a:buNone/>
              <a:defRPr sz="831"/>
            </a:lvl6pPr>
            <a:lvl7pPr marL="2532248" indent="0">
              <a:buNone/>
              <a:defRPr sz="831"/>
            </a:lvl7pPr>
            <a:lvl8pPr marL="2954289" indent="0">
              <a:buNone/>
              <a:defRPr sz="831"/>
            </a:lvl8pPr>
            <a:lvl9pPr marL="3376331" indent="0">
              <a:buNone/>
              <a:defRPr sz="83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851F6F72-AD35-4AD4-AF3B-FC94A19F99DD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1451388785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E0D6BEB9-CD5F-4338-A00A-91520E062DC3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2330485934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7"/>
            <a:ext cx="2057400" cy="5851525"/>
          </a:xfrm>
        </p:spPr>
        <p:txBody>
          <a:bodyPr vert="eaVert"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7"/>
            <a:ext cx="6019800" cy="5851525"/>
          </a:xfrm>
        </p:spPr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D9235A5B-CB32-4549-B496-83D7C9A46F0B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</p:spTree>
    <p:extLst>
      <p:ext uri="{BB962C8B-B14F-4D97-AF65-F5344CB8AC3E}">
        <p14:creationId xmlns:p14="http://schemas.microsoft.com/office/powerpoint/2010/main" val="1408207061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Agenda/Summar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/>
          <p:cNvSpPr>
            <a:spLocks noGrp="1"/>
          </p:cNvSpPr>
          <p:nvPr>
            <p:ph type="body" sz="quarter" idx="15"/>
          </p:nvPr>
        </p:nvSpPr>
        <p:spPr>
          <a:xfrm>
            <a:off x="3962400" y="1447800"/>
            <a:ext cx="4648200" cy="838200"/>
          </a:xfrm>
        </p:spPr>
        <p:txBody>
          <a:bodyPr anchor="ctr">
            <a:normAutofit/>
          </a:bodyPr>
          <a:lstStyle>
            <a:lvl1pPr marL="52755" indent="0">
              <a:buFontTx/>
              <a:buNone/>
              <a:defRPr sz="1662" baseline="0"/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7" name="Text Placeholder 8"/>
          <p:cNvSpPr>
            <a:spLocks noGrp="1"/>
          </p:cNvSpPr>
          <p:nvPr>
            <p:ph type="body" sz="quarter" idx="16"/>
          </p:nvPr>
        </p:nvSpPr>
        <p:spPr>
          <a:xfrm>
            <a:off x="3962400" y="2286000"/>
            <a:ext cx="4648200" cy="838200"/>
          </a:xfrm>
        </p:spPr>
        <p:txBody>
          <a:bodyPr anchor="ctr">
            <a:normAutofit/>
          </a:bodyPr>
          <a:lstStyle>
            <a:lvl1pPr marL="52755" indent="0">
              <a:buFontTx/>
              <a:buNone/>
              <a:defRPr sz="1662" baseline="0"/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8" name="Text Placeholder 8"/>
          <p:cNvSpPr>
            <a:spLocks noGrp="1"/>
          </p:cNvSpPr>
          <p:nvPr>
            <p:ph type="body" sz="quarter" idx="17"/>
          </p:nvPr>
        </p:nvSpPr>
        <p:spPr>
          <a:xfrm>
            <a:off x="3962400" y="3124200"/>
            <a:ext cx="4648200" cy="838200"/>
          </a:xfrm>
        </p:spPr>
        <p:txBody>
          <a:bodyPr anchor="ctr">
            <a:normAutofit/>
          </a:bodyPr>
          <a:lstStyle>
            <a:lvl1pPr marL="52755" indent="0">
              <a:buFontTx/>
              <a:buNone/>
              <a:defRPr sz="1662" baseline="0"/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2" name="Text Placeholder 8"/>
          <p:cNvSpPr>
            <a:spLocks noGrp="1"/>
          </p:cNvSpPr>
          <p:nvPr>
            <p:ph type="body" sz="quarter" idx="18"/>
          </p:nvPr>
        </p:nvSpPr>
        <p:spPr>
          <a:xfrm>
            <a:off x="3962400" y="3962400"/>
            <a:ext cx="4648200" cy="838200"/>
          </a:xfrm>
        </p:spPr>
        <p:txBody>
          <a:bodyPr anchor="ctr">
            <a:normAutofit/>
          </a:bodyPr>
          <a:lstStyle>
            <a:lvl1pPr marL="52755" indent="0">
              <a:buFontTx/>
              <a:buNone/>
              <a:defRPr sz="1662" baseline="0"/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1817461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Two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2"/>
          <p:cNvSpPr>
            <a:spLocks noGrp="1"/>
          </p:cNvSpPr>
          <p:nvPr>
            <p:ph sz="half" idx="1"/>
          </p:nvPr>
        </p:nvSpPr>
        <p:spPr>
          <a:xfrm>
            <a:off x="304800" y="1103615"/>
            <a:ext cx="3200400" cy="2176408"/>
          </a:xfrm>
        </p:spPr>
        <p:txBody>
          <a:bodyPr/>
          <a:lstStyle>
            <a:lvl1pPr>
              <a:defRPr sz="2585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Content Placeholder 3"/>
          <p:cNvSpPr>
            <a:spLocks noGrp="1"/>
          </p:cNvSpPr>
          <p:nvPr>
            <p:ph sz="half" idx="2"/>
          </p:nvPr>
        </p:nvSpPr>
        <p:spPr>
          <a:xfrm>
            <a:off x="3657600" y="1103615"/>
            <a:ext cx="5181600" cy="2144038"/>
          </a:xfrm>
        </p:spPr>
        <p:txBody>
          <a:bodyPr anchor="ctr">
            <a:normAutofit/>
          </a:bodyPr>
          <a:lstStyle>
            <a:lvl1pPr>
              <a:defRPr sz="1846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9" name="Content Placeholder 2"/>
          <p:cNvSpPr>
            <a:spLocks noGrp="1"/>
          </p:cNvSpPr>
          <p:nvPr>
            <p:ph sz="half" idx="14"/>
          </p:nvPr>
        </p:nvSpPr>
        <p:spPr>
          <a:xfrm>
            <a:off x="304800" y="3352800"/>
            <a:ext cx="3200400" cy="2246614"/>
          </a:xfrm>
        </p:spPr>
        <p:txBody>
          <a:bodyPr/>
          <a:lstStyle>
            <a:lvl1pPr>
              <a:defRPr sz="2585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0" name="Content Placeholder 3"/>
          <p:cNvSpPr>
            <a:spLocks noGrp="1"/>
          </p:cNvSpPr>
          <p:nvPr>
            <p:ph sz="half" idx="15"/>
          </p:nvPr>
        </p:nvSpPr>
        <p:spPr>
          <a:xfrm>
            <a:off x="3657600" y="3352800"/>
            <a:ext cx="5181600" cy="2213200"/>
          </a:xfrm>
        </p:spPr>
        <p:txBody>
          <a:bodyPr anchor="ctr">
            <a:normAutofit/>
          </a:bodyPr>
          <a:lstStyle>
            <a:lvl1pPr>
              <a:defRPr sz="1846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601290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Three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Content Placeholder 2"/>
          <p:cNvSpPr>
            <a:spLocks noGrp="1"/>
          </p:cNvSpPr>
          <p:nvPr>
            <p:ph sz="half" idx="1"/>
          </p:nvPr>
        </p:nvSpPr>
        <p:spPr>
          <a:xfrm>
            <a:off x="290286" y="3048010"/>
            <a:ext cx="2841168" cy="2590799"/>
          </a:xfrm>
        </p:spPr>
        <p:txBody>
          <a:bodyPr lIns="274320" tIns="0" rIns="182880">
            <a:normAutofit/>
          </a:bodyPr>
          <a:lstStyle>
            <a:lvl1pPr>
              <a:lnSpc>
                <a:spcPts val="1846"/>
              </a:lnSpc>
              <a:defRPr sz="1662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0" name="Content Placeholder 3"/>
          <p:cNvSpPr>
            <a:spLocks noGrp="1"/>
          </p:cNvSpPr>
          <p:nvPr>
            <p:ph sz="half" idx="2"/>
          </p:nvPr>
        </p:nvSpPr>
        <p:spPr>
          <a:xfrm>
            <a:off x="3136901" y="3048010"/>
            <a:ext cx="2841168" cy="2590799"/>
          </a:xfrm>
        </p:spPr>
        <p:txBody>
          <a:bodyPr lIns="274320" tIns="0" rIns="182880">
            <a:normAutofit/>
          </a:bodyPr>
          <a:lstStyle>
            <a:lvl1pPr>
              <a:lnSpc>
                <a:spcPts val="1846"/>
              </a:lnSpc>
              <a:defRPr sz="1662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1" name="Content Placeholder 3"/>
          <p:cNvSpPr>
            <a:spLocks noGrp="1"/>
          </p:cNvSpPr>
          <p:nvPr>
            <p:ph sz="half" idx="14"/>
          </p:nvPr>
        </p:nvSpPr>
        <p:spPr>
          <a:xfrm>
            <a:off x="5983516" y="3048010"/>
            <a:ext cx="2841168" cy="2590799"/>
          </a:xfrm>
        </p:spPr>
        <p:txBody>
          <a:bodyPr lIns="274320" tIns="0" rIns="182880">
            <a:normAutofit/>
          </a:bodyPr>
          <a:lstStyle>
            <a:lvl1pPr>
              <a:lnSpc>
                <a:spcPts val="1846"/>
              </a:lnSpc>
              <a:defRPr sz="1662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5" name="Content Placeholder 2"/>
          <p:cNvSpPr>
            <a:spLocks noGrp="1"/>
          </p:cNvSpPr>
          <p:nvPr>
            <p:ph sz="half" idx="15"/>
          </p:nvPr>
        </p:nvSpPr>
        <p:spPr>
          <a:xfrm>
            <a:off x="297549" y="1143000"/>
            <a:ext cx="2797629" cy="1905000"/>
          </a:xfrm>
        </p:spPr>
        <p:txBody>
          <a:bodyPr/>
          <a:lstStyle>
            <a:lvl1pPr>
              <a:defRPr sz="2585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6" name="Content Placeholder 3"/>
          <p:cNvSpPr>
            <a:spLocks noGrp="1"/>
          </p:cNvSpPr>
          <p:nvPr>
            <p:ph sz="half" idx="16"/>
          </p:nvPr>
        </p:nvSpPr>
        <p:spPr>
          <a:xfrm>
            <a:off x="3158676" y="1143000"/>
            <a:ext cx="2797633" cy="1905000"/>
          </a:xfrm>
        </p:spPr>
        <p:txBody>
          <a:bodyPr/>
          <a:lstStyle>
            <a:lvl1pPr>
              <a:defRPr sz="2585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7" name="Content Placeholder 3"/>
          <p:cNvSpPr>
            <a:spLocks noGrp="1"/>
          </p:cNvSpPr>
          <p:nvPr>
            <p:ph sz="half" idx="17"/>
          </p:nvPr>
        </p:nvSpPr>
        <p:spPr>
          <a:xfrm>
            <a:off x="6019806" y="1143000"/>
            <a:ext cx="2797633" cy="1905000"/>
          </a:xfrm>
        </p:spPr>
        <p:txBody>
          <a:bodyPr/>
          <a:lstStyle>
            <a:lvl1pPr>
              <a:defRPr sz="2585"/>
            </a:lvl1pPr>
            <a:lvl2pPr>
              <a:defRPr sz="2215"/>
            </a:lvl2pPr>
            <a:lvl3pPr>
              <a:defRPr sz="1846"/>
            </a:lvl3pPr>
            <a:lvl4pPr>
              <a:defRPr sz="1662"/>
            </a:lvl4pPr>
            <a:lvl5pPr>
              <a:defRPr sz="1662"/>
            </a:lvl5pPr>
            <a:lvl6pPr>
              <a:defRPr sz="1662"/>
            </a:lvl6pPr>
            <a:lvl7pPr>
              <a:defRPr sz="1662"/>
            </a:lvl7pPr>
            <a:lvl8pPr>
              <a:defRPr sz="1662"/>
            </a:lvl8pPr>
            <a:lvl9pPr>
              <a:defRPr sz="1662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6635304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el mit Bild, Headline 2-zeili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Bild 7" descr="WortmarkeBMWGROUP Kopie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9" y="6031230"/>
            <a:ext cx="909638" cy="432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Bild 8" descr="BMWMINIRR_5fbg Kopie.jp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452"/>
          <a:stretch>
            <a:fillRect/>
          </a:stretch>
        </p:blipFill>
        <p:spPr bwMode="auto">
          <a:xfrm>
            <a:off x="7350130" y="6021706"/>
            <a:ext cx="1338263" cy="4419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6082" y="3724716"/>
            <a:ext cx="8218866" cy="916810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3692"/>
              </a:lnSpc>
              <a:spcBef>
                <a:spcPts val="0"/>
              </a:spcBef>
              <a:buNone/>
              <a:defRPr sz="3323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1" name="Textplatzhalter 8"/>
          <p:cNvSpPr>
            <a:spLocks noGrp="1"/>
          </p:cNvSpPr>
          <p:nvPr>
            <p:ph type="body" sz="quarter" idx="14"/>
          </p:nvPr>
        </p:nvSpPr>
        <p:spPr>
          <a:xfrm>
            <a:off x="467573" y="4853848"/>
            <a:ext cx="8209709" cy="534059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ts val="1939"/>
              </a:lnSpc>
              <a:spcBef>
                <a:spcPts val="0"/>
              </a:spcBef>
              <a:buNone/>
              <a:defRPr sz="1846" b="1" cap="all" baseline="0"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3" name="Textplatzhalter 24"/>
          <p:cNvSpPr>
            <a:spLocks noGrp="1"/>
          </p:cNvSpPr>
          <p:nvPr>
            <p:ph type="body" sz="quarter" idx="18"/>
          </p:nvPr>
        </p:nvSpPr>
        <p:spPr>
          <a:xfrm>
            <a:off x="467570" y="2851183"/>
            <a:ext cx="2508548" cy="319415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1015">
                <a:latin typeface="BMWTypeCondensedRegular" pitchFamily="34" charset="0"/>
                <a:ea typeface="BMW Type Global Pro Regular" pitchFamily="2" charset="0"/>
                <a:cs typeface="BMW Type Global Pro Regular" pitchFamily="2" charset="0"/>
              </a:defRPr>
            </a:lvl1pPr>
            <a:lvl2pPr>
              <a:defRPr sz="1569"/>
            </a:lvl2pPr>
            <a:lvl3pPr>
              <a:defRPr sz="1569"/>
            </a:lvl3pPr>
            <a:lvl4pPr>
              <a:defRPr sz="1569"/>
            </a:lvl4pPr>
            <a:lvl5pPr>
              <a:defRPr sz="1569"/>
            </a:lvl5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0" name="Bildplatzhalter 6"/>
          <p:cNvSpPr>
            <a:spLocks noGrp="1"/>
          </p:cNvSpPr>
          <p:nvPr>
            <p:ph type="pic" sz="quarter" idx="19"/>
          </p:nvPr>
        </p:nvSpPr>
        <p:spPr>
          <a:xfrm>
            <a:off x="-9866" y="-366"/>
            <a:ext cx="9160067" cy="3211380"/>
          </a:xfrm>
          <a:custGeom>
            <a:avLst/>
            <a:gdLst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0 w 9144000"/>
              <a:gd name="connsiteY3" fmla="*/ 3795713 h 3795713"/>
              <a:gd name="connsiteX4" fmla="*/ 0 w 9144000"/>
              <a:gd name="connsiteY4" fmla="*/ 0 h 3795713"/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4571779 w 9144000"/>
              <a:gd name="connsiteY3" fmla="*/ 3791943 h 3795713"/>
              <a:gd name="connsiteX4" fmla="*/ 0 w 9144000"/>
              <a:gd name="connsiteY4" fmla="*/ 3795713 h 3795713"/>
              <a:gd name="connsiteX5" fmla="*/ 0 w 9144000"/>
              <a:gd name="connsiteY5" fmla="*/ 0 h 3795713"/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4571779 w 9144000"/>
              <a:gd name="connsiteY3" fmla="*/ 3791943 h 3795713"/>
              <a:gd name="connsiteX4" fmla="*/ 4242422 w 9144000"/>
              <a:gd name="connsiteY4" fmla="*/ 3787609 h 3795713"/>
              <a:gd name="connsiteX5" fmla="*/ 0 w 9144000"/>
              <a:gd name="connsiteY5" fmla="*/ 3795713 h 3795713"/>
              <a:gd name="connsiteX6" fmla="*/ 0 w 9144000"/>
              <a:gd name="connsiteY6" fmla="*/ 0 h 3795713"/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4571779 w 9144000"/>
              <a:gd name="connsiteY3" fmla="*/ 3791943 h 3795713"/>
              <a:gd name="connsiteX4" fmla="*/ 4576113 w 9144000"/>
              <a:gd name="connsiteY4" fmla="*/ 3527591 h 3795713"/>
              <a:gd name="connsiteX5" fmla="*/ 0 w 9144000"/>
              <a:gd name="connsiteY5" fmla="*/ 3795713 h 3795713"/>
              <a:gd name="connsiteX6" fmla="*/ 0 w 9144000"/>
              <a:gd name="connsiteY6" fmla="*/ 0 h 3795713"/>
              <a:gd name="connsiteX0" fmla="*/ 4334 w 9148334"/>
              <a:gd name="connsiteY0" fmla="*/ 0 h 3795713"/>
              <a:gd name="connsiteX1" fmla="*/ 9148334 w 9148334"/>
              <a:gd name="connsiteY1" fmla="*/ 0 h 3795713"/>
              <a:gd name="connsiteX2" fmla="*/ 9148334 w 9148334"/>
              <a:gd name="connsiteY2" fmla="*/ 3795713 h 3795713"/>
              <a:gd name="connsiteX3" fmla="*/ 4576113 w 9148334"/>
              <a:gd name="connsiteY3" fmla="*/ 3791943 h 3795713"/>
              <a:gd name="connsiteX4" fmla="*/ 4580447 w 9148334"/>
              <a:gd name="connsiteY4" fmla="*/ 3527591 h 3795713"/>
              <a:gd name="connsiteX5" fmla="*/ 0 w 9148334"/>
              <a:gd name="connsiteY5" fmla="*/ 3527027 h 3795713"/>
              <a:gd name="connsiteX6" fmla="*/ 4334 w 9148334"/>
              <a:gd name="connsiteY6" fmla="*/ 0 h 3795713"/>
              <a:gd name="connsiteX0" fmla="*/ 4334 w 9148334"/>
              <a:gd name="connsiteY0" fmla="*/ 0 h 3834806"/>
              <a:gd name="connsiteX1" fmla="*/ 9148334 w 9148334"/>
              <a:gd name="connsiteY1" fmla="*/ 0 h 3834806"/>
              <a:gd name="connsiteX2" fmla="*/ 9148334 w 9148334"/>
              <a:gd name="connsiteY2" fmla="*/ 3795713 h 3834806"/>
              <a:gd name="connsiteX3" fmla="*/ 4580875 w 9148334"/>
              <a:gd name="connsiteY3" fmla="*/ 3834806 h 3834806"/>
              <a:gd name="connsiteX4" fmla="*/ 4580447 w 9148334"/>
              <a:gd name="connsiteY4" fmla="*/ 3527591 h 3834806"/>
              <a:gd name="connsiteX5" fmla="*/ 0 w 9148334"/>
              <a:gd name="connsiteY5" fmla="*/ 3527027 h 3834806"/>
              <a:gd name="connsiteX6" fmla="*/ 4334 w 9148334"/>
              <a:gd name="connsiteY6" fmla="*/ 0 h 3834806"/>
              <a:gd name="connsiteX0" fmla="*/ 4334 w 9148334"/>
              <a:gd name="connsiteY0" fmla="*/ 0 h 3834806"/>
              <a:gd name="connsiteX1" fmla="*/ 9148334 w 9148334"/>
              <a:gd name="connsiteY1" fmla="*/ 0 h 3834806"/>
              <a:gd name="connsiteX2" fmla="*/ 9148334 w 9148334"/>
              <a:gd name="connsiteY2" fmla="*/ 3795713 h 3834806"/>
              <a:gd name="connsiteX3" fmla="*/ 4580875 w 9148334"/>
              <a:gd name="connsiteY3" fmla="*/ 3834806 h 3834806"/>
              <a:gd name="connsiteX4" fmla="*/ 4580447 w 9148334"/>
              <a:gd name="connsiteY4" fmla="*/ 3522829 h 3834806"/>
              <a:gd name="connsiteX5" fmla="*/ 0 w 9148334"/>
              <a:gd name="connsiteY5" fmla="*/ 3527027 h 3834806"/>
              <a:gd name="connsiteX6" fmla="*/ 4334 w 9148334"/>
              <a:gd name="connsiteY6" fmla="*/ 0 h 3834806"/>
              <a:gd name="connsiteX0" fmla="*/ 4334 w 9153096"/>
              <a:gd name="connsiteY0" fmla="*/ 0 h 3836195"/>
              <a:gd name="connsiteX1" fmla="*/ 9148334 w 9153096"/>
              <a:gd name="connsiteY1" fmla="*/ 0 h 3836195"/>
              <a:gd name="connsiteX2" fmla="*/ 9153096 w 9153096"/>
              <a:gd name="connsiteY2" fmla="*/ 3836195 h 3836195"/>
              <a:gd name="connsiteX3" fmla="*/ 4580875 w 9153096"/>
              <a:gd name="connsiteY3" fmla="*/ 3834806 h 3836195"/>
              <a:gd name="connsiteX4" fmla="*/ 4580447 w 9153096"/>
              <a:gd name="connsiteY4" fmla="*/ 3522829 h 3836195"/>
              <a:gd name="connsiteX5" fmla="*/ 0 w 9153096"/>
              <a:gd name="connsiteY5" fmla="*/ 3527027 h 3836195"/>
              <a:gd name="connsiteX6" fmla="*/ 4334 w 9153096"/>
              <a:gd name="connsiteY6" fmla="*/ 0 h 3836195"/>
              <a:gd name="connsiteX0" fmla="*/ 4334 w 9153096"/>
              <a:gd name="connsiteY0" fmla="*/ 0 h 3987206"/>
              <a:gd name="connsiteX1" fmla="*/ 9148334 w 9153096"/>
              <a:gd name="connsiteY1" fmla="*/ 0 h 3987206"/>
              <a:gd name="connsiteX2" fmla="*/ 9153096 w 9153096"/>
              <a:gd name="connsiteY2" fmla="*/ 3836195 h 3987206"/>
              <a:gd name="connsiteX3" fmla="*/ 4580875 w 9153096"/>
              <a:gd name="connsiteY3" fmla="*/ 3987206 h 3987206"/>
              <a:gd name="connsiteX4" fmla="*/ 4580447 w 9153096"/>
              <a:gd name="connsiteY4" fmla="*/ 3522829 h 3987206"/>
              <a:gd name="connsiteX5" fmla="*/ 0 w 9153096"/>
              <a:gd name="connsiteY5" fmla="*/ 3527027 h 3987206"/>
              <a:gd name="connsiteX6" fmla="*/ 4334 w 9153096"/>
              <a:gd name="connsiteY6" fmla="*/ 0 h 3987206"/>
              <a:gd name="connsiteX0" fmla="*/ 4334 w 9153096"/>
              <a:gd name="connsiteY0" fmla="*/ 0 h 3987206"/>
              <a:gd name="connsiteX1" fmla="*/ 9148334 w 9153096"/>
              <a:gd name="connsiteY1" fmla="*/ 0 h 3987206"/>
              <a:gd name="connsiteX2" fmla="*/ 9153096 w 9153096"/>
              <a:gd name="connsiteY2" fmla="*/ 3983832 h 3987206"/>
              <a:gd name="connsiteX3" fmla="*/ 4580875 w 9153096"/>
              <a:gd name="connsiteY3" fmla="*/ 3987206 h 3987206"/>
              <a:gd name="connsiteX4" fmla="*/ 4580447 w 9153096"/>
              <a:gd name="connsiteY4" fmla="*/ 3522829 h 3987206"/>
              <a:gd name="connsiteX5" fmla="*/ 0 w 9153096"/>
              <a:gd name="connsiteY5" fmla="*/ 3527027 h 3987206"/>
              <a:gd name="connsiteX6" fmla="*/ 4334 w 9153096"/>
              <a:gd name="connsiteY6" fmla="*/ 0 h 3987206"/>
              <a:gd name="connsiteX0" fmla="*/ 4334 w 9153096"/>
              <a:gd name="connsiteY0" fmla="*/ 0 h 3984825"/>
              <a:gd name="connsiteX1" fmla="*/ 9148334 w 9153096"/>
              <a:gd name="connsiteY1" fmla="*/ 0 h 3984825"/>
              <a:gd name="connsiteX2" fmla="*/ 9153096 w 9153096"/>
              <a:gd name="connsiteY2" fmla="*/ 3983832 h 3984825"/>
              <a:gd name="connsiteX3" fmla="*/ 4580875 w 9153096"/>
              <a:gd name="connsiteY3" fmla="*/ 3984825 h 3984825"/>
              <a:gd name="connsiteX4" fmla="*/ 4580447 w 9153096"/>
              <a:gd name="connsiteY4" fmla="*/ 3522829 h 3984825"/>
              <a:gd name="connsiteX5" fmla="*/ 0 w 9153096"/>
              <a:gd name="connsiteY5" fmla="*/ 3527027 h 3984825"/>
              <a:gd name="connsiteX6" fmla="*/ 4334 w 9153096"/>
              <a:gd name="connsiteY6" fmla="*/ 0 h 3984825"/>
              <a:gd name="connsiteX0" fmla="*/ 4334 w 9153096"/>
              <a:gd name="connsiteY0" fmla="*/ 0 h 3984825"/>
              <a:gd name="connsiteX1" fmla="*/ 9148334 w 9153096"/>
              <a:gd name="connsiteY1" fmla="*/ 0 h 3984825"/>
              <a:gd name="connsiteX2" fmla="*/ 9153096 w 9153096"/>
              <a:gd name="connsiteY2" fmla="*/ 3983832 h 3984825"/>
              <a:gd name="connsiteX3" fmla="*/ 4580875 w 9153096"/>
              <a:gd name="connsiteY3" fmla="*/ 3984825 h 3984825"/>
              <a:gd name="connsiteX4" fmla="*/ 4583331 w 9153096"/>
              <a:gd name="connsiteY4" fmla="*/ 3442062 h 3984825"/>
              <a:gd name="connsiteX5" fmla="*/ 0 w 9153096"/>
              <a:gd name="connsiteY5" fmla="*/ 3527027 h 3984825"/>
              <a:gd name="connsiteX6" fmla="*/ 4334 w 9153096"/>
              <a:gd name="connsiteY6" fmla="*/ 0 h 3984825"/>
              <a:gd name="connsiteX0" fmla="*/ 4334 w 9153096"/>
              <a:gd name="connsiteY0" fmla="*/ 0 h 3984825"/>
              <a:gd name="connsiteX1" fmla="*/ 9148334 w 9153096"/>
              <a:gd name="connsiteY1" fmla="*/ 0 h 3984825"/>
              <a:gd name="connsiteX2" fmla="*/ 9153096 w 9153096"/>
              <a:gd name="connsiteY2" fmla="*/ 3983832 h 3984825"/>
              <a:gd name="connsiteX3" fmla="*/ 4580875 w 9153096"/>
              <a:gd name="connsiteY3" fmla="*/ 3984825 h 3984825"/>
              <a:gd name="connsiteX4" fmla="*/ 4583331 w 9153096"/>
              <a:gd name="connsiteY4" fmla="*/ 3442062 h 3984825"/>
              <a:gd name="connsiteX5" fmla="*/ 0 w 9153096"/>
              <a:gd name="connsiteY5" fmla="*/ 3443375 h 3984825"/>
              <a:gd name="connsiteX6" fmla="*/ 4334 w 9153096"/>
              <a:gd name="connsiteY6" fmla="*/ 0 h 3984825"/>
              <a:gd name="connsiteX0" fmla="*/ 142 w 9148904"/>
              <a:gd name="connsiteY0" fmla="*/ 0 h 3984825"/>
              <a:gd name="connsiteX1" fmla="*/ 9144142 w 9148904"/>
              <a:gd name="connsiteY1" fmla="*/ 0 h 3984825"/>
              <a:gd name="connsiteX2" fmla="*/ 9148904 w 9148904"/>
              <a:gd name="connsiteY2" fmla="*/ 3983832 h 3984825"/>
              <a:gd name="connsiteX3" fmla="*/ 4576683 w 9148904"/>
              <a:gd name="connsiteY3" fmla="*/ 3984825 h 3984825"/>
              <a:gd name="connsiteX4" fmla="*/ 4579139 w 9148904"/>
              <a:gd name="connsiteY4" fmla="*/ 3442062 h 3984825"/>
              <a:gd name="connsiteX5" fmla="*/ 7346 w 9148904"/>
              <a:gd name="connsiteY5" fmla="*/ 3443375 h 3984825"/>
              <a:gd name="connsiteX6" fmla="*/ 142 w 9148904"/>
              <a:gd name="connsiteY6" fmla="*/ 0 h 3984825"/>
              <a:gd name="connsiteX0" fmla="*/ 15872 w 9141558"/>
              <a:gd name="connsiteY0" fmla="*/ 17308 h 3984825"/>
              <a:gd name="connsiteX1" fmla="*/ 9136796 w 9141558"/>
              <a:gd name="connsiteY1" fmla="*/ 0 h 3984825"/>
              <a:gd name="connsiteX2" fmla="*/ 9141558 w 9141558"/>
              <a:gd name="connsiteY2" fmla="*/ 3983832 h 3984825"/>
              <a:gd name="connsiteX3" fmla="*/ 4569337 w 9141558"/>
              <a:gd name="connsiteY3" fmla="*/ 3984825 h 3984825"/>
              <a:gd name="connsiteX4" fmla="*/ 4571793 w 9141558"/>
              <a:gd name="connsiteY4" fmla="*/ 3442062 h 3984825"/>
              <a:gd name="connsiteX5" fmla="*/ 0 w 9141558"/>
              <a:gd name="connsiteY5" fmla="*/ 3443375 h 3984825"/>
              <a:gd name="connsiteX6" fmla="*/ 15872 w 9141558"/>
              <a:gd name="connsiteY6" fmla="*/ 17308 h 3984825"/>
              <a:gd name="connsiteX0" fmla="*/ 192 w 9146070"/>
              <a:gd name="connsiteY0" fmla="*/ 1 h 3984825"/>
              <a:gd name="connsiteX1" fmla="*/ 9141308 w 9146070"/>
              <a:gd name="connsiteY1" fmla="*/ 0 h 3984825"/>
              <a:gd name="connsiteX2" fmla="*/ 9146070 w 9146070"/>
              <a:gd name="connsiteY2" fmla="*/ 3983832 h 3984825"/>
              <a:gd name="connsiteX3" fmla="*/ 4573849 w 9146070"/>
              <a:gd name="connsiteY3" fmla="*/ 3984825 h 3984825"/>
              <a:gd name="connsiteX4" fmla="*/ 4576305 w 9146070"/>
              <a:gd name="connsiteY4" fmla="*/ 3442062 h 3984825"/>
              <a:gd name="connsiteX5" fmla="*/ 4512 w 9146070"/>
              <a:gd name="connsiteY5" fmla="*/ 3443375 h 3984825"/>
              <a:gd name="connsiteX6" fmla="*/ 192 w 9146070"/>
              <a:gd name="connsiteY6" fmla="*/ 1 h 3984825"/>
              <a:gd name="connsiteX0" fmla="*/ 299 w 9146177"/>
              <a:gd name="connsiteY0" fmla="*/ 1 h 3984825"/>
              <a:gd name="connsiteX1" fmla="*/ 9141415 w 9146177"/>
              <a:gd name="connsiteY1" fmla="*/ 0 h 3984825"/>
              <a:gd name="connsiteX2" fmla="*/ 9146177 w 9146177"/>
              <a:gd name="connsiteY2" fmla="*/ 3983832 h 3984825"/>
              <a:gd name="connsiteX3" fmla="*/ 4573956 w 9146177"/>
              <a:gd name="connsiteY3" fmla="*/ 3984825 h 3984825"/>
              <a:gd name="connsiteX4" fmla="*/ 4576412 w 9146177"/>
              <a:gd name="connsiteY4" fmla="*/ 3442062 h 3984825"/>
              <a:gd name="connsiteX5" fmla="*/ 1734 w 9146177"/>
              <a:gd name="connsiteY5" fmla="*/ 3443375 h 3984825"/>
              <a:gd name="connsiteX6" fmla="*/ 299 w 9146177"/>
              <a:gd name="connsiteY6" fmla="*/ 1 h 3984825"/>
              <a:gd name="connsiteX0" fmla="*/ 299 w 9147550"/>
              <a:gd name="connsiteY0" fmla="*/ 2885 h 3987709"/>
              <a:gd name="connsiteX1" fmla="*/ 9147184 w 9147550"/>
              <a:gd name="connsiteY1" fmla="*/ 0 h 3987709"/>
              <a:gd name="connsiteX2" fmla="*/ 9146177 w 9147550"/>
              <a:gd name="connsiteY2" fmla="*/ 3986716 h 3987709"/>
              <a:gd name="connsiteX3" fmla="*/ 4573956 w 9147550"/>
              <a:gd name="connsiteY3" fmla="*/ 3987709 h 3987709"/>
              <a:gd name="connsiteX4" fmla="*/ 4576412 w 9147550"/>
              <a:gd name="connsiteY4" fmla="*/ 3444946 h 3987709"/>
              <a:gd name="connsiteX5" fmla="*/ 1734 w 9147550"/>
              <a:gd name="connsiteY5" fmla="*/ 3446259 h 3987709"/>
              <a:gd name="connsiteX6" fmla="*/ 299 w 9147550"/>
              <a:gd name="connsiteY6" fmla="*/ 2885 h 3987709"/>
              <a:gd name="connsiteX0" fmla="*/ 299 w 9147550"/>
              <a:gd name="connsiteY0" fmla="*/ 0 h 4046239"/>
              <a:gd name="connsiteX1" fmla="*/ 9147184 w 9147550"/>
              <a:gd name="connsiteY1" fmla="*/ 58530 h 4046239"/>
              <a:gd name="connsiteX2" fmla="*/ 9146177 w 9147550"/>
              <a:gd name="connsiteY2" fmla="*/ 4045246 h 4046239"/>
              <a:gd name="connsiteX3" fmla="*/ 4573956 w 9147550"/>
              <a:gd name="connsiteY3" fmla="*/ 4046239 h 4046239"/>
              <a:gd name="connsiteX4" fmla="*/ 4576412 w 9147550"/>
              <a:gd name="connsiteY4" fmla="*/ 3503476 h 4046239"/>
              <a:gd name="connsiteX5" fmla="*/ 1734 w 9147550"/>
              <a:gd name="connsiteY5" fmla="*/ 3504789 h 4046239"/>
              <a:gd name="connsiteX6" fmla="*/ 299 w 9147550"/>
              <a:gd name="connsiteY6" fmla="*/ 0 h 4046239"/>
              <a:gd name="connsiteX0" fmla="*/ 299 w 9147550"/>
              <a:gd name="connsiteY0" fmla="*/ 0 h 4046239"/>
              <a:gd name="connsiteX1" fmla="*/ 9147184 w 9147550"/>
              <a:gd name="connsiteY1" fmla="*/ 58530 h 4046239"/>
              <a:gd name="connsiteX2" fmla="*/ 9146177 w 9147550"/>
              <a:gd name="connsiteY2" fmla="*/ 4045246 h 4046239"/>
              <a:gd name="connsiteX3" fmla="*/ 4573956 w 9147550"/>
              <a:gd name="connsiteY3" fmla="*/ 4046239 h 4046239"/>
              <a:gd name="connsiteX4" fmla="*/ 4576412 w 9147550"/>
              <a:gd name="connsiteY4" fmla="*/ 3503476 h 4046239"/>
              <a:gd name="connsiteX5" fmla="*/ 1734 w 9147550"/>
              <a:gd name="connsiteY5" fmla="*/ 3504789 h 4046239"/>
              <a:gd name="connsiteX6" fmla="*/ 299 w 9147550"/>
              <a:gd name="connsiteY6" fmla="*/ 0 h 4046239"/>
              <a:gd name="connsiteX0" fmla="*/ 299 w 9147550"/>
              <a:gd name="connsiteY0" fmla="*/ 0 h 4046239"/>
              <a:gd name="connsiteX1" fmla="*/ 9147184 w 9147550"/>
              <a:gd name="connsiteY1" fmla="*/ 58530 h 4046239"/>
              <a:gd name="connsiteX2" fmla="*/ 9146177 w 9147550"/>
              <a:gd name="connsiteY2" fmla="*/ 4045246 h 4046239"/>
              <a:gd name="connsiteX3" fmla="*/ 4573956 w 9147550"/>
              <a:gd name="connsiteY3" fmla="*/ 4046239 h 4046239"/>
              <a:gd name="connsiteX4" fmla="*/ 4576412 w 9147550"/>
              <a:gd name="connsiteY4" fmla="*/ 3503476 h 4046239"/>
              <a:gd name="connsiteX5" fmla="*/ 1734 w 9147550"/>
              <a:gd name="connsiteY5" fmla="*/ 3504789 h 4046239"/>
              <a:gd name="connsiteX6" fmla="*/ 299 w 9147550"/>
              <a:gd name="connsiteY6" fmla="*/ 0 h 4046239"/>
              <a:gd name="connsiteX0" fmla="*/ 299 w 9147550"/>
              <a:gd name="connsiteY0" fmla="*/ 0 h 4053063"/>
              <a:gd name="connsiteX1" fmla="*/ 9147184 w 9147550"/>
              <a:gd name="connsiteY1" fmla="*/ 65354 h 4053063"/>
              <a:gd name="connsiteX2" fmla="*/ 9146177 w 9147550"/>
              <a:gd name="connsiteY2" fmla="*/ 4052070 h 4053063"/>
              <a:gd name="connsiteX3" fmla="*/ 4573956 w 9147550"/>
              <a:gd name="connsiteY3" fmla="*/ 4053063 h 4053063"/>
              <a:gd name="connsiteX4" fmla="*/ 4576412 w 9147550"/>
              <a:gd name="connsiteY4" fmla="*/ 3510300 h 4053063"/>
              <a:gd name="connsiteX5" fmla="*/ 1734 w 9147550"/>
              <a:gd name="connsiteY5" fmla="*/ 3511613 h 4053063"/>
              <a:gd name="connsiteX6" fmla="*/ 299 w 9147550"/>
              <a:gd name="connsiteY6" fmla="*/ 0 h 4053063"/>
              <a:gd name="connsiteX0" fmla="*/ 299 w 9147550"/>
              <a:gd name="connsiteY0" fmla="*/ 9709 h 4062772"/>
              <a:gd name="connsiteX1" fmla="*/ 9147184 w 9147550"/>
              <a:gd name="connsiteY1" fmla="*/ 0 h 4062772"/>
              <a:gd name="connsiteX2" fmla="*/ 9146177 w 9147550"/>
              <a:gd name="connsiteY2" fmla="*/ 4061779 h 4062772"/>
              <a:gd name="connsiteX3" fmla="*/ 4573956 w 9147550"/>
              <a:gd name="connsiteY3" fmla="*/ 4062772 h 4062772"/>
              <a:gd name="connsiteX4" fmla="*/ 4576412 w 9147550"/>
              <a:gd name="connsiteY4" fmla="*/ 3520009 h 4062772"/>
              <a:gd name="connsiteX5" fmla="*/ 1734 w 9147550"/>
              <a:gd name="connsiteY5" fmla="*/ 3521322 h 4062772"/>
              <a:gd name="connsiteX6" fmla="*/ 299 w 9147550"/>
              <a:gd name="connsiteY6" fmla="*/ 9709 h 4062772"/>
              <a:gd name="connsiteX0" fmla="*/ 299 w 9147550"/>
              <a:gd name="connsiteY0" fmla="*/ 0 h 4116437"/>
              <a:gd name="connsiteX1" fmla="*/ 9147184 w 9147550"/>
              <a:gd name="connsiteY1" fmla="*/ 53665 h 4116437"/>
              <a:gd name="connsiteX2" fmla="*/ 9146177 w 9147550"/>
              <a:gd name="connsiteY2" fmla="*/ 4115444 h 4116437"/>
              <a:gd name="connsiteX3" fmla="*/ 4573956 w 9147550"/>
              <a:gd name="connsiteY3" fmla="*/ 4116437 h 4116437"/>
              <a:gd name="connsiteX4" fmla="*/ 4576412 w 9147550"/>
              <a:gd name="connsiteY4" fmla="*/ 3573674 h 4116437"/>
              <a:gd name="connsiteX5" fmla="*/ 1734 w 9147550"/>
              <a:gd name="connsiteY5" fmla="*/ 3574987 h 4116437"/>
              <a:gd name="connsiteX6" fmla="*/ 299 w 9147550"/>
              <a:gd name="connsiteY6" fmla="*/ 0 h 4116437"/>
              <a:gd name="connsiteX0" fmla="*/ 299 w 9147550"/>
              <a:gd name="connsiteY0" fmla="*/ 5183 h 4121620"/>
              <a:gd name="connsiteX1" fmla="*/ 9147184 w 9147550"/>
              <a:gd name="connsiteY1" fmla="*/ 0 h 4121620"/>
              <a:gd name="connsiteX2" fmla="*/ 9146177 w 9147550"/>
              <a:gd name="connsiteY2" fmla="*/ 4120627 h 4121620"/>
              <a:gd name="connsiteX3" fmla="*/ 4573956 w 9147550"/>
              <a:gd name="connsiteY3" fmla="*/ 4121620 h 4121620"/>
              <a:gd name="connsiteX4" fmla="*/ 4576412 w 9147550"/>
              <a:gd name="connsiteY4" fmla="*/ 3578857 h 4121620"/>
              <a:gd name="connsiteX5" fmla="*/ 1734 w 9147550"/>
              <a:gd name="connsiteY5" fmla="*/ 3580170 h 4121620"/>
              <a:gd name="connsiteX6" fmla="*/ 299 w 9147550"/>
              <a:gd name="connsiteY6" fmla="*/ 5183 h 4121620"/>
              <a:gd name="connsiteX0" fmla="*/ 299 w 9147550"/>
              <a:gd name="connsiteY0" fmla="*/ 657 h 4117094"/>
              <a:gd name="connsiteX1" fmla="*/ 9147184 w 9147550"/>
              <a:gd name="connsiteY1" fmla="*/ 0 h 4117094"/>
              <a:gd name="connsiteX2" fmla="*/ 9146177 w 9147550"/>
              <a:gd name="connsiteY2" fmla="*/ 4116101 h 4117094"/>
              <a:gd name="connsiteX3" fmla="*/ 4573956 w 9147550"/>
              <a:gd name="connsiteY3" fmla="*/ 4117094 h 4117094"/>
              <a:gd name="connsiteX4" fmla="*/ 4576412 w 9147550"/>
              <a:gd name="connsiteY4" fmla="*/ 3574331 h 4117094"/>
              <a:gd name="connsiteX5" fmla="*/ 1734 w 9147550"/>
              <a:gd name="connsiteY5" fmla="*/ 3575644 h 4117094"/>
              <a:gd name="connsiteX6" fmla="*/ 299 w 9147550"/>
              <a:gd name="connsiteY6" fmla="*/ 657 h 4117094"/>
              <a:gd name="connsiteX0" fmla="*/ 299 w 9147550"/>
              <a:gd name="connsiteY0" fmla="*/ 657 h 4117094"/>
              <a:gd name="connsiteX1" fmla="*/ 9147184 w 9147550"/>
              <a:gd name="connsiteY1" fmla="*/ 0 h 4117094"/>
              <a:gd name="connsiteX2" fmla="*/ 9146177 w 9147550"/>
              <a:gd name="connsiteY2" fmla="*/ 4116101 h 4117094"/>
              <a:gd name="connsiteX3" fmla="*/ 4573956 w 9147550"/>
              <a:gd name="connsiteY3" fmla="*/ 4117094 h 4117094"/>
              <a:gd name="connsiteX4" fmla="*/ 4574006 w 9147550"/>
              <a:gd name="connsiteY4" fmla="*/ 3576738 h 4117094"/>
              <a:gd name="connsiteX5" fmla="*/ 1734 w 9147550"/>
              <a:gd name="connsiteY5" fmla="*/ 3575644 h 4117094"/>
              <a:gd name="connsiteX6" fmla="*/ 299 w 9147550"/>
              <a:gd name="connsiteY6" fmla="*/ 657 h 4117094"/>
              <a:gd name="connsiteX0" fmla="*/ 299 w 9147550"/>
              <a:gd name="connsiteY0" fmla="*/ 682144 h 4117094"/>
              <a:gd name="connsiteX1" fmla="*/ 9147184 w 9147550"/>
              <a:gd name="connsiteY1" fmla="*/ 0 h 4117094"/>
              <a:gd name="connsiteX2" fmla="*/ 9146177 w 9147550"/>
              <a:gd name="connsiteY2" fmla="*/ 4116101 h 4117094"/>
              <a:gd name="connsiteX3" fmla="*/ 4573956 w 9147550"/>
              <a:gd name="connsiteY3" fmla="*/ 4117094 h 4117094"/>
              <a:gd name="connsiteX4" fmla="*/ 4574006 w 9147550"/>
              <a:gd name="connsiteY4" fmla="*/ 3576738 h 4117094"/>
              <a:gd name="connsiteX5" fmla="*/ 1734 w 9147550"/>
              <a:gd name="connsiteY5" fmla="*/ 3575644 h 4117094"/>
              <a:gd name="connsiteX6" fmla="*/ 299 w 9147550"/>
              <a:gd name="connsiteY6" fmla="*/ 682144 h 4117094"/>
              <a:gd name="connsiteX0" fmla="*/ 299 w 9155947"/>
              <a:gd name="connsiteY0" fmla="*/ 26537 h 3461487"/>
              <a:gd name="connsiteX1" fmla="*/ 9155811 w 9155947"/>
              <a:gd name="connsiteY1" fmla="*/ 0 h 3461487"/>
              <a:gd name="connsiteX2" fmla="*/ 9146177 w 9155947"/>
              <a:gd name="connsiteY2" fmla="*/ 3460494 h 3461487"/>
              <a:gd name="connsiteX3" fmla="*/ 4573956 w 9155947"/>
              <a:gd name="connsiteY3" fmla="*/ 3461487 h 3461487"/>
              <a:gd name="connsiteX4" fmla="*/ 4574006 w 9155947"/>
              <a:gd name="connsiteY4" fmla="*/ 2921131 h 3461487"/>
              <a:gd name="connsiteX5" fmla="*/ 1734 w 9155947"/>
              <a:gd name="connsiteY5" fmla="*/ 2920037 h 3461487"/>
              <a:gd name="connsiteX6" fmla="*/ 299 w 9155947"/>
              <a:gd name="connsiteY6" fmla="*/ 26537 h 3461487"/>
              <a:gd name="connsiteX0" fmla="*/ 299 w 9155947"/>
              <a:gd name="connsiteY0" fmla="*/ 0 h 3676489"/>
              <a:gd name="connsiteX1" fmla="*/ 9155811 w 9155947"/>
              <a:gd name="connsiteY1" fmla="*/ 215002 h 3676489"/>
              <a:gd name="connsiteX2" fmla="*/ 9146177 w 9155947"/>
              <a:gd name="connsiteY2" fmla="*/ 3675496 h 3676489"/>
              <a:gd name="connsiteX3" fmla="*/ 4573956 w 9155947"/>
              <a:gd name="connsiteY3" fmla="*/ 3676489 h 3676489"/>
              <a:gd name="connsiteX4" fmla="*/ 4574006 w 9155947"/>
              <a:gd name="connsiteY4" fmla="*/ 3136133 h 3676489"/>
              <a:gd name="connsiteX5" fmla="*/ 1734 w 9155947"/>
              <a:gd name="connsiteY5" fmla="*/ 3135039 h 3676489"/>
              <a:gd name="connsiteX6" fmla="*/ 299 w 9155947"/>
              <a:gd name="connsiteY6" fmla="*/ 0 h 3676489"/>
              <a:gd name="connsiteX0" fmla="*/ 299 w 9155947"/>
              <a:gd name="connsiteY0" fmla="*/ 0 h 3693742"/>
              <a:gd name="connsiteX1" fmla="*/ 9155811 w 9155947"/>
              <a:gd name="connsiteY1" fmla="*/ 232255 h 3693742"/>
              <a:gd name="connsiteX2" fmla="*/ 9146177 w 9155947"/>
              <a:gd name="connsiteY2" fmla="*/ 3692749 h 3693742"/>
              <a:gd name="connsiteX3" fmla="*/ 4573956 w 9155947"/>
              <a:gd name="connsiteY3" fmla="*/ 3693742 h 3693742"/>
              <a:gd name="connsiteX4" fmla="*/ 4574006 w 9155947"/>
              <a:gd name="connsiteY4" fmla="*/ 3153386 h 3693742"/>
              <a:gd name="connsiteX5" fmla="*/ 1734 w 9155947"/>
              <a:gd name="connsiteY5" fmla="*/ 3152292 h 3693742"/>
              <a:gd name="connsiteX6" fmla="*/ 299 w 9155947"/>
              <a:gd name="connsiteY6" fmla="*/ 0 h 3693742"/>
              <a:gd name="connsiteX0" fmla="*/ 7191 w 9154213"/>
              <a:gd name="connsiteY0" fmla="*/ 0 h 3685116"/>
              <a:gd name="connsiteX1" fmla="*/ 9154077 w 9154213"/>
              <a:gd name="connsiteY1" fmla="*/ 223629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44760 h 3685116"/>
              <a:gd name="connsiteX5" fmla="*/ 0 w 9154213"/>
              <a:gd name="connsiteY5" fmla="*/ 3143666 h 3685116"/>
              <a:gd name="connsiteX6" fmla="*/ 7191 w 9154213"/>
              <a:gd name="connsiteY6" fmla="*/ 0 h 3685116"/>
              <a:gd name="connsiteX0" fmla="*/ 7191 w 9154213"/>
              <a:gd name="connsiteY0" fmla="*/ 0 h 3685116"/>
              <a:gd name="connsiteX1" fmla="*/ 9154077 w 9154213"/>
              <a:gd name="connsiteY1" fmla="*/ 16595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44760 h 3685116"/>
              <a:gd name="connsiteX5" fmla="*/ 0 w 9154213"/>
              <a:gd name="connsiteY5" fmla="*/ 3143666 h 3685116"/>
              <a:gd name="connsiteX6" fmla="*/ 7191 w 9154213"/>
              <a:gd name="connsiteY6" fmla="*/ 0 h 3685116"/>
              <a:gd name="connsiteX0" fmla="*/ 7191 w 9154213"/>
              <a:gd name="connsiteY0" fmla="*/ 0 h 3685116"/>
              <a:gd name="connsiteX1" fmla="*/ 9154077 w 9154213"/>
              <a:gd name="connsiteY1" fmla="*/ 16595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44760 h 3685116"/>
              <a:gd name="connsiteX5" fmla="*/ 0 w 9154213"/>
              <a:gd name="connsiteY5" fmla="*/ 3151830 h 3685116"/>
              <a:gd name="connsiteX6" fmla="*/ 7191 w 9154213"/>
              <a:gd name="connsiteY6" fmla="*/ 0 h 3685116"/>
              <a:gd name="connsiteX0" fmla="*/ 7191 w 9154213"/>
              <a:gd name="connsiteY0" fmla="*/ 0 h 3685116"/>
              <a:gd name="connsiteX1" fmla="*/ 9154077 w 9154213"/>
              <a:gd name="connsiteY1" fmla="*/ 16595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52924 h 3685116"/>
              <a:gd name="connsiteX5" fmla="*/ 0 w 9154213"/>
              <a:gd name="connsiteY5" fmla="*/ 3151830 h 3685116"/>
              <a:gd name="connsiteX6" fmla="*/ 7191 w 9154213"/>
              <a:gd name="connsiteY6" fmla="*/ 0 h 3685116"/>
              <a:gd name="connsiteX0" fmla="*/ 7191 w 9154213"/>
              <a:gd name="connsiteY0" fmla="*/ 0 h 3734102"/>
              <a:gd name="connsiteX1" fmla="*/ 9154077 w 9154213"/>
              <a:gd name="connsiteY1" fmla="*/ 16595 h 3734102"/>
              <a:gd name="connsiteX2" fmla="*/ 9144443 w 9154213"/>
              <a:gd name="connsiteY2" fmla="*/ 3684123 h 3734102"/>
              <a:gd name="connsiteX3" fmla="*/ 4572222 w 9154213"/>
              <a:gd name="connsiteY3" fmla="*/ 3734102 h 3734102"/>
              <a:gd name="connsiteX4" fmla="*/ 4572272 w 9154213"/>
              <a:gd name="connsiteY4" fmla="*/ 3152924 h 3734102"/>
              <a:gd name="connsiteX5" fmla="*/ 0 w 9154213"/>
              <a:gd name="connsiteY5" fmla="*/ 3151830 h 3734102"/>
              <a:gd name="connsiteX6" fmla="*/ 7191 w 9154213"/>
              <a:gd name="connsiteY6" fmla="*/ 0 h 3734102"/>
              <a:gd name="connsiteX0" fmla="*/ 7191 w 9154247"/>
              <a:gd name="connsiteY0" fmla="*/ 0 h 3734102"/>
              <a:gd name="connsiteX1" fmla="*/ 9154077 w 9154247"/>
              <a:gd name="connsiteY1" fmla="*/ 16595 h 3734102"/>
              <a:gd name="connsiteX2" fmla="*/ 9147164 w 9154247"/>
              <a:gd name="connsiteY2" fmla="*/ 3733108 h 3734102"/>
              <a:gd name="connsiteX3" fmla="*/ 4572222 w 9154247"/>
              <a:gd name="connsiteY3" fmla="*/ 3734102 h 3734102"/>
              <a:gd name="connsiteX4" fmla="*/ 4572272 w 9154247"/>
              <a:gd name="connsiteY4" fmla="*/ 3152924 h 3734102"/>
              <a:gd name="connsiteX5" fmla="*/ 0 w 9154247"/>
              <a:gd name="connsiteY5" fmla="*/ 3151830 h 3734102"/>
              <a:gd name="connsiteX6" fmla="*/ 7191 w 9154247"/>
              <a:gd name="connsiteY6" fmla="*/ 0 h 3734102"/>
              <a:gd name="connsiteX0" fmla="*/ 7191 w 9162964"/>
              <a:gd name="connsiteY0" fmla="*/ 0 h 3734102"/>
              <a:gd name="connsiteX1" fmla="*/ 9162870 w 9162964"/>
              <a:gd name="connsiteY1" fmla="*/ 16595 h 3734102"/>
              <a:gd name="connsiteX2" fmla="*/ 9147164 w 9162964"/>
              <a:gd name="connsiteY2" fmla="*/ 3733108 h 3734102"/>
              <a:gd name="connsiteX3" fmla="*/ 4572222 w 9162964"/>
              <a:gd name="connsiteY3" fmla="*/ 3734102 h 3734102"/>
              <a:gd name="connsiteX4" fmla="*/ 4572272 w 9162964"/>
              <a:gd name="connsiteY4" fmla="*/ 3152924 h 3734102"/>
              <a:gd name="connsiteX5" fmla="*/ 0 w 9162964"/>
              <a:gd name="connsiteY5" fmla="*/ 3151830 h 3734102"/>
              <a:gd name="connsiteX6" fmla="*/ 7191 w 9162964"/>
              <a:gd name="connsiteY6" fmla="*/ 0 h 3734102"/>
              <a:gd name="connsiteX0" fmla="*/ 307 w 9164573"/>
              <a:gd name="connsiteY0" fmla="*/ 0 h 3734102"/>
              <a:gd name="connsiteX1" fmla="*/ 9164479 w 9164573"/>
              <a:gd name="connsiteY1" fmla="*/ 16595 h 3734102"/>
              <a:gd name="connsiteX2" fmla="*/ 9148773 w 9164573"/>
              <a:gd name="connsiteY2" fmla="*/ 3733108 h 3734102"/>
              <a:gd name="connsiteX3" fmla="*/ 4573831 w 9164573"/>
              <a:gd name="connsiteY3" fmla="*/ 3734102 h 3734102"/>
              <a:gd name="connsiteX4" fmla="*/ 4573881 w 9164573"/>
              <a:gd name="connsiteY4" fmla="*/ 3152924 h 3734102"/>
              <a:gd name="connsiteX5" fmla="*/ 1609 w 9164573"/>
              <a:gd name="connsiteY5" fmla="*/ 3151830 h 3734102"/>
              <a:gd name="connsiteX6" fmla="*/ 307 w 9164573"/>
              <a:gd name="connsiteY6" fmla="*/ 0 h 3734102"/>
              <a:gd name="connsiteX0" fmla="*/ 1529 w 9165795"/>
              <a:gd name="connsiteY0" fmla="*/ 0 h 3734102"/>
              <a:gd name="connsiteX1" fmla="*/ 9165701 w 9165795"/>
              <a:gd name="connsiteY1" fmla="*/ 16595 h 3734102"/>
              <a:gd name="connsiteX2" fmla="*/ 9149995 w 9165795"/>
              <a:gd name="connsiteY2" fmla="*/ 3733108 h 3734102"/>
              <a:gd name="connsiteX3" fmla="*/ 4575053 w 9165795"/>
              <a:gd name="connsiteY3" fmla="*/ 3734102 h 3734102"/>
              <a:gd name="connsiteX4" fmla="*/ 4575103 w 9165795"/>
              <a:gd name="connsiteY4" fmla="*/ 3152924 h 3734102"/>
              <a:gd name="connsiteX5" fmla="*/ 0 w 9165795"/>
              <a:gd name="connsiteY5" fmla="*/ 3140506 h 3734102"/>
              <a:gd name="connsiteX6" fmla="*/ 1529 w 9165795"/>
              <a:gd name="connsiteY6" fmla="*/ 0 h 3734102"/>
              <a:gd name="connsiteX0" fmla="*/ 1529 w 9154597"/>
              <a:gd name="connsiteY0" fmla="*/ 391 h 3734493"/>
              <a:gd name="connsiteX1" fmla="*/ 9154377 w 9154597"/>
              <a:gd name="connsiteY1" fmla="*/ 0 h 3734493"/>
              <a:gd name="connsiteX2" fmla="*/ 9149995 w 9154597"/>
              <a:gd name="connsiteY2" fmla="*/ 3733499 h 3734493"/>
              <a:gd name="connsiteX3" fmla="*/ 4575053 w 9154597"/>
              <a:gd name="connsiteY3" fmla="*/ 3734493 h 3734493"/>
              <a:gd name="connsiteX4" fmla="*/ 4575103 w 9154597"/>
              <a:gd name="connsiteY4" fmla="*/ 3153315 h 3734493"/>
              <a:gd name="connsiteX5" fmla="*/ 0 w 9154597"/>
              <a:gd name="connsiteY5" fmla="*/ 3140897 h 3734493"/>
              <a:gd name="connsiteX6" fmla="*/ 1529 w 9154597"/>
              <a:gd name="connsiteY6" fmla="*/ 391 h 3734493"/>
              <a:gd name="connsiteX0" fmla="*/ 1529 w 9154707"/>
              <a:gd name="connsiteY0" fmla="*/ 391 h 3734493"/>
              <a:gd name="connsiteX1" fmla="*/ 9154377 w 9154707"/>
              <a:gd name="connsiteY1" fmla="*/ 0 h 3734493"/>
              <a:gd name="connsiteX2" fmla="*/ 9152826 w 9154707"/>
              <a:gd name="connsiteY2" fmla="*/ 3719344 h 3734493"/>
              <a:gd name="connsiteX3" fmla="*/ 4575053 w 9154707"/>
              <a:gd name="connsiteY3" fmla="*/ 3734493 h 3734493"/>
              <a:gd name="connsiteX4" fmla="*/ 4575103 w 9154707"/>
              <a:gd name="connsiteY4" fmla="*/ 3153315 h 3734493"/>
              <a:gd name="connsiteX5" fmla="*/ 0 w 9154707"/>
              <a:gd name="connsiteY5" fmla="*/ 3140897 h 3734493"/>
              <a:gd name="connsiteX6" fmla="*/ 1529 w 9154707"/>
              <a:gd name="connsiteY6" fmla="*/ 391 h 3734493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4575053 w 9154707"/>
              <a:gd name="connsiteY3" fmla="*/ 3720338 h 3720338"/>
              <a:gd name="connsiteX4" fmla="*/ 4575103 w 9154707"/>
              <a:gd name="connsiteY4" fmla="*/ 3153315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4575053 w 9154707"/>
              <a:gd name="connsiteY3" fmla="*/ 3720338 h 3720338"/>
              <a:gd name="connsiteX4" fmla="*/ 4577934 w 9154707"/>
              <a:gd name="connsiteY4" fmla="*/ 3141991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4575053 w 9154707"/>
              <a:gd name="connsiteY3" fmla="*/ 3720338 h 3720338"/>
              <a:gd name="connsiteX4" fmla="*/ 3601621 w 9154707"/>
              <a:gd name="connsiteY4" fmla="*/ 3141991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3598741 w 9154707"/>
              <a:gd name="connsiteY3" fmla="*/ 3720338 h 3720338"/>
              <a:gd name="connsiteX4" fmla="*/ 3601621 w 9154707"/>
              <a:gd name="connsiteY4" fmla="*/ 3141991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647372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3598741 w 9154707"/>
              <a:gd name="connsiteY3" fmla="*/ 3720338 h 3720338"/>
              <a:gd name="connsiteX4" fmla="*/ 3601621 w 9154707"/>
              <a:gd name="connsiteY4" fmla="*/ 3141991 h 3720338"/>
              <a:gd name="connsiteX5" fmla="*/ 0 w 9154707"/>
              <a:gd name="connsiteY5" fmla="*/ 3140897 h 3720338"/>
              <a:gd name="connsiteX6" fmla="*/ 1529 w 9154707"/>
              <a:gd name="connsiteY6" fmla="*/ 647372 h 3720338"/>
              <a:gd name="connsiteX0" fmla="*/ 1529 w 9154707"/>
              <a:gd name="connsiteY0" fmla="*/ 0 h 3072966"/>
              <a:gd name="connsiteX1" fmla="*/ 9154377 w 9154707"/>
              <a:gd name="connsiteY1" fmla="*/ 51367 h 3072966"/>
              <a:gd name="connsiteX2" fmla="*/ 9152826 w 9154707"/>
              <a:gd name="connsiteY2" fmla="*/ 3071972 h 3072966"/>
              <a:gd name="connsiteX3" fmla="*/ 3598741 w 9154707"/>
              <a:gd name="connsiteY3" fmla="*/ 3072966 h 3072966"/>
              <a:gd name="connsiteX4" fmla="*/ 3601621 w 9154707"/>
              <a:gd name="connsiteY4" fmla="*/ 2494619 h 3072966"/>
              <a:gd name="connsiteX5" fmla="*/ 0 w 9154707"/>
              <a:gd name="connsiteY5" fmla="*/ 2493525 h 3072966"/>
              <a:gd name="connsiteX6" fmla="*/ 1529 w 9154707"/>
              <a:gd name="connsiteY6" fmla="*/ 0 h 3072966"/>
              <a:gd name="connsiteX0" fmla="*/ 1529 w 9152826"/>
              <a:gd name="connsiteY0" fmla="*/ 138414 h 3211380"/>
              <a:gd name="connsiteX1" fmla="*/ 9145751 w 9152826"/>
              <a:gd name="connsiteY1" fmla="*/ 0 h 3211380"/>
              <a:gd name="connsiteX2" fmla="*/ 9152826 w 9152826"/>
              <a:gd name="connsiteY2" fmla="*/ 3210386 h 3211380"/>
              <a:gd name="connsiteX3" fmla="*/ 3598741 w 9152826"/>
              <a:gd name="connsiteY3" fmla="*/ 3211380 h 3211380"/>
              <a:gd name="connsiteX4" fmla="*/ 3601621 w 9152826"/>
              <a:gd name="connsiteY4" fmla="*/ 2633033 h 3211380"/>
              <a:gd name="connsiteX5" fmla="*/ 0 w 9152826"/>
              <a:gd name="connsiteY5" fmla="*/ 2631939 h 3211380"/>
              <a:gd name="connsiteX6" fmla="*/ 1529 w 9152826"/>
              <a:gd name="connsiteY6" fmla="*/ 138414 h 3211380"/>
              <a:gd name="connsiteX0" fmla="*/ 143 w 9160067"/>
              <a:gd name="connsiteY0" fmla="*/ 392 h 3211380"/>
              <a:gd name="connsiteX1" fmla="*/ 9152992 w 9160067"/>
              <a:gd name="connsiteY1" fmla="*/ 0 h 3211380"/>
              <a:gd name="connsiteX2" fmla="*/ 9160067 w 9160067"/>
              <a:gd name="connsiteY2" fmla="*/ 3210386 h 3211380"/>
              <a:gd name="connsiteX3" fmla="*/ 3605982 w 9160067"/>
              <a:gd name="connsiteY3" fmla="*/ 3211380 h 3211380"/>
              <a:gd name="connsiteX4" fmla="*/ 3608862 w 9160067"/>
              <a:gd name="connsiteY4" fmla="*/ 2633033 h 3211380"/>
              <a:gd name="connsiteX5" fmla="*/ 7241 w 9160067"/>
              <a:gd name="connsiteY5" fmla="*/ 2631939 h 3211380"/>
              <a:gd name="connsiteX6" fmla="*/ 143 w 9160067"/>
              <a:gd name="connsiteY6" fmla="*/ 392 h 3211380"/>
              <a:gd name="connsiteX0" fmla="*/ 143 w 9160067"/>
              <a:gd name="connsiteY0" fmla="*/ 392 h 3211380"/>
              <a:gd name="connsiteX1" fmla="*/ 9152992 w 9160067"/>
              <a:gd name="connsiteY1" fmla="*/ 0 h 3211380"/>
              <a:gd name="connsiteX2" fmla="*/ 9160067 w 9160067"/>
              <a:gd name="connsiteY2" fmla="*/ 3210386 h 3211380"/>
              <a:gd name="connsiteX3" fmla="*/ 3605982 w 9160067"/>
              <a:gd name="connsiteY3" fmla="*/ 3211380 h 3211380"/>
              <a:gd name="connsiteX4" fmla="*/ 4112111 w 9160067"/>
              <a:gd name="connsiteY4" fmla="*/ 2633033 h 3211380"/>
              <a:gd name="connsiteX5" fmla="*/ 7241 w 9160067"/>
              <a:gd name="connsiteY5" fmla="*/ 2631939 h 3211380"/>
              <a:gd name="connsiteX6" fmla="*/ 143 w 9160067"/>
              <a:gd name="connsiteY6" fmla="*/ 392 h 3211380"/>
              <a:gd name="connsiteX0" fmla="*/ 143 w 9160067"/>
              <a:gd name="connsiteY0" fmla="*/ 392 h 3214669"/>
              <a:gd name="connsiteX1" fmla="*/ 9152992 w 9160067"/>
              <a:gd name="connsiteY1" fmla="*/ 0 h 3214669"/>
              <a:gd name="connsiteX2" fmla="*/ 9160067 w 9160067"/>
              <a:gd name="connsiteY2" fmla="*/ 3210386 h 3214669"/>
              <a:gd name="connsiteX3" fmla="*/ 4109231 w 9160067"/>
              <a:gd name="connsiteY3" fmla="*/ 3214669 h 3214669"/>
              <a:gd name="connsiteX4" fmla="*/ 4112111 w 9160067"/>
              <a:gd name="connsiteY4" fmla="*/ 2633033 h 3214669"/>
              <a:gd name="connsiteX5" fmla="*/ 7241 w 9160067"/>
              <a:gd name="connsiteY5" fmla="*/ 2631939 h 3214669"/>
              <a:gd name="connsiteX6" fmla="*/ 143 w 9160067"/>
              <a:gd name="connsiteY6" fmla="*/ 392 h 3214669"/>
              <a:gd name="connsiteX0" fmla="*/ 143 w 9160067"/>
              <a:gd name="connsiteY0" fmla="*/ 392 h 3217958"/>
              <a:gd name="connsiteX1" fmla="*/ 9152992 w 9160067"/>
              <a:gd name="connsiteY1" fmla="*/ 0 h 3217958"/>
              <a:gd name="connsiteX2" fmla="*/ 9160067 w 9160067"/>
              <a:gd name="connsiteY2" fmla="*/ 3210386 h 3217958"/>
              <a:gd name="connsiteX3" fmla="*/ 4112520 w 9160067"/>
              <a:gd name="connsiteY3" fmla="*/ 3217958 h 3217958"/>
              <a:gd name="connsiteX4" fmla="*/ 4112111 w 9160067"/>
              <a:gd name="connsiteY4" fmla="*/ 2633033 h 3217958"/>
              <a:gd name="connsiteX5" fmla="*/ 7241 w 9160067"/>
              <a:gd name="connsiteY5" fmla="*/ 2631939 h 3217958"/>
              <a:gd name="connsiteX6" fmla="*/ 143 w 9160067"/>
              <a:gd name="connsiteY6" fmla="*/ 392 h 3217958"/>
              <a:gd name="connsiteX0" fmla="*/ 143 w 9160067"/>
              <a:gd name="connsiteY0" fmla="*/ 392 h 3211380"/>
              <a:gd name="connsiteX1" fmla="*/ 9152992 w 9160067"/>
              <a:gd name="connsiteY1" fmla="*/ 0 h 3211380"/>
              <a:gd name="connsiteX2" fmla="*/ 9160067 w 9160067"/>
              <a:gd name="connsiteY2" fmla="*/ 3210386 h 3211380"/>
              <a:gd name="connsiteX3" fmla="*/ 4115809 w 9160067"/>
              <a:gd name="connsiteY3" fmla="*/ 3211380 h 3211380"/>
              <a:gd name="connsiteX4" fmla="*/ 4112111 w 9160067"/>
              <a:gd name="connsiteY4" fmla="*/ 2633033 h 3211380"/>
              <a:gd name="connsiteX5" fmla="*/ 7241 w 9160067"/>
              <a:gd name="connsiteY5" fmla="*/ 2631939 h 3211380"/>
              <a:gd name="connsiteX6" fmla="*/ 143 w 9160067"/>
              <a:gd name="connsiteY6" fmla="*/ 392 h 32113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9160067" h="3211380">
                <a:moveTo>
                  <a:pt x="143" y="392"/>
                </a:moveTo>
                <a:lnTo>
                  <a:pt x="9152992" y="0"/>
                </a:lnTo>
                <a:cubicBezTo>
                  <a:pt x="9154579" y="1278732"/>
                  <a:pt x="9158480" y="1931654"/>
                  <a:pt x="9160067" y="3210386"/>
                </a:cubicBezTo>
                <a:lnTo>
                  <a:pt x="4115809" y="3211380"/>
                </a:lnTo>
                <a:cubicBezTo>
                  <a:pt x="4117254" y="3123263"/>
                  <a:pt x="4110666" y="2721150"/>
                  <a:pt x="4112111" y="2633033"/>
                </a:cubicBezTo>
                <a:lnTo>
                  <a:pt x="7241" y="2631939"/>
                </a:lnTo>
                <a:cubicBezTo>
                  <a:pt x="8686" y="1456263"/>
                  <a:pt x="-1302" y="1176068"/>
                  <a:pt x="143" y="392"/>
                </a:cubicBezTo>
                <a:close/>
              </a:path>
            </a:pathLst>
          </a:cu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lIns="180000" tIns="180000" rtlCol="0">
            <a:normAutofit/>
          </a:bodyPr>
          <a:lstStyle>
            <a:lvl1pPr marL="0" indent="0">
              <a:buNone/>
              <a:defRPr sz="1846">
                <a:latin typeface="BMW Type Global Pro Regular" pitchFamily="2" charset="0"/>
                <a:ea typeface="BMW Type Global Pro Regular" pitchFamily="2" charset="0"/>
                <a:cs typeface="BMW Type Global Pro Regular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</p:spTree>
    <p:extLst>
      <p:ext uri="{BB962C8B-B14F-4D97-AF65-F5344CB8AC3E}">
        <p14:creationId xmlns:p14="http://schemas.microsoft.com/office/powerpoint/2010/main" val="1385302199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Aufzählu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Textplatzhalter 7"/>
          <p:cNvSpPr>
            <a:spLocks noGrp="1"/>
          </p:cNvSpPr>
          <p:nvPr>
            <p:ph type="body" sz="quarter" idx="14"/>
          </p:nvPr>
        </p:nvSpPr>
        <p:spPr>
          <a:xfrm>
            <a:off x="468313" y="1629878"/>
            <a:ext cx="8208962" cy="4871560"/>
          </a:xfrm>
          <a:prstGeom prst="rect">
            <a:avLst/>
          </a:prstGeom>
        </p:spPr>
        <p:txBody>
          <a:bodyPr lIns="0" tIns="0" rIns="0" bIns="0"/>
          <a:lstStyle>
            <a:lvl1pPr marL="246191" indent="-246191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660905" indent="-262311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2pPr>
            <a:lvl3pPr marL="995021" indent="-254983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3pPr>
            <a:lvl4pPr marL="1321810" indent="-246191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4pPr>
            <a:lvl5pPr marL="1655926" indent="-246191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5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AEA8EEA2-1F01-46C9-AD23-CDF18D5055EA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7" name="Fußzeilenplatzhalter 3"/>
          <p:cNvSpPr>
            <a:spLocks noGrp="1"/>
          </p:cNvSpPr>
          <p:nvPr>
            <p:ph type="ftr" sz="quarter" idx="16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0476644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mit Bild, Headline 1-zeili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Bild 7" descr="WortmarkeBMWGROUP Kopie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9" y="6031230"/>
            <a:ext cx="909638" cy="432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Bild 8" descr="BMWMINIRR_5fbg Kopie.jp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452"/>
          <a:stretch>
            <a:fillRect/>
          </a:stretch>
        </p:blipFill>
        <p:spPr bwMode="auto">
          <a:xfrm>
            <a:off x="7350130" y="6021706"/>
            <a:ext cx="1338263" cy="4419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Bildplatzhalter 6"/>
          <p:cNvSpPr>
            <a:spLocks noGrp="1"/>
          </p:cNvSpPr>
          <p:nvPr>
            <p:ph type="pic" sz="quarter" idx="19"/>
          </p:nvPr>
        </p:nvSpPr>
        <p:spPr>
          <a:xfrm>
            <a:off x="-2620" y="-391"/>
            <a:ext cx="9154707" cy="3719344"/>
          </a:xfrm>
          <a:custGeom>
            <a:avLst/>
            <a:gdLst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0 w 9144000"/>
              <a:gd name="connsiteY3" fmla="*/ 3795713 h 3795713"/>
              <a:gd name="connsiteX4" fmla="*/ 0 w 9144000"/>
              <a:gd name="connsiteY4" fmla="*/ 0 h 3795713"/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4571779 w 9144000"/>
              <a:gd name="connsiteY3" fmla="*/ 3791943 h 3795713"/>
              <a:gd name="connsiteX4" fmla="*/ 0 w 9144000"/>
              <a:gd name="connsiteY4" fmla="*/ 3795713 h 3795713"/>
              <a:gd name="connsiteX5" fmla="*/ 0 w 9144000"/>
              <a:gd name="connsiteY5" fmla="*/ 0 h 3795713"/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4571779 w 9144000"/>
              <a:gd name="connsiteY3" fmla="*/ 3791943 h 3795713"/>
              <a:gd name="connsiteX4" fmla="*/ 4242422 w 9144000"/>
              <a:gd name="connsiteY4" fmla="*/ 3787609 h 3795713"/>
              <a:gd name="connsiteX5" fmla="*/ 0 w 9144000"/>
              <a:gd name="connsiteY5" fmla="*/ 3795713 h 3795713"/>
              <a:gd name="connsiteX6" fmla="*/ 0 w 9144000"/>
              <a:gd name="connsiteY6" fmla="*/ 0 h 3795713"/>
              <a:gd name="connsiteX0" fmla="*/ 0 w 9144000"/>
              <a:gd name="connsiteY0" fmla="*/ 0 h 3795713"/>
              <a:gd name="connsiteX1" fmla="*/ 9144000 w 9144000"/>
              <a:gd name="connsiteY1" fmla="*/ 0 h 3795713"/>
              <a:gd name="connsiteX2" fmla="*/ 9144000 w 9144000"/>
              <a:gd name="connsiteY2" fmla="*/ 3795713 h 3795713"/>
              <a:gd name="connsiteX3" fmla="*/ 4571779 w 9144000"/>
              <a:gd name="connsiteY3" fmla="*/ 3791943 h 3795713"/>
              <a:gd name="connsiteX4" fmla="*/ 4576113 w 9144000"/>
              <a:gd name="connsiteY4" fmla="*/ 3527591 h 3795713"/>
              <a:gd name="connsiteX5" fmla="*/ 0 w 9144000"/>
              <a:gd name="connsiteY5" fmla="*/ 3795713 h 3795713"/>
              <a:gd name="connsiteX6" fmla="*/ 0 w 9144000"/>
              <a:gd name="connsiteY6" fmla="*/ 0 h 3795713"/>
              <a:gd name="connsiteX0" fmla="*/ 4334 w 9148334"/>
              <a:gd name="connsiteY0" fmla="*/ 0 h 3795713"/>
              <a:gd name="connsiteX1" fmla="*/ 9148334 w 9148334"/>
              <a:gd name="connsiteY1" fmla="*/ 0 h 3795713"/>
              <a:gd name="connsiteX2" fmla="*/ 9148334 w 9148334"/>
              <a:gd name="connsiteY2" fmla="*/ 3795713 h 3795713"/>
              <a:gd name="connsiteX3" fmla="*/ 4576113 w 9148334"/>
              <a:gd name="connsiteY3" fmla="*/ 3791943 h 3795713"/>
              <a:gd name="connsiteX4" fmla="*/ 4580447 w 9148334"/>
              <a:gd name="connsiteY4" fmla="*/ 3527591 h 3795713"/>
              <a:gd name="connsiteX5" fmla="*/ 0 w 9148334"/>
              <a:gd name="connsiteY5" fmla="*/ 3527027 h 3795713"/>
              <a:gd name="connsiteX6" fmla="*/ 4334 w 9148334"/>
              <a:gd name="connsiteY6" fmla="*/ 0 h 3795713"/>
              <a:gd name="connsiteX0" fmla="*/ 4334 w 9148334"/>
              <a:gd name="connsiteY0" fmla="*/ 0 h 3834806"/>
              <a:gd name="connsiteX1" fmla="*/ 9148334 w 9148334"/>
              <a:gd name="connsiteY1" fmla="*/ 0 h 3834806"/>
              <a:gd name="connsiteX2" fmla="*/ 9148334 w 9148334"/>
              <a:gd name="connsiteY2" fmla="*/ 3795713 h 3834806"/>
              <a:gd name="connsiteX3" fmla="*/ 4580875 w 9148334"/>
              <a:gd name="connsiteY3" fmla="*/ 3834806 h 3834806"/>
              <a:gd name="connsiteX4" fmla="*/ 4580447 w 9148334"/>
              <a:gd name="connsiteY4" fmla="*/ 3527591 h 3834806"/>
              <a:gd name="connsiteX5" fmla="*/ 0 w 9148334"/>
              <a:gd name="connsiteY5" fmla="*/ 3527027 h 3834806"/>
              <a:gd name="connsiteX6" fmla="*/ 4334 w 9148334"/>
              <a:gd name="connsiteY6" fmla="*/ 0 h 3834806"/>
              <a:gd name="connsiteX0" fmla="*/ 4334 w 9148334"/>
              <a:gd name="connsiteY0" fmla="*/ 0 h 3834806"/>
              <a:gd name="connsiteX1" fmla="*/ 9148334 w 9148334"/>
              <a:gd name="connsiteY1" fmla="*/ 0 h 3834806"/>
              <a:gd name="connsiteX2" fmla="*/ 9148334 w 9148334"/>
              <a:gd name="connsiteY2" fmla="*/ 3795713 h 3834806"/>
              <a:gd name="connsiteX3" fmla="*/ 4580875 w 9148334"/>
              <a:gd name="connsiteY3" fmla="*/ 3834806 h 3834806"/>
              <a:gd name="connsiteX4" fmla="*/ 4580447 w 9148334"/>
              <a:gd name="connsiteY4" fmla="*/ 3522829 h 3834806"/>
              <a:gd name="connsiteX5" fmla="*/ 0 w 9148334"/>
              <a:gd name="connsiteY5" fmla="*/ 3527027 h 3834806"/>
              <a:gd name="connsiteX6" fmla="*/ 4334 w 9148334"/>
              <a:gd name="connsiteY6" fmla="*/ 0 h 3834806"/>
              <a:gd name="connsiteX0" fmla="*/ 4334 w 9153096"/>
              <a:gd name="connsiteY0" fmla="*/ 0 h 3836195"/>
              <a:gd name="connsiteX1" fmla="*/ 9148334 w 9153096"/>
              <a:gd name="connsiteY1" fmla="*/ 0 h 3836195"/>
              <a:gd name="connsiteX2" fmla="*/ 9153096 w 9153096"/>
              <a:gd name="connsiteY2" fmla="*/ 3836195 h 3836195"/>
              <a:gd name="connsiteX3" fmla="*/ 4580875 w 9153096"/>
              <a:gd name="connsiteY3" fmla="*/ 3834806 h 3836195"/>
              <a:gd name="connsiteX4" fmla="*/ 4580447 w 9153096"/>
              <a:gd name="connsiteY4" fmla="*/ 3522829 h 3836195"/>
              <a:gd name="connsiteX5" fmla="*/ 0 w 9153096"/>
              <a:gd name="connsiteY5" fmla="*/ 3527027 h 3836195"/>
              <a:gd name="connsiteX6" fmla="*/ 4334 w 9153096"/>
              <a:gd name="connsiteY6" fmla="*/ 0 h 3836195"/>
              <a:gd name="connsiteX0" fmla="*/ 4334 w 9153096"/>
              <a:gd name="connsiteY0" fmla="*/ 0 h 3987206"/>
              <a:gd name="connsiteX1" fmla="*/ 9148334 w 9153096"/>
              <a:gd name="connsiteY1" fmla="*/ 0 h 3987206"/>
              <a:gd name="connsiteX2" fmla="*/ 9153096 w 9153096"/>
              <a:gd name="connsiteY2" fmla="*/ 3836195 h 3987206"/>
              <a:gd name="connsiteX3" fmla="*/ 4580875 w 9153096"/>
              <a:gd name="connsiteY3" fmla="*/ 3987206 h 3987206"/>
              <a:gd name="connsiteX4" fmla="*/ 4580447 w 9153096"/>
              <a:gd name="connsiteY4" fmla="*/ 3522829 h 3987206"/>
              <a:gd name="connsiteX5" fmla="*/ 0 w 9153096"/>
              <a:gd name="connsiteY5" fmla="*/ 3527027 h 3987206"/>
              <a:gd name="connsiteX6" fmla="*/ 4334 w 9153096"/>
              <a:gd name="connsiteY6" fmla="*/ 0 h 3987206"/>
              <a:gd name="connsiteX0" fmla="*/ 4334 w 9153096"/>
              <a:gd name="connsiteY0" fmla="*/ 0 h 3987206"/>
              <a:gd name="connsiteX1" fmla="*/ 9148334 w 9153096"/>
              <a:gd name="connsiteY1" fmla="*/ 0 h 3987206"/>
              <a:gd name="connsiteX2" fmla="*/ 9153096 w 9153096"/>
              <a:gd name="connsiteY2" fmla="*/ 3983832 h 3987206"/>
              <a:gd name="connsiteX3" fmla="*/ 4580875 w 9153096"/>
              <a:gd name="connsiteY3" fmla="*/ 3987206 h 3987206"/>
              <a:gd name="connsiteX4" fmla="*/ 4580447 w 9153096"/>
              <a:gd name="connsiteY4" fmla="*/ 3522829 h 3987206"/>
              <a:gd name="connsiteX5" fmla="*/ 0 w 9153096"/>
              <a:gd name="connsiteY5" fmla="*/ 3527027 h 3987206"/>
              <a:gd name="connsiteX6" fmla="*/ 4334 w 9153096"/>
              <a:gd name="connsiteY6" fmla="*/ 0 h 3987206"/>
              <a:gd name="connsiteX0" fmla="*/ 4334 w 9153096"/>
              <a:gd name="connsiteY0" fmla="*/ 0 h 3984825"/>
              <a:gd name="connsiteX1" fmla="*/ 9148334 w 9153096"/>
              <a:gd name="connsiteY1" fmla="*/ 0 h 3984825"/>
              <a:gd name="connsiteX2" fmla="*/ 9153096 w 9153096"/>
              <a:gd name="connsiteY2" fmla="*/ 3983832 h 3984825"/>
              <a:gd name="connsiteX3" fmla="*/ 4580875 w 9153096"/>
              <a:gd name="connsiteY3" fmla="*/ 3984825 h 3984825"/>
              <a:gd name="connsiteX4" fmla="*/ 4580447 w 9153096"/>
              <a:gd name="connsiteY4" fmla="*/ 3522829 h 3984825"/>
              <a:gd name="connsiteX5" fmla="*/ 0 w 9153096"/>
              <a:gd name="connsiteY5" fmla="*/ 3527027 h 3984825"/>
              <a:gd name="connsiteX6" fmla="*/ 4334 w 9153096"/>
              <a:gd name="connsiteY6" fmla="*/ 0 h 3984825"/>
              <a:gd name="connsiteX0" fmla="*/ 4334 w 9153096"/>
              <a:gd name="connsiteY0" fmla="*/ 0 h 3984825"/>
              <a:gd name="connsiteX1" fmla="*/ 9148334 w 9153096"/>
              <a:gd name="connsiteY1" fmla="*/ 0 h 3984825"/>
              <a:gd name="connsiteX2" fmla="*/ 9153096 w 9153096"/>
              <a:gd name="connsiteY2" fmla="*/ 3983832 h 3984825"/>
              <a:gd name="connsiteX3" fmla="*/ 4580875 w 9153096"/>
              <a:gd name="connsiteY3" fmla="*/ 3984825 h 3984825"/>
              <a:gd name="connsiteX4" fmla="*/ 4583331 w 9153096"/>
              <a:gd name="connsiteY4" fmla="*/ 3442062 h 3984825"/>
              <a:gd name="connsiteX5" fmla="*/ 0 w 9153096"/>
              <a:gd name="connsiteY5" fmla="*/ 3527027 h 3984825"/>
              <a:gd name="connsiteX6" fmla="*/ 4334 w 9153096"/>
              <a:gd name="connsiteY6" fmla="*/ 0 h 3984825"/>
              <a:gd name="connsiteX0" fmla="*/ 4334 w 9153096"/>
              <a:gd name="connsiteY0" fmla="*/ 0 h 3984825"/>
              <a:gd name="connsiteX1" fmla="*/ 9148334 w 9153096"/>
              <a:gd name="connsiteY1" fmla="*/ 0 h 3984825"/>
              <a:gd name="connsiteX2" fmla="*/ 9153096 w 9153096"/>
              <a:gd name="connsiteY2" fmla="*/ 3983832 h 3984825"/>
              <a:gd name="connsiteX3" fmla="*/ 4580875 w 9153096"/>
              <a:gd name="connsiteY3" fmla="*/ 3984825 h 3984825"/>
              <a:gd name="connsiteX4" fmla="*/ 4583331 w 9153096"/>
              <a:gd name="connsiteY4" fmla="*/ 3442062 h 3984825"/>
              <a:gd name="connsiteX5" fmla="*/ 0 w 9153096"/>
              <a:gd name="connsiteY5" fmla="*/ 3443375 h 3984825"/>
              <a:gd name="connsiteX6" fmla="*/ 4334 w 9153096"/>
              <a:gd name="connsiteY6" fmla="*/ 0 h 3984825"/>
              <a:gd name="connsiteX0" fmla="*/ 142 w 9148904"/>
              <a:gd name="connsiteY0" fmla="*/ 0 h 3984825"/>
              <a:gd name="connsiteX1" fmla="*/ 9144142 w 9148904"/>
              <a:gd name="connsiteY1" fmla="*/ 0 h 3984825"/>
              <a:gd name="connsiteX2" fmla="*/ 9148904 w 9148904"/>
              <a:gd name="connsiteY2" fmla="*/ 3983832 h 3984825"/>
              <a:gd name="connsiteX3" fmla="*/ 4576683 w 9148904"/>
              <a:gd name="connsiteY3" fmla="*/ 3984825 h 3984825"/>
              <a:gd name="connsiteX4" fmla="*/ 4579139 w 9148904"/>
              <a:gd name="connsiteY4" fmla="*/ 3442062 h 3984825"/>
              <a:gd name="connsiteX5" fmla="*/ 7346 w 9148904"/>
              <a:gd name="connsiteY5" fmla="*/ 3443375 h 3984825"/>
              <a:gd name="connsiteX6" fmla="*/ 142 w 9148904"/>
              <a:gd name="connsiteY6" fmla="*/ 0 h 3984825"/>
              <a:gd name="connsiteX0" fmla="*/ 15872 w 9141558"/>
              <a:gd name="connsiteY0" fmla="*/ 17308 h 3984825"/>
              <a:gd name="connsiteX1" fmla="*/ 9136796 w 9141558"/>
              <a:gd name="connsiteY1" fmla="*/ 0 h 3984825"/>
              <a:gd name="connsiteX2" fmla="*/ 9141558 w 9141558"/>
              <a:gd name="connsiteY2" fmla="*/ 3983832 h 3984825"/>
              <a:gd name="connsiteX3" fmla="*/ 4569337 w 9141558"/>
              <a:gd name="connsiteY3" fmla="*/ 3984825 h 3984825"/>
              <a:gd name="connsiteX4" fmla="*/ 4571793 w 9141558"/>
              <a:gd name="connsiteY4" fmla="*/ 3442062 h 3984825"/>
              <a:gd name="connsiteX5" fmla="*/ 0 w 9141558"/>
              <a:gd name="connsiteY5" fmla="*/ 3443375 h 3984825"/>
              <a:gd name="connsiteX6" fmla="*/ 15872 w 9141558"/>
              <a:gd name="connsiteY6" fmla="*/ 17308 h 3984825"/>
              <a:gd name="connsiteX0" fmla="*/ 192 w 9146070"/>
              <a:gd name="connsiteY0" fmla="*/ 1 h 3984825"/>
              <a:gd name="connsiteX1" fmla="*/ 9141308 w 9146070"/>
              <a:gd name="connsiteY1" fmla="*/ 0 h 3984825"/>
              <a:gd name="connsiteX2" fmla="*/ 9146070 w 9146070"/>
              <a:gd name="connsiteY2" fmla="*/ 3983832 h 3984825"/>
              <a:gd name="connsiteX3" fmla="*/ 4573849 w 9146070"/>
              <a:gd name="connsiteY3" fmla="*/ 3984825 h 3984825"/>
              <a:gd name="connsiteX4" fmla="*/ 4576305 w 9146070"/>
              <a:gd name="connsiteY4" fmla="*/ 3442062 h 3984825"/>
              <a:gd name="connsiteX5" fmla="*/ 4512 w 9146070"/>
              <a:gd name="connsiteY5" fmla="*/ 3443375 h 3984825"/>
              <a:gd name="connsiteX6" fmla="*/ 192 w 9146070"/>
              <a:gd name="connsiteY6" fmla="*/ 1 h 3984825"/>
              <a:gd name="connsiteX0" fmla="*/ 299 w 9146177"/>
              <a:gd name="connsiteY0" fmla="*/ 1 h 3984825"/>
              <a:gd name="connsiteX1" fmla="*/ 9141415 w 9146177"/>
              <a:gd name="connsiteY1" fmla="*/ 0 h 3984825"/>
              <a:gd name="connsiteX2" fmla="*/ 9146177 w 9146177"/>
              <a:gd name="connsiteY2" fmla="*/ 3983832 h 3984825"/>
              <a:gd name="connsiteX3" fmla="*/ 4573956 w 9146177"/>
              <a:gd name="connsiteY3" fmla="*/ 3984825 h 3984825"/>
              <a:gd name="connsiteX4" fmla="*/ 4576412 w 9146177"/>
              <a:gd name="connsiteY4" fmla="*/ 3442062 h 3984825"/>
              <a:gd name="connsiteX5" fmla="*/ 1734 w 9146177"/>
              <a:gd name="connsiteY5" fmla="*/ 3443375 h 3984825"/>
              <a:gd name="connsiteX6" fmla="*/ 299 w 9146177"/>
              <a:gd name="connsiteY6" fmla="*/ 1 h 3984825"/>
              <a:gd name="connsiteX0" fmla="*/ 299 w 9147550"/>
              <a:gd name="connsiteY0" fmla="*/ 2885 h 3987709"/>
              <a:gd name="connsiteX1" fmla="*/ 9147184 w 9147550"/>
              <a:gd name="connsiteY1" fmla="*/ 0 h 3987709"/>
              <a:gd name="connsiteX2" fmla="*/ 9146177 w 9147550"/>
              <a:gd name="connsiteY2" fmla="*/ 3986716 h 3987709"/>
              <a:gd name="connsiteX3" fmla="*/ 4573956 w 9147550"/>
              <a:gd name="connsiteY3" fmla="*/ 3987709 h 3987709"/>
              <a:gd name="connsiteX4" fmla="*/ 4576412 w 9147550"/>
              <a:gd name="connsiteY4" fmla="*/ 3444946 h 3987709"/>
              <a:gd name="connsiteX5" fmla="*/ 1734 w 9147550"/>
              <a:gd name="connsiteY5" fmla="*/ 3446259 h 3987709"/>
              <a:gd name="connsiteX6" fmla="*/ 299 w 9147550"/>
              <a:gd name="connsiteY6" fmla="*/ 2885 h 3987709"/>
              <a:gd name="connsiteX0" fmla="*/ 299 w 9147550"/>
              <a:gd name="connsiteY0" fmla="*/ 0 h 4046239"/>
              <a:gd name="connsiteX1" fmla="*/ 9147184 w 9147550"/>
              <a:gd name="connsiteY1" fmla="*/ 58530 h 4046239"/>
              <a:gd name="connsiteX2" fmla="*/ 9146177 w 9147550"/>
              <a:gd name="connsiteY2" fmla="*/ 4045246 h 4046239"/>
              <a:gd name="connsiteX3" fmla="*/ 4573956 w 9147550"/>
              <a:gd name="connsiteY3" fmla="*/ 4046239 h 4046239"/>
              <a:gd name="connsiteX4" fmla="*/ 4576412 w 9147550"/>
              <a:gd name="connsiteY4" fmla="*/ 3503476 h 4046239"/>
              <a:gd name="connsiteX5" fmla="*/ 1734 w 9147550"/>
              <a:gd name="connsiteY5" fmla="*/ 3504789 h 4046239"/>
              <a:gd name="connsiteX6" fmla="*/ 299 w 9147550"/>
              <a:gd name="connsiteY6" fmla="*/ 0 h 4046239"/>
              <a:gd name="connsiteX0" fmla="*/ 299 w 9147550"/>
              <a:gd name="connsiteY0" fmla="*/ 0 h 4046239"/>
              <a:gd name="connsiteX1" fmla="*/ 9147184 w 9147550"/>
              <a:gd name="connsiteY1" fmla="*/ 58530 h 4046239"/>
              <a:gd name="connsiteX2" fmla="*/ 9146177 w 9147550"/>
              <a:gd name="connsiteY2" fmla="*/ 4045246 h 4046239"/>
              <a:gd name="connsiteX3" fmla="*/ 4573956 w 9147550"/>
              <a:gd name="connsiteY3" fmla="*/ 4046239 h 4046239"/>
              <a:gd name="connsiteX4" fmla="*/ 4576412 w 9147550"/>
              <a:gd name="connsiteY4" fmla="*/ 3503476 h 4046239"/>
              <a:gd name="connsiteX5" fmla="*/ 1734 w 9147550"/>
              <a:gd name="connsiteY5" fmla="*/ 3504789 h 4046239"/>
              <a:gd name="connsiteX6" fmla="*/ 299 w 9147550"/>
              <a:gd name="connsiteY6" fmla="*/ 0 h 4046239"/>
              <a:gd name="connsiteX0" fmla="*/ 299 w 9147550"/>
              <a:gd name="connsiteY0" fmla="*/ 0 h 4046239"/>
              <a:gd name="connsiteX1" fmla="*/ 9147184 w 9147550"/>
              <a:gd name="connsiteY1" fmla="*/ 58530 h 4046239"/>
              <a:gd name="connsiteX2" fmla="*/ 9146177 w 9147550"/>
              <a:gd name="connsiteY2" fmla="*/ 4045246 h 4046239"/>
              <a:gd name="connsiteX3" fmla="*/ 4573956 w 9147550"/>
              <a:gd name="connsiteY3" fmla="*/ 4046239 h 4046239"/>
              <a:gd name="connsiteX4" fmla="*/ 4576412 w 9147550"/>
              <a:gd name="connsiteY4" fmla="*/ 3503476 h 4046239"/>
              <a:gd name="connsiteX5" fmla="*/ 1734 w 9147550"/>
              <a:gd name="connsiteY5" fmla="*/ 3504789 h 4046239"/>
              <a:gd name="connsiteX6" fmla="*/ 299 w 9147550"/>
              <a:gd name="connsiteY6" fmla="*/ 0 h 4046239"/>
              <a:gd name="connsiteX0" fmla="*/ 299 w 9147550"/>
              <a:gd name="connsiteY0" fmla="*/ 0 h 4053063"/>
              <a:gd name="connsiteX1" fmla="*/ 9147184 w 9147550"/>
              <a:gd name="connsiteY1" fmla="*/ 65354 h 4053063"/>
              <a:gd name="connsiteX2" fmla="*/ 9146177 w 9147550"/>
              <a:gd name="connsiteY2" fmla="*/ 4052070 h 4053063"/>
              <a:gd name="connsiteX3" fmla="*/ 4573956 w 9147550"/>
              <a:gd name="connsiteY3" fmla="*/ 4053063 h 4053063"/>
              <a:gd name="connsiteX4" fmla="*/ 4576412 w 9147550"/>
              <a:gd name="connsiteY4" fmla="*/ 3510300 h 4053063"/>
              <a:gd name="connsiteX5" fmla="*/ 1734 w 9147550"/>
              <a:gd name="connsiteY5" fmla="*/ 3511613 h 4053063"/>
              <a:gd name="connsiteX6" fmla="*/ 299 w 9147550"/>
              <a:gd name="connsiteY6" fmla="*/ 0 h 4053063"/>
              <a:gd name="connsiteX0" fmla="*/ 299 w 9147550"/>
              <a:gd name="connsiteY0" fmla="*/ 9709 h 4062772"/>
              <a:gd name="connsiteX1" fmla="*/ 9147184 w 9147550"/>
              <a:gd name="connsiteY1" fmla="*/ 0 h 4062772"/>
              <a:gd name="connsiteX2" fmla="*/ 9146177 w 9147550"/>
              <a:gd name="connsiteY2" fmla="*/ 4061779 h 4062772"/>
              <a:gd name="connsiteX3" fmla="*/ 4573956 w 9147550"/>
              <a:gd name="connsiteY3" fmla="*/ 4062772 h 4062772"/>
              <a:gd name="connsiteX4" fmla="*/ 4576412 w 9147550"/>
              <a:gd name="connsiteY4" fmla="*/ 3520009 h 4062772"/>
              <a:gd name="connsiteX5" fmla="*/ 1734 w 9147550"/>
              <a:gd name="connsiteY5" fmla="*/ 3521322 h 4062772"/>
              <a:gd name="connsiteX6" fmla="*/ 299 w 9147550"/>
              <a:gd name="connsiteY6" fmla="*/ 9709 h 4062772"/>
              <a:gd name="connsiteX0" fmla="*/ 299 w 9147550"/>
              <a:gd name="connsiteY0" fmla="*/ 0 h 4116437"/>
              <a:gd name="connsiteX1" fmla="*/ 9147184 w 9147550"/>
              <a:gd name="connsiteY1" fmla="*/ 53665 h 4116437"/>
              <a:gd name="connsiteX2" fmla="*/ 9146177 w 9147550"/>
              <a:gd name="connsiteY2" fmla="*/ 4115444 h 4116437"/>
              <a:gd name="connsiteX3" fmla="*/ 4573956 w 9147550"/>
              <a:gd name="connsiteY3" fmla="*/ 4116437 h 4116437"/>
              <a:gd name="connsiteX4" fmla="*/ 4576412 w 9147550"/>
              <a:gd name="connsiteY4" fmla="*/ 3573674 h 4116437"/>
              <a:gd name="connsiteX5" fmla="*/ 1734 w 9147550"/>
              <a:gd name="connsiteY5" fmla="*/ 3574987 h 4116437"/>
              <a:gd name="connsiteX6" fmla="*/ 299 w 9147550"/>
              <a:gd name="connsiteY6" fmla="*/ 0 h 4116437"/>
              <a:gd name="connsiteX0" fmla="*/ 299 w 9147550"/>
              <a:gd name="connsiteY0" fmla="*/ 5183 h 4121620"/>
              <a:gd name="connsiteX1" fmla="*/ 9147184 w 9147550"/>
              <a:gd name="connsiteY1" fmla="*/ 0 h 4121620"/>
              <a:gd name="connsiteX2" fmla="*/ 9146177 w 9147550"/>
              <a:gd name="connsiteY2" fmla="*/ 4120627 h 4121620"/>
              <a:gd name="connsiteX3" fmla="*/ 4573956 w 9147550"/>
              <a:gd name="connsiteY3" fmla="*/ 4121620 h 4121620"/>
              <a:gd name="connsiteX4" fmla="*/ 4576412 w 9147550"/>
              <a:gd name="connsiteY4" fmla="*/ 3578857 h 4121620"/>
              <a:gd name="connsiteX5" fmla="*/ 1734 w 9147550"/>
              <a:gd name="connsiteY5" fmla="*/ 3580170 h 4121620"/>
              <a:gd name="connsiteX6" fmla="*/ 299 w 9147550"/>
              <a:gd name="connsiteY6" fmla="*/ 5183 h 4121620"/>
              <a:gd name="connsiteX0" fmla="*/ 299 w 9147550"/>
              <a:gd name="connsiteY0" fmla="*/ 657 h 4117094"/>
              <a:gd name="connsiteX1" fmla="*/ 9147184 w 9147550"/>
              <a:gd name="connsiteY1" fmla="*/ 0 h 4117094"/>
              <a:gd name="connsiteX2" fmla="*/ 9146177 w 9147550"/>
              <a:gd name="connsiteY2" fmla="*/ 4116101 h 4117094"/>
              <a:gd name="connsiteX3" fmla="*/ 4573956 w 9147550"/>
              <a:gd name="connsiteY3" fmla="*/ 4117094 h 4117094"/>
              <a:gd name="connsiteX4" fmla="*/ 4576412 w 9147550"/>
              <a:gd name="connsiteY4" fmla="*/ 3574331 h 4117094"/>
              <a:gd name="connsiteX5" fmla="*/ 1734 w 9147550"/>
              <a:gd name="connsiteY5" fmla="*/ 3575644 h 4117094"/>
              <a:gd name="connsiteX6" fmla="*/ 299 w 9147550"/>
              <a:gd name="connsiteY6" fmla="*/ 657 h 4117094"/>
              <a:gd name="connsiteX0" fmla="*/ 299 w 9147550"/>
              <a:gd name="connsiteY0" fmla="*/ 657 h 4117094"/>
              <a:gd name="connsiteX1" fmla="*/ 9147184 w 9147550"/>
              <a:gd name="connsiteY1" fmla="*/ 0 h 4117094"/>
              <a:gd name="connsiteX2" fmla="*/ 9146177 w 9147550"/>
              <a:gd name="connsiteY2" fmla="*/ 4116101 h 4117094"/>
              <a:gd name="connsiteX3" fmla="*/ 4573956 w 9147550"/>
              <a:gd name="connsiteY3" fmla="*/ 4117094 h 4117094"/>
              <a:gd name="connsiteX4" fmla="*/ 4574006 w 9147550"/>
              <a:gd name="connsiteY4" fmla="*/ 3576738 h 4117094"/>
              <a:gd name="connsiteX5" fmla="*/ 1734 w 9147550"/>
              <a:gd name="connsiteY5" fmla="*/ 3575644 h 4117094"/>
              <a:gd name="connsiteX6" fmla="*/ 299 w 9147550"/>
              <a:gd name="connsiteY6" fmla="*/ 657 h 4117094"/>
              <a:gd name="connsiteX0" fmla="*/ 299 w 9147550"/>
              <a:gd name="connsiteY0" fmla="*/ 682144 h 4117094"/>
              <a:gd name="connsiteX1" fmla="*/ 9147184 w 9147550"/>
              <a:gd name="connsiteY1" fmla="*/ 0 h 4117094"/>
              <a:gd name="connsiteX2" fmla="*/ 9146177 w 9147550"/>
              <a:gd name="connsiteY2" fmla="*/ 4116101 h 4117094"/>
              <a:gd name="connsiteX3" fmla="*/ 4573956 w 9147550"/>
              <a:gd name="connsiteY3" fmla="*/ 4117094 h 4117094"/>
              <a:gd name="connsiteX4" fmla="*/ 4574006 w 9147550"/>
              <a:gd name="connsiteY4" fmla="*/ 3576738 h 4117094"/>
              <a:gd name="connsiteX5" fmla="*/ 1734 w 9147550"/>
              <a:gd name="connsiteY5" fmla="*/ 3575644 h 4117094"/>
              <a:gd name="connsiteX6" fmla="*/ 299 w 9147550"/>
              <a:gd name="connsiteY6" fmla="*/ 682144 h 4117094"/>
              <a:gd name="connsiteX0" fmla="*/ 299 w 9155947"/>
              <a:gd name="connsiteY0" fmla="*/ 26537 h 3461487"/>
              <a:gd name="connsiteX1" fmla="*/ 9155811 w 9155947"/>
              <a:gd name="connsiteY1" fmla="*/ 0 h 3461487"/>
              <a:gd name="connsiteX2" fmla="*/ 9146177 w 9155947"/>
              <a:gd name="connsiteY2" fmla="*/ 3460494 h 3461487"/>
              <a:gd name="connsiteX3" fmla="*/ 4573956 w 9155947"/>
              <a:gd name="connsiteY3" fmla="*/ 3461487 h 3461487"/>
              <a:gd name="connsiteX4" fmla="*/ 4574006 w 9155947"/>
              <a:gd name="connsiteY4" fmla="*/ 2921131 h 3461487"/>
              <a:gd name="connsiteX5" fmla="*/ 1734 w 9155947"/>
              <a:gd name="connsiteY5" fmla="*/ 2920037 h 3461487"/>
              <a:gd name="connsiteX6" fmla="*/ 299 w 9155947"/>
              <a:gd name="connsiteY6" fmla="*/ 26537 h 3461487"/>
              <a:gd name="connsiteX0" fmla="*/ 299 w 9155947"/>
              <a:gd name="connsiteY0" fmla="*/ 0 h 3676489"/>
              <a:gd name="connsiteX1" fmla="*/ 9155811 w 9155947"/>
              <a:gd name="connsiteY1" fmla="*/ 215002 h 3676489"/>
              <a:gd name="connsiteX2" fmla="*/ 9146177 w 9155947"/>
              <a:gd name="connsiteY2" fmla="*/ 3675496 h 3676489"/>
              <a:gd name="connsiteX3" fmla="*/ 4573956 w 9155947"/>
              <a:gd name="connsiteY3" fmla="*/ 3676489 h 3676489"/>
              <a:gd name="connsiteX4" fmla="*/ 4574006 w 9155947"/>
              <a:gd name="connsiteY4" fmla="*/ 3136133 h 3676489"/>
              <a:gd name="connsiteX5" fmla="*/ 1734 w 9155947"/>
              <a:gd name="connsiteY5" fmla="*/ 3135039 h 3676489"/>
              <a:gd name="connsiteX6" fmla="*/ 299 w 9155947"/>
              <a:gd name="connsiteY6" fmla="*/ 0 h 3676489"/>
              <a:gd name="connsiteX0" fmla="*/ 299 w 9155947"/>
              <a:gd name="connsiteY0" fmla="*/ 0 h 3693742"/>
              <a:gd name="connsiteX1" fmla="*/ 9155811 w 9155947"/>
              <a:gd name="connsiteY1" fmla="*/ 232255 h 3693742"/>
              <a:gd name="connsiteX2" fmla="*/ 9146177 w 9155947"/>
              <a:gd name="connsiteY2" fmla="*/ 3692749 h 3693742"/>
              <a:gd name="connsiteX3" fmla="*/ 4573956 w 9155947"/>
              <a:gd name="connsiteY3" fmla="*/ 3693742 h 3693742"/>
              <a:gd name="connsiteX4" fmla="*/ 4574006 w 9155947"/>
              <a:gd name="connsiteY4" fmla="*/ 3153386 h 3693742"/>
              <a:gd name="connsiteX5" fmla="*/ 1734 w 9155947"/>
              <a:gd name="connsiteY5" fmla="*/ 3152292 h 3693742"/>
              <a:gd name="connsiteX6" fmla="*/ 299 w 9155947"/>
              <a:gd name="connsiteY6" fmla="*/ 0 h 3693742"/>
              <a:gd name="connsiteX0" fmla="*/ 7191 w 9154213"/>
              <a:gd name="connsiteY0" fmla="*/ 0 h 3685116"/>
              <a:gd name="connsiteX1" fmla="*/ 9154077 w 9154213"/>
              <a:gd name="connsiteY1" fmla="*/ 223629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44760 h 3685116"/>
              <a:gd name="connsiteX5" fmla="*/ 0 w 9154213"/>
              <a:gd name="connsiteY5" fmla="*/ 3143666 h 3685116"/>
              <a:gd name="connsiteX6" fmla="*/ 7191 w 9154213"/>
              <a:gd name="connsiteY6" fmla="*/ 0 h 3685116"/>
              <a:gd name="connsiteX0" fmla="*/ 7191 w 9154213"/>
              <a:gd name="connsiteY0" fmla="*/ 0 h 3685116"/>
              <a:gd name="connsiteX1" fmla="*/ 9154077 w 9154213"/>
              <a:gd name="connsiteY1" fmla="*/ 16595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44760 h 3685116"/>
              <a:gd name="connsiteX5" fmla="*/ 0 w 9154213"/>
              <a:gd name="connsiteY5" fmla="*/ 3143666 h 3685116"/>
              <a:gd name="connsiteX6" fmla="*/ 7191 w 9154213"/>
              <a:gd name="connsiteY6" fmla="*/ 0 h 3685116"/>
              <a:gd name="connsiteX0" fmla="*/ 7191 w 9154213"/>
              <a:gd name="connsiteY0" fmla="*/ 0 h 3685116"/>
              <a:gd name="connsiteX1" fmla="*/ 9154077 w 9154213"/>
              <a:gd name="connsiteY1" fmla="*/ 16595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44760 h 3685116"/>
              <a:gd name="connsiteX5" fmla="*/ 0 w 9154213"/>
              <a:gd name="connsiteY5" fmla="*/ 3151830 h 3685116"/>
              <a:gd name="connsiteX6" fmla="*/ 7191 w 9154213"/>
              <a:gd name="connsiteY6" fmla="*/ 0 h 3685116"/>
              <a:gd name="connsiteX0" fmla="*/ 7191 w 9154213"/>
              <a:gd name="connsiteY0" fmla="*/ 0 h 3685116"/>
              <a:gd name="connsiteX1" fmla="*/ 9154077 w 9154213"/>
              <a:gd name="connsiteY1" fmla="*/ 16595 h 3685116"/>
              <a:gd name="connsiteX2" fmla="*/ 9144443 w 9154213"/>
              <a:gd name="connsiteY2" fmla="*/ 3684123 h 3685116"/>
              <a:gd name="connsiteX3" fmla="*/ 4572222 w 9154213"/>
              <a:gd name="connsiteY3" fmla="*/ 3685116 h 3685116"/>
              <a:gd name="connsiteX4" fmla="*/ 4572272 w 9154213"/>
              <a:gd name="connsiteY4" fmla="*/ 3152924 h 3685116"/>
              <a:gd name="connsiteX5" fmla="*/ 0 w 9154213"/>
              <a:gd name="connsiteY5" fmla="*/ 3151830 h 3685116"/>
              <a:gd name="connsiteX6" fmla="*/ 7191 w 9154213"/>
              <a:gd name="connsiteY6" fmla="*/ 0 h 3685116"/>
              <a:gd name="connsiteX0" fmla="*/ 7191 w 9154213"/>
              <a:gd name="connsiteY0" fmla="*/ 0 h 3734102"/>
              <a:gd name="connsiteX1" fmla="*/ 9154077 w 9154213"/>
              <a:gd name="connsiteY1" fmla="*/ 16595 h 3734102"/>
              <a:gd name="connsiteX2" fmla="*/ 9144443 w 9154213"/>
              <a:gd name="connsiteY2" fmla="*/ 3684123 h 3734102"/>
              <a:gd name="connsiteX3" fmla="*/ 4572222 w 9154213"/>
              <a:gd name="connsiteY3" fmla="*/ 3734102 h 3734102"/>
              <a:gd name="connsiteX4" fmla="*/ 4572272 w 9154213"/>
              <a:gd name="connsiteY4" fmla="*/ 3152924 h 3734102"/>
              <a:gd name="connsiteX5" fmla="*/ 0 w 9154213"/>
              <a:gd name="connsiteY5" fmla="*/ 3151830 h 3734102"/>
              <a:gd name="connsiteX6" fmla="*/ 7191 w 9154213"/>
              <a:gd name="connsiteY6" fmla="*/ 0 h 3734102"/>
              <a:gd name="connsiteX0" fmla="*/ 7191 w 9154247"/>
              <a:gd name="connsiteY0" fmla="*/ 0 h 3734102"/>
              <a:gd name="connsiteX1" fmla="*/ 9154077 w 9154247"/>
              <a:gd name="connsiteY1" fmla="*/ 16595 h 3734102"/>
              <a:gd name="connsiteX2" fmla="*/ 9147164 w 9154247"/>
              <a:gd name="connsiteY2" fmla="*/ 3733108 h 3734102"/>
              <a:gd name="connsiteX3" fmla="*/ 4572222 w 9154247"/>
              <a:gd name="connsiteY3" fmla="*/ 3734102 h 3734102"/>
              <a:gd name="connsiteX4" fmla="*/ 4572272 w 9154247"/>
              <a:gd name="connsiteY4" fmla="*/ 3152924 h 3734102"/>
              <a:gd name="connsiteX5" fmla="*/ 0 w 9154247"/>
              <a:gd name="connsiteY5" fmla="*/ 3151830 h 3734102"/>
              <a:gd name="connsiteX6" fmla="*/ 7191 w 9154247"/>
              <a:gd name="connsiteY6" fmla="*/ 0 h 3734102"/>
              <a:gd name="connsiteX0" fmla="*/ 7191 w 9162964"/>
              <a:gd name="connsiteY0" fmla="*/ 0 h 3734102"/>
              <a:gd name="connsiteX1" fmla="*/ 9162870 w 9162964"/>
              <a:gd name="connsiteY1" fmla="*/ 16595 h 3734102"/>
              <a:gd name="connsiteX2" fmla="*/ 9147164 w 9162964"/>
              <a:gd name="connsiteY2" fmla="*/ 3733108 h 3734102"/>
              <a:gd name="connsiteX3" fmla="*/ 4572222 w 9162964"/>
              <a:gd name="connsiteY3" fmla="*/ 3734102 h 3734102"/>
              <a:gd name="connsiteX4" fmla="*/ 4572272 w 9162964"/>
              <a:gd name="connsiteY4" fmla="*/ 3152924 h 3734102"/>
              <a:gd name="connsiteX5" fmla="*/ 0 w 9162964"/>
              <a:gd name="connsiteY5" fmla="*/ 3151830 h 3734102"/>
              <a:gd name="connsiteX6" fmla="*/ 7191 w 9162964"/>
              <a:gd name="connsiteY6" fmla="*/ 0 h 3734102"/>
              <a:gd name="connsiteX0" fmla="*/ 307 w 9164573"/>
              <a:gd name="connsiteY0" fmla="*/ 0 h 3734102"/>
              <a:gd name="connsiteX1" fmla="*/ 9164479 w 9164573"/>
              <a:gd name="connsiteY1" fmla="*/ 16595 h 3734102"/>
              <a:gd name="connsiteX2" fmla="*/ 9148773 w 9164573"/>
              <a:gd name="connsiteY2" fmla="*/ 3733108 h 3734102"/>
              <a:gd name="connsiteX3" fmla="*/ 4573831 w 9164573"/>
              <a:gd name="connsiteY3" fmla="*/ 3734102 h 3734102"/>
              <a:gd name="connsiteX4" fmla="*/ 4573881 w 9164573"/>
              <a:gd name="connsiteY4" fmla="*/ 3152924 h 3734102"/>
              <a:gd name="connsiteX5" fmla="*/ 1609 w 9164573"/>
              <a:gd name="connsiteY5" fmla="*/ 3151830 h 3734102"/>
              <a:gd name="connsiteX6" fmla="*/ 307 w 9164573"/>
              <a:gd name="connsiteY6" fmla="*/ 0 h 3734102"/>
              <a:gd name="connsiteX0" fmla="*/ 1529 w 9165795"/>
              <a:gd name="connsiteY0" fmla="*/ 0 h 3734102"/>
              <a:gd name="connsiteX1" fmla="*/ 9165701 w 9165795"/>
              <a:gd name="connsiteY1" fmla="*/ 16595 h 3734102"/>
              <a:gd name="connsiteX2" fmla="*/ 9149995 w 9165795"/>
              <a:gd name="connsiteY2" fmla="*/ 3733108 h 3734102"/>
              <a:gd name="connsiteX3" fmla="*/ 4575053 w 9165795"/>
              <a:gd name="connsiteY3" fmla="*/ 3734102 h 3734102"/>
              <a:gd name="connsiteX4" fmla="*/ 4575103 w 9165795"/>
              <a:gd name="connsiteY4" fmla="*/ 3152924 h 3734102"/>
              <a:gd name="connsiteX5" fmla="*/ 0 w 9165795"/>
              <a:gd name="connsiteY5" fmla="*/ 3140506 h 3734102"/>
              <a:gd name="connsiteX6" fmla="*/ 1529 w 9165795"/>
              <a:gd name="connsiteY6" fmla="*/ 0 h 3734102"/>
              <a:gd name="connsiteX0" fmla="*/ 1529 w 9154597"/>
              <a:gd name="connsiteY0" fmla="*/ 391 h 3734493"/>
              <a:gd name="connsiteX1" fmla="*/ 9154377 w 9154597"/>
              <a:gd name="connsiteY1" fmla="*/ 0 h 3734493"/>
              <a:gd name="connsiteX2" fmla="*/ 9149995 w 9154597"/>
              <a:gd name="connsiteY2" fmla="*/ 3733499 h 3734493"/>
              <a:gd name="connsiteX3" fmla="*/ 4575053 w 9154597"/>
              <a:gd name="connsiteY3" fmla="*/ 3734493 h 3734493"/>
              <a:gd name="connsiteX4" fmla="*/ 4575103 w 9154597"/>
              <a:gd name="connsiteY4" fmla="*/ 3153315 h 3734493"/>
              <a:gd name="connsiteX5" fmla="*/ 0 w 9154597"/>
              <a:gd name="connsiteY5" fmla="*/ 3140897 h 3734493"/>
              <a:gd name="connsiteX6" fmla="*/ 1529 w 9154597"/>
              <a:gd name="connsiteY6" fmla="*/ 391 h 3734493"/>
              <a:gd name="connsiteX0" fmla="*/ 1529 w 9154707"/>
              <a:gd name="connsiteY0" fmla="*/ 391 h 3734493"/>
              <a:gd name="connsiteX1" fmla="*/ 9154377 w 9154707"/>
              <a:gd name="connsiteY1" fmla="*/ 0 h 3734493"/>
              <a:gd name="connsiteX2" fmla="*/ 9152826 w 9154707"/>
              <a:gd name="connsiteY2" fmla="*/ 3719344 h 3734493"/>
              <a:gd name="connsiteX3" fmla="*/ 4575053 w 9154707"/>
              <a:gd name="connsiteY3" fmla="*/ 3734493 h 3734493"/>
              <a:gd name="connsiteX4" fmla="*/ 4575103 w 9154707"/>
              <a:gd name="connsiteY4" fmla="*/ 3153315 h 3734493"/>
              <a:gd name="connsiteX5" fmla="*/ 0 w 9154707"/>
              <a:gd name="connsiteY5" fmla="*/ 3140897 h 3734493"/>
              <a:gd name="connsiteX6" fmla="*/ 1529 w 9154707"/>
              <a:gd name="connsiteY6" fmla="*/ 391 h 3734493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4575053 w 9154707"/>
              <a:gd name="connsiteY3" fmla="*/ 3720338 h 3720338"/>
              <a:gd name="connsiteX4" fmla="*/ 4575103 w 9154707"/>
              <a:gd name="connsiteY4" fmla="*/ 3153315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4575053 w 9154707"/>
              <a:gd name="connsiteY3" fmla="*/ 3720338 h 3720338"/>
              <a:gd name="connsiteX4" fmla="*/ 4577934 w 9154707"/>
              <a:gd name="connsiteY4" fmla="*/ 3141991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4575053 w 9154707"/>
              <a:gd name="connsiteY3" fmla="*/ 3720338 h 3720338"/>
              <a:gd name="connsiteX4" fmla="*/ 3601621 w 9154707"/>
              <a:gd name="connsiteY4" fmla="*/ 3141991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3598741 w 9154707"/>
              <a:gd name="connsiteY3" fmla="*/ 3720338 h 3720338"/>
              <a:gd name="connsiteX4" fmla="*/ 3601621 w 9154707"/>
              <a:gd name="connsiteY4" fmla="*/ 3141991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20338"/>
              <a:gd name="connsiteX1" fmla="*/ 9154377 w 9154707"/>
              <a:gd name="connsiteY1" fmla="*/ 0 h 3720338"/>
              <a:gd name="connsiteX2" fmla="*/ 9152826 w 9154707"/>
              <a:gd name="connsiteY2" fmla="*/ 3719344 h 3720338"/>
              <a:gd name="connsiteX3" fmla="*/ 3598741 w 9154707"/>
              <a:gd name="connsiteY3" fmla="*/ 3720338 h 3720338"/>
              <a:gd name="connsiteX4" fmla="*/ 4111449 w 9154707"/>
              <a:gd name="connsiteY4" fmla="*/ 3138702 h 3720338"/>
              <a:gd name="connsiteX5" fmla="*/ 0 w 9154707"/>
              <a:gd name="connsiteY5" fmla="*/ 3140897 h 3720338"/>
              <a:gd name="connsiteX6" fmla="*/ 1529 w 9154707"/>
              <a:gd name="connsiteY6" fmla="*/ 391 h 3720338"/>
              <a:gd name="connsiteX0" fmla="*/ 1529 w 9154707"/>
              <a:gd name="connsiteY0" fmla="*/ 391 h 3719344"/>
              <a:gd name="connsiteX1" fmla="*/ 9154377 w 9154707"/>
              <a:gd name="connsiteY1" fmla="*/ 0 h 3719344"/>
              <a:gd name="connsiteX2" fmla="*/ 9152826 w 9154707"/>
              <a:gd name="connsiteY2" fmla="*/ 3719344 h 3719344"/>
              <a:gd name="connsiteX3" fmla="*/ 4105279 w 9154707"/>
              <a:gd name="connsiteY3" fmla="*/ 3717048 h 3719344"/>
              <a:gd name="connsiteX4" fmla="*/ 4111449 w 9154707"/>
              <a:gd name="connsiteY4" fmla="*/ 3138702 h 3719344"/>
              <a:gd name="connsiteX5" fmla="*/ 0 w 9154707"/>
              <a:gd name="connsiteY5" fmla="*/ 3140897 h 3719344"/>
              <a:gd name="connsiteX6" fmla="*/ 1529 w 9154707"/>
              <a:gd name="connsiteY6" fmla="*/ 391 h 3719344"/>
              <a:gd name="connsiteX0" fmla="*/ 1529 w 9154707"/>
              <a:gd name="connsiteY0" fmla="*/ 391 h 3719344"/>
              <a:gd name="connsiteX1" fmla="*/ 9154377 w 9154707"/>
              <a:gd name="connsiteY1" fmla="*/ 0 h 3719344"/>
              <a:gd name="connsiteX2" fmla="*/ 9152826 w 9154707"/>
              <a:gd name="connsiteY2" fmla="*/ 3719344 h 3719344"/>
              <a:gd name="connsiteX3" fmla="*/ 4113746 w 9154707"/>
              <a:gd name="connsiteY3" fmla="*/ 3717048 h 3719344"/>
              <a:gd name="connsiteX4" fmla="*/ 4111449 w 9154707"/>
              <a:gd name="connsiteY4" fmla="*/ 3138702 h 3719344"/>
              <a:gd name="connsiteX5" fmla="*/ 0 w 9154707"/>
              <a:gd name="connsiteY5" fmla="*/ 3140897 h 3719344"/>
              <a:gd name="connsiteX6" fmla="*/ 1529 w 9154707"/>
              <a:gd name="connsiteY6" fmla="*/ 391 h 3719344"/>
              <a:gd name="connsiteX0" fmla="*/ 1529 w 9154707"/>
              <a:gd name="connsiteY0" fmla="*/ 391 h 3719344"/>
              <a:gd name="connsiteX1" fmla="*/ 9154377 w 9154707"/>
              <a:gd name="connsiteY1" fmla="*/ 0 h 3719344"/>
              <a:gd name="connsiteX2" fmla="*/ 9152826 w 9154707"/>
              <a:gd name="connsiteY2" fmla="*/ 3719344 h 3719344"/>
              <a:gd name="connsiteX3" fmla="*/ 4110924 w 9154707"/>
              <a:gd name="connsiteY3" fmla="*/ 3717048 h 3719344"/>
              <a:gd name="connsiteX4" fmla="*/ 4111449 w 9154707"/>
              <a:gd name="connsiteY4" fmla="*/ 3138702 h 3719344"/>
              <a:gd name="connsiteX5" fmla="*/ 0 w 9154707"/>
              <a:gd name="connsiteY5" fmla="*/ 3140897 h 3719344"/>
              <a:gd name="connsiteX6" fmla="*/ 1529 w 9154707"/>
              <a:gd name="connsiteY6" fmla="*/ 391 h 3719344"/>
              <a:gd name="connsiteX0" fmla="*/ 1529 w 9154707"/>
              <a:gd name="connsiteY0" fmla="*/ 391 h 3719344"/>
              <a:gd name="connsiteX1" fmla="*/ 9154377 w 9154707"/>
              <a:gd name="connsiteY1" fmla="*/ 0 h 3719344"/>
              <a:gd name="connsiteX2" fmla="*/ 9152826 w 9154707"/>
              <a:gd name="connsiteY2" fmla="*/ 3719344 h 3719344"/>
              <a:gd name="connsiteX3" fmla="*/ 4110924 w 9154707"/>
              <a:gd name="connsiteY3" fmla="*/ 3717048 h 3719344"/>
              <a:gd name="connsiteX4" fmla="*/ 4108627 w 9154707"/>
              <a:gd name="connsiteY4" fmla="*/ 3141524 h 3719344"/>
              <a:gd name="connsiteX5" fmla="*/ 0 w 9154707"/>
              <a:gd name="connsiteY5" fmla="*/ 3140897 h 3719344"/>
              <a:gd name="connsiteX6" fmla="*/ 1529 w 9154707"/>
              <a:gd name="connsiteY6" fmla="*/ 391 h 3719344"/>
              <a:gd name="connsiteX0" fmla="*/ 1529 w 9154707"/>
              <a:gd name="connsiteY0" fmla="*/ 391 h 3719344"/>
              <a:gd name="connsiteX1" fmla="*/ 9154377 w 9154707"/>
              <a:gd name="connsiteY1" fmla="*/ 0 h 3719344"/>
              <a:gd name="connsiteX2" fmla="*/ 9152826 w 9154707"/>
              <a:gd name="connsiteY2" fmla="*/ 3719344 h 3719344"/>
              <a:gd name="connsiteX3" fmla="*/ 4110924 w 9154707"/>
              <a:gd name="connsiteY3" fmla="*/ 3717048 h 3719344"/>
              <a:gd name="connsiteX4" fmla="*/ 4111450 w 9154707"/>
              <a:gd name="connsiteY4" fmla="*/ 3141524 h 3719344"/>
              <a:gd name="connsiteX5" fmla="*/ 0 w 9154707"/>
              <a:gd name="connsiteY5" fmla="*/ 3140897 h 3719344"/>
              <a:gd name="connsiteX6" fmla="*/ 1529 w 9154707"/>
              <a:gd name="connsiteY6" fmla="*/ 391 h 37193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9154707" h="3719344">
                <a:moveTo>
                  <a:pt x="1529" y="391"/>
                </a:moveTo>
                <a:lnTo>
                  <a:pt x="9154377" y="0"/>
                </a:lnTo>
                <a:cubicBezTo>
                  <a:pt x="9155964" y="1278732"/>
                  <a:pt x="9151239" y="2440612"/>
                  <a:pt x="9152826" y="3719344"/>
                </a:cubicBezTo>
                <a:lnTo>
                  <a:pt x="4110924" y="3717048"/>
                </a:lnTo>
                <a:cubicBezTo>
                  <a:pt x="4112369" y="3628931"/>
                  <a:pt x="4110005" y="3229641"/>
                  <a:pt x="4111450" y="3141524"/>
                </a:cubicBezTo>
                <a:lnTo>
                  <a:pt x="0" y="3140897"/>
                </a:lnTo>
                <a:cubicBezTo>
                  <a:pt x="1445" y="1965221"/>
                  <a:pt x="84" y="1176067"/>
                  <a:pt x="1529" y="391"/>
                </a:cubicBezTo>
                <a:close/>
              </a:path>
            </a:pathLst>
          </a:cu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lIns="180000" tIns="180000" rtlCol="0">
            <a:normAutofit/>
          </a:bodyPr>
          <a:lstStyle>
            <a:lvl1pPr marL="0" indent="0">
              <a:buNone/>
              <a:defRPr sz="1846">
                <a:latin typeface="BMW Type Global Pro Regular" pitchFamily="2" charset="0"/>
                <a:ea typeface="BMW Type Global Pro Regular" pitchFamily="2" charset="0"/>
                <a:cs typeface="BMW Type Global Pro Regular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6082" y="4233658"/>
            <a:ext cx="8218866" cy="544645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3692"/>
              </a:lnSpc>
              <a:spcBef>
                <a:spcPts val="0"/>
              </a:spcBef>
              <a:buNone/>
              <a:defRPr sz="3323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1" name="Textplatzhalter 8"/>
          <p:cNvSpPr>
            <a:spLocks noGrp="1"/>
          </p:cNvSpPr>
          <p:nvPr>
            <p:ph type="body" sz="quarter" idx="14"/>
          </p:nvPr>
        </p:nvSpPr>
        <p:spPr>
          <a:xfrm>
            <a:off x="467573" y="4853848"/>
            <a:ext cx="8209709" cy="534059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ts val="1939"/>
              </a:lnSpc>
              <a:spcBef>
                <a:spcPts val="0"/>
              </a:spcBef>
              <a:buNone/>
              <a:defRPr sz="1846" b="1" cap="all" baseline="0"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3" name="Textplatzhalter 24"/>
          <p:cNvSpPr>
            <a:spLocks noGrp="1"/>
          </p:cNvSpPr>
          <p:nvPr>
            <p:ph type="body" sz="quarter" idx="18"/>
          </p:nvPr>
        </p:nvSpPr>
        <p:spPr>
          <a:xfrm>
            <a:off x="467570" y="3360113"/>
            <a:ext cx="2508548" cy="319415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1015">
                <a:latin typeface="BMWTypeCondensedRegular" pitchFamily="34" charset="0"/>
                <a:ea typeface="BMW Type Global Pro Regular" pitchFamily="2" charset="0"/>
                <a:cs typeface="BMW Type Global Pro Regular" pitchFamily="2" charset="0"/>
              </a:defRPr>
            </a:lvl1pPr>
            <a:lvl2pPr>
              <a:defRPr sz="1569"/>
            </a:lvl2pPr>
            <a:lvl3pPr>
              <a:defRPr sz="1569"/>
            </a:lvl3pPr>
            <a:lvl4pPr>
              <a:defRPr sz="1569"/>
            </a:lvl4pPr>
            <a:lvl5pPr>
              <a:defRPr sz="1569"/>
            </a:lvl5pPr>
          </a:lstStyle>
          <a:p>
            <a:pPr lvl="0"/>
            <a:r>
              <a:rPr lang="de-DE" smtClean="0"/>
              <a:t>Textmasterformat bearbeiten</a:t>
            </a:r>
          </a:p>
        </p:txBody>
      </p:sp>
    </p:spTree>
    <p:extLst>
      <p:ext uri="{BB962C8B-B14F-4D97-AF65-F5344CB8AC3E}">
        <p14:creationId xmlns:p14="http://schemas.microsoft.com/office/powerpoint/2010/main" val="3365180162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ohne Bild, Headline 1-zeili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Bild 7" descr="WortmarkeBMWGROUP Kopie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9" y="6031230"/>
            <a:ext cx="909638" cy="432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Bild 8" descr="BMWMINIRR_5fbg Kopie.jp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452"/>
          <a:stretch>
            <a:fillRect/>
          </a:stretch>
        </p:blipFill>
        <p:spPr bwMode="auto">
          <a:xfrm>
            <a:off x="7350130" y="6021706"/>
            <a:ext cx="1338263" cy="4419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platzhalter 24"/>
          <p:cNvSpPr>
            <a:spLocks noGrp="1"/>
          </p:cNvSpPr>
          <p:nvPr>
            <p:ph type="body" sz="quarter" idx="18"/>
          </p:nvPr>
        </p:nvSpPr>
        <p:spPr>
          <a:xfrm>
            <a:off x="469620" y="1720054"/>
            <a:ext cx="3573201" cy="379087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1015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>
              <a:defRPr sz="1569"/>
            </a:lvl2pPr>
            <a:lvl3pPr>
              <a:defRPr sz="1569"/>
            </a:lvl3pPr>
            <a:lvl4pPr>
              <a:defRPr sz="1569"/>
            </a:lvl4pPr>
            <a:lvl5pPr>
              <a:defRPr sz="1569"/>
            </a:lvl5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3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6586" y="341568"/>
            <a:ext cx="8218362" cy="58146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3692"/>
              </a:lnSpc>
              <a:spcBef>
                <a:spcPts val="0"/>
              </a:spcBef>
              <a:buNone/>
              <a:defRPr sz="3323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4" name="Textplatzhalter 8"/>
          <p:cNvSpPr>
            <a:spLocks noGrp="1"/>
          </p:cNvSpPr>
          <p:nvPr>
            <p:ph type="body" sz="quarter" idx="14"/>
          </p:nvPr>
        </p:nvSpPr>
        <p:spPr>
          <a:xfrm>
            <a:off x="468320" y="965593"/>
            <a:ext cx="8206635" cy="534059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ts val="1939"/>
              </a:lnSpc>
              <a:spcBef>
                <a:spcPts val="0"/>
              </a:spcBef>
              <a:buNone/>
              <a:defRPr sz="1846" b="1" cap="all" baseline="0"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</p:spTree>
    <p:extLst>
      <p:ext uri="{BB962C8B-B14F-4D97-AF65-F5344CB8AC3E}">
        <p14:creationId xmlns:p14="http://schemas.microsoft.com/office/powerpoint/2010/main" val="1942810156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ohne Bild, Headline 2-zeili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Bild 7" descr="WortmarkeBMWGROUP Kopie.jp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9" y="6031230"/>
            <a:ext cx="909638" cy="4324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Bild 8" descr="BMWMINIRR_5fbg Kopie.jp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452"/>
          <a:stretch>
            <a:fillRect/>
          </a:stretch>
        </p:blipFill>
        <p:spPr bwMode="auto">
          <a:xfrm>
            <a:off x="7350130" y="6021706"/>
            <a:ext cx="1338263" cy="4419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platzhalter 24"/>
          <p:cNvSpPr>
            <a:spLocks noGrp="1"/>
          </p:cNvSpPr>
          <p:nvPr>
            <p:ph type="body" sz="quarter" idx="18"/>
          </p:nvPr>
        </p:nvSpPr>
        <p:spPr>
          <a:xfrm>
            <a:off x="469620" y="2227513"/>
            <a:ext cx="3573201" cy="379087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1015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>
              <a:defRPr sz="1569"/>
            </a:lvl2pPr>
            <a:lvl3pPr>
              <a:defRPr sz="1569"/>
            </a:lvl3pPr>
            <a:lvl4pPr>
              <a:defRPr sz="1569"/>
            </a:lvl4pPr>
            <a:lvl5pPr>
              <a:defRPr sz="1569"/>
            </a:lvl5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3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6586" y="341560"/>
            <a:ext cx="8218362" cy="1098506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3692"/>
              </a:lnSpc>
              <a:spcBef>
                <a:spcPts val="0"/>
              </a:spcBef>
              <a:buNone/>
              <a:defRPr sz="3323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4" name="Textplatzhalter 8"/>
          <p:cNvSpPr>
            <a:spLocks noGrp="1"/>
          </p:cNvSpPr>
          <p:nvPr>
            <p:ph type="body" sz="quarter" idx="14"/>
          </p:nvPr>
        </p:nvSpPr>
        <p:spPr>
          <a:xfrm>
            <a:off x="468320" y="1470172"/>
            <a:ext cx="8206635" cy="534059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ts val="1939"/>
              </a:lnSpc>
              <a:spcBef>
                <a:spcPts val="0"/>
              </a:spcBef>
              <a:buNone/>
              <a:defRPr sz="1846" b="1" cap="all" baseline="0"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</p:spTree>
    <p:extLst>
      <p:ext uri="{BB962C8B-B14F-4D97-AF65-F5344CB8AC3E}">
        <p14:creationId xmlns:p14="http://schemas.microsoft.com/office/powerpoint/2010/main" val="3913534743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ließ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Textplatzhalter 7"/>
          <p:cNvSpPr>
            <a:spLocks noGrp="1"/>
          </p:cNvSpPr>
          <p:nvPr>
            <p:ph type="body" sz="quarter" idx="14"/>
          </p:nvPr>
        </p:nvSpPr>
        <p:spPr>
          <a:xfrm>
            <a:off x="468313" y="1628680"/>
            <a:ext cx="8208962" cy="4861700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Tx/>
              <a:buNone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263776" indent="-263776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2pPr>
            <a:lvl3pPr marL="584704" indent="-211021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3pPr>
            <a:lvl4pPr marL="910027" indent="-211021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4pPr>
            <a:lvl5pPr marL="1245608" indent="-211021">
              <a:lnSpc>
                <a:spcPct val="100000"/>
              </a:lnSpc>
              <a:spcBef>
                <a:spcPts val="0"/>
              </a:spcBef>
              <a:spcAft>
                <a:spcPts val="1108"/>
              </a:spcAft>
              <a:buFont typeface="Symbol" pitchFamily="18" charset="2"/>
              <a:buChar char="-"/>
              <a:defRPr sz="2215">
                <a:latin typeface="+mn-lt"/>
                <a:ea typeface="BMW Type Global Pro Regular" pitchFamily="2" charset="0"/>
                <a:cs typeface="BMW Type Global Pro Regular" pitchFamily="2" charset="0"/>
              </a:defRPr>
            </a:lvl5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EB7743D3-20EE-4816-B0D6-83752A9070D2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7" name="Fußzeilenplatzhalter 3"/>
          <p:cNvSpPr>
            <a:spLocks noGrp="1"/>
          </p:cNvSpPr>
          <p:nvPr>
            <p:ph type="ftr" sz="quarter" idx="16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4980238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ließtext klei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7"/>
          <p:cNvSpPr>
            <a:spLocks noGrp="1"/>
          </p:cNvSpPr>
          <p:nvPr>
            <p:ph type="body" sz="quarter" idx="14"/>
          </p:nvPr>
        </p:nvSpPr>
        <p:spPr>
          <a:xfrm>
            <a:off x="468313" y="1639834"/>
            <a:ext cx="8208962" cy="4888812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Tx/>
              <a:buNone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184643" indent="-184643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2pPr>
            <a:lvl3pPr marL="417646" indent="-171455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3pPr>
            <a:lvl4pPr marL="663836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4pPr>
            <a:lvl5pPr marL="910027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5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6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79611C64-A699-418E-88F9-1992AA9F56C6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7" name="Fußzeilenplatzhalter 3"/>
          <p:cNvSpPr>
            <a:spLocks noGrp="1"/>
          </p:cNvSpPr>
          <p:nvPr>
            <p:ph type="ftr" sz="quarter" idx="16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65777066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ufzählung klei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7" name="Textplatzhalter 7"/>
          <p:cNvSpPr>
            <a:spLocks noGrp="1"/>
          </p:cNvSpPr>
          <p:nvPr>
            <p:ph type="body" sz="quarter" idx="14"/>
          </p:nvPr>
        </p:nvSpPr>
        <p:spPr>
          <a:xfrm>
            <a:off x="468313" y="1641419"/>
            <a:ext cx="8208962" cy="4884796"/>
          </a:xfrm>
          <a:prstGeom prst="rect">
            <a:avLst/>
          </a:prstGeom>
        </p:spPr>
        <p:txBody>
          <a:bodyPr lIns="0" tIns="0" rIns="0" bIns="0"/>
          <a:lstStyle>
            <a:lvl1pPr marL="167058" indent="-167058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416180" indent="-168524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2pPr>
            <a:lvl3pPr marL="663836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3pPr>
            <a:lvl4pPr marL="910027" indent="-162662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4pPr>
            <a:lvl5pPr marL="1165010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5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1D8660A1-8DEE-487D-B72F-ED0FAA1FDEE5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6" name="Fußzeilenplatzhalter 3"/>
          <p:cNvSpPr>
            <a:spLocks noGrp="1"/>
          </p:cNvSpPr>
          <p:nvPr>
            <p:ph type="ftr" sz="quarter" idx="16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10186509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 Bild mit Fußze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Bildplatzhalter 6"/>
          <p:cNvSpPr>
            <a:spLocks noGrp="1"/>
          </p:cNvSpPr>
          <p:nvPr>
            <p:ph type="pic" sz="quarter" idx="14"/>
          </p:nvPr>
        </p:nvSpPr>
        <p:spPr>
          <a:xfrm>
            <a:off x="9" y="1701807"/>
            <a:ext cx="9144001" cy="4824413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rtlCol="0">
            <a:normAutofit/>
          </a:bodyPr>
          <a:lstStyle>
            <a:lvl1pPr marL="0" indent="79133">
              <a:buNone/>
              <a:defRPr sz="1846">
                <a:latin typeface="BMW Group" pitchFamily="2" charset="0"/>
                <a:ea typeface="BMW Type Global Pro Regular" pitchFamily="2" charset="0"/>
                <a:cs typeface="BMW Group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22BE5420-D910-453A-A550-14ED76B43684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7" name="Fußzeilenplatzhalter 3"/>
          <p:cNvSpPr>
            <a:spLocks noGrp="1"/>
          </p:cNvSpPr>
          <p:nvPr>
            <p:ph type="ftr" sz="quarter" idx="16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92218603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 Bild ohne Fußze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Bildplatzhalter 6"/>
          <p:cNvSpPr>
            <a:spLocks noGrp="1"/>
          </p:cNvSpPr>
          <p:nvPr>
            <p:ph type="pic" sz="quarter" idx="14"/>
          </p:nvPr>
        </p:nvSpPr>
        <p:spPr>
          <a:xfrm>
            <a:off x="9" y="1701808"/>
            <a:ext cx="9144001" cy="5156201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rtlCol="0">
            <a:normAutofit/>
          </a:bodyPr>
          <a:lstStyle>
            <a:lvl1pPr marL="0" indent="79133">
              <a:buNone/>
              <a:defRPr sz="1846">
                <a:latin typeface="BMW Group" pitchFamily="2" charset="0"/>
                <a:ea typeface="BMW Type Global Pro Regular" pitchFamily="2" charset="0"/>
                <a:cs typeface="BMW Group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  <p:sp>
        <p:nvSpPr>
          <p:cNvPr id="7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</p:spTree>
    <p:extLst>
      <p:ext uri="{BB962C8B-B14F-4D97-AF65-F5344CB8AC3E}">
        <p14:creationId xmlns:p14="http://schemas.microsoft.com/office/powerpoint/2010/main" val="3632066410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Bilder mit Bildunterschrif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Bildplatzhalter 6"/>
          <p:cNvSpPr>
            <a:spLocks noGrp="1"/>
          </p:cNvSpPr>
          <p:nvPr>
            <p:ph type="pic" sz="quarter" idx="14"/>
          </p:nvPr>
        </p:nvSpPr>
        <p:spPr>
          <a:xfrm>
            <a:off x="-1836" y="1697791"/>
            <a:ext cx="4566467" cy="2611439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rtlCol="0">
            <a:normAutofit/>
          </a:bodyPr>
          <a:lstStyle>
            <a:lvl1pPr marL="0" indent="0">
              <a:buNone/>
              <a:defRPr sz="1477">
                <a:latin typeface="BMW Group" pitchFamily="2" charset="0"/>
                <a:ea typeface="BMW Type Global Pro Regular" pitchFamily="2" charset="0"/>
                <a:cs typeface="BMW Group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  <p:sp>
        <p:nvSpPr>
          <p:cNvPr id="6" name="Bildplatzhalter 6"/>
          <p:cNvSpPr>
            <a:spLocks noGrp="1"/>
          </p:cNvSpPr>
          <p:nvPr>
            <p:ph type="pic" sz="quarter" idx="18"/>
          </p:nvPr>
        </p:nvSpPr>
        <p:spPr>
          <a:xfrm>
            <a:off x="4582548" y="1697791"/>
            <a:ext cx="4573588" cy="2611439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rtlCol="0">
            <a:normAutofit/>
          </a:bodyPr>
          <a:lstStyle>
            <a:lvl1pPr marL="0" indent="0">
              <a:buNone/>
              <a:defRPr sz="1477">
                <a:latin typeface="BMW Group" pitchFamily="2" charset="0"/>
                <a:ea typeface="BMW Type Global Pro Regular" pitchFamily="2" charset="0"/>
                <a:cs typeface="BMW Group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  <p:sp>
        <p:nvSpPr>
          <p:cNvPr id="7" name="Textplatzhalter 7"/>
          <p:cNvSpPr>
            <a:spLocks noGrp="1"/>
          </p:cNvSpPr>
          <p:nvPr>
            <p:ph type="body" sz="quarter" idx="15"/>
          </p:nvPr>
        </p:nvSpPr>
        <p:spPr>
          <a:xfrm>
            <a:off x="468313" y="4487302"/>
            <a:ext cx="3924300" cy="203892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Tx/>
              <a:buNone/>
              <a:defRPr sz="1292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263776" indent="-263776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2pPr>
            <a:lvl3pPr marL="584704" indent="-211021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3pPr>
            <a:lvl4pPr marL="910027" indent="-211021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4pPr>
            <a:lvl5pPr marL="1245608" indent="-211021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5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8" name="Textplatzhalter 7"/>
          <p:cNvSpPr>
            <a:spLocks noGrp="1"/>
          </p:cNvSpPr>
          <p:nvPr>
            <p:ph type="body" sz="quarter" idx="19"/>
          </p:nvPr>
        </p:nvSpPr>
        <p:spPr>
          <a:xfrm>
            <a:off x="4580493" y="4487291"/>
            <a:ext cx="4028145" cy="2038922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Tx/>
              <a:buNone/>
              <a:defRPr sz="1292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263776" indent="-263776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2pPr>
            <a:lvl3pPr marL="584704" indent="-211021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3pPr>
            <a:lvl4pPr marL="910027" indent="-211021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4pPr>
            <a:lvl5pPr marL="1245608" indent="-211021">
              <a:lnSpc>
                <a:spcPts val="1846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569"/>
            </a:lvl5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10" name="Foliennummernplatzhalter 3"/>
          <p:cNvSpPr>
            <a:spLocks noGrp="1"/>
          </p:cNvSpPr>
          <p:nvPr>
            <p:ph type="sldNum" sz="quarter" idx="20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FE10D669-2E20-45FE-A158-C6AE503009E3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11" name="Fußzeilenplatzhalter 3"/>
          <p:cNvSpPr>
            <a:spLocks noGrp="1"/>
          </p:cNvSpPr>
          <p:nvPr>
            <p:ph type="ftr" sz="quarter" idx="21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7287629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ombifolie weis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Textplatzhalter 7"/>
          <p:cNvSpPr>
            <a:spLocks noGrp="1"/>
          </p:cNvSpPr>
          <p:nvPr>
            <p:ph type="body" sz="quarter" idx="14"/>
          </p:nvPr>
        </p:nvSpPr>
        <p:spPr>
          <a:xfrm>
            <a:off x="4751391" y="1637402"/>
            <a:ext cx="3925887" cy="4888812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Tx/>
              <a:buNone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184643" indent="-184643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2pPr>
            <a:lvl3pPr marL="417646" indent="-171455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3pPr>
            <a:lvl4pPr marL="663836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4pPr>
            <a:lvl5pPr marL="910027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5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7" name="Bildplatzhalter 6"/>
          <p:cNvSpPr>
            <a:spLocks noGrp="1"/>
          </p:cNvSpPr>
          <p:nvPr>
            <p:ph type="pic" sz="quarter" idx="15"/>
          </p:nvPr>
        </p:nvSpPr>
        <p:spPr>
          <a:xfrm>
            <a:off x="3" y="1701807"/>
            <a:ext cx="4573586" cy="4824413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rtlCol="0">
            <a:normAutofit/>
          </a:bodyPr>
          <a:lstStyle>
            <a:lvl1pPr marL="0" indent="0">
              <a:buNone/>
              <a:defRPr sz="1846">
                <a:latin typeface="BMW Group" pitchFamily="2" charset="0"/>
                <a:ea typeface="BMW Type Global Pro Regular" pitchFamily="2" charset="0"/>
                <a:cs typeface="BMW Group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  <p:sp>
        <p:nvSpPr>
          <p:cNvPr id="8" name="Foliennummernplatzhalter 3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6BB1650A-B699-4408-952B-2D8879C592E8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9" name="Fußzeilenplatzhalter 3"/>
          <p:cNvSpPr>
            <a:spLocks noGrp="1"/>
          </p:cNvSpPr>
          <p:nvPr>
            <p:ph type="ftr" sz="quarter" idx="17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37047961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ombifolie gra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hteck 7"/>
          <p:cNvSpPr/>
          <p:nvPr userDrawn="1"/>
        </p:nvSpPr>
        <p:spPr>
          <a:xfrm>
            <a:off x="0" y="1701166"/>
            <a:ext cx="9144000" cy="482536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de-DE" sz="1662">
              <a:solidFill>
                <a:prstClr val="white"/>
              </a:solidFill>
            </a:endParaRPr>
          </a:p>
        </p:txBody>
      </p:sp>
      <p:sp>
        <p:nvSpPr>
          <p:cNvPr id="5" name="Textplatzhalter 8"/>
          <p:cNvSpPr>
            <a:spLocks noGrp="1"/>
          </p:cNvSpPr>
          <p:nvPr>
            <p:ph type="body" sz="quarter" idx="13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Textplatzhalter 7"/>
          <p:cNvSpPr>
            <a:spLocks noGrp="1"/>
          </p:cNvSpPr>
          <p:nvPr>
            <p:ph type="body" sz="quarter" idx="14"/>
          </p:nvPr>
        </p:nvSpPr>
        <p:spPr>
          <a:xfrm>
            <a:off x="4751391" y="1913435"/>
            <a:ext cx="3925887" cy="4444235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Tx/>
              <a:buNone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1pPr>
            <a:lvl2pPr marL="184643" indent="-184643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2pPr>
            <a:lvl3pPr marL="417646" indent="-171455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3pPr>
            <a:lvl4pPr marL="663836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4pPr>
            <a:lvl5pPr marL="910027" indent="-169989">
              <a:lnSpc>
                <a:spcPct val="100000"/>
              </a:lnSpc>
              <a:spcBef>
                <a:spcPts val="0"/>
              </a:spcBef>
              <a:spcAft>
                <a:spcPts val="923"/>
              </a:spcAft>
              <a:buFont typeface="Symbol" pitchFamily="18" charset="2"/>
              <a:buChar char="-"/>
              <a:defRPr sz="1846">
                <a:latin typeface="+mn-lt"/>
                <a:ea typeface="BMW Type Global Pro Regular" pitchFamily="2" charset="0"/>
                <a:cs typeface="BMW Type Global Pro Regular" pitchFamily="2" charset="0"/>
              </a:defRPr>
            </a:lvl5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 dirty="0"/>
          </a:p>
        </p:txBody>
      </p:sp>
      <p:sp>
        <p:nvSpPr>
          <p:cNvPr id="7" name="Bildplatzhalter 6"/>
          <p:cNvSpPr>
            <a:spLocks noGrp="1"/>
          </p:cNvSpPr>
          <p:nvPr>
            <p:ph type="pic" sz="quarter" idx="15"/>
          </p:nvPr>
        </p:nvSpPr>
        <p:spPr>
          <a:xfrm>
            <a:off x="3" y="1971679"/>
            <a:ext cx="4573586" cy="4283075"/>
          </a:xfrm>
          <a:prstGeom prst="rect">
            <a:avLst/>
          </a:prstGeom>
          <a:pattFill prst="wdUpDiag">
            <a:fgClr>
              <a:schemeClr val="bg1">
                <a:lumMod val="75000"/>
              </a:schemeClr>
            </a:fgClr>
            <a:bgClr>
              <a:schemeClr val="bg1"/>
            </a:bgClr>
          </a:pattFill>
        </p:spPr>
        <p:txBody>
          <a:bodyPr rtlCol="0">
            <a:normAutofit/>
          </a:bodyPr>
          <a:lstStyle>
            <a:lvl1pPr marL="0" indent="0">
              <a:buNone/>
              <a:defRPr sz="1846">
                <a:latin typeface="BMW Group" pitchFamily="2" charset="0"/>
                <a:ea typeface="BMW Type Global Pro Regular" pitchFamily="2" charset="0"/>
                <a:cs typeface="BMW Group" pitchFamily="2" charset="0"/>
              </a:defRPr>
            </a:lvl1pPr>
          </a:lstStyle>
          <a:p>
            <a:pPr lvl="0"/>
            <a:r>
              <a:rPr lang="de-DE" noProof="0" smtClean="0"/>
              <a:t>Bild durch Klicken auf Symbol hinzufügen</a:t>
            </a:r>
            <a:endParaRPr lang="de-DE" noProof="0" dirty="0"/>
          </a:p>
        </p:txBody>
      </p:sp>
      <p:sp>
        <p:nvSpPr>
          <p:cNvPr id="9" name="Foliennummernplatzhalter 3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>
              <a:defRPr smtClean="0"/>
            </a:lvl1pPr>
          </a:lstStyle>
          <a:p>
            <a:pPr>
              <a:defRPr/>
            </a:pPr>
            <a:r>
              <a:rPr lang="de-DE" altLang="de-DE"/>
              <a:t>Seite </a:t>
            </a:r>
            <a:fld id="{C8CFAF79-9088-42C6-AEA1-A19932D6B2A0}" type="slidenum">
              <a:rPr lang="de-DE" altLang="de-DE"/>
              <a:pPr>
                <a:defRPr/>
              </a:pPr>
              <a:t>‹Nr.›</a:t>
            </a:fld>
            <a:endParaRPr lang="de-DE" altLang="de-DE"/>
          </a:p>
        </p:txBody>
      </p:sp>
      <p:sp>
        <p:nvSpPr>
          <p:cNvPr id="10" name="Fußzeilenplatzhalter 3"/>
          <p:cNvSpPr>
            <a:spLocks noGrp="1"/>
          </p:cNvSpPr>
          <p:nvPr>
            <p:ph type="ftr" sz="quarter" idx="17"/>
          </p:nvPr>
        </p:nvSpPr>
        <p:spPr>
          <a:xfrm>
            <a:off x="468313" y="6526531"/>
            <a:ext cx="2895600" cy="331470"/>
          </a:xfrm>
        </p:spPr>
        <p:txBody>
          <a:bodyPr lIns="0" tIns="0" rIns="0" bIns="0"/>
          <a:lstStyle>
            <a:lvl1pPr algn="l">
              <a:defRPr sz="831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71216686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Fließ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dirty="0" smtClean="0"/>
              <a:t>HEADLINE DURCH KLICKEN </a:t>
            </a:r>
            <a:br>
              <a:rPr lang="de-DE" dirty="0" smtClean="0"/>
            </a:br>
            <a:r>
              <a:rPr lang="de-DE" dirty="0" smtClean="0"/>
              <a:t>BEARBEITEN</a:t>
            </a:r>
          </a:p>
        </p:txBody>
      </p:sp>
      <p:sp>
        <p:nvSpPr>
          <p:cNvPr id="12" name="Foliennummernplatzhalter 4"/>
          <p:cNvSpPr>
            <a:spLocks noGrp="1"/>
          </p:cNvSpPr>
          <p:nvPr>
            <p:ph type="sldNum" sz="quarter" idx="4"/>
          </p:nvPr>
        </p:nvSpPr>
        <p:spPr>
          <a:xfrm>
            <a:off x="6553204" y="6528871"/>
            <a:ext cx="2124075" cy="329130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831">
                <a:solidFill>
                  <a:schemeClr val="tx1"/>
                </a:solidFill>
              </a:defRPr>
            </a:lvl1pPr>
          </a:lstStyle>
          <a:p>
            <a:r>
              <a:rPr lang="de-DE" dirty="0" smtClean="0">
                <a:solidFill>
                  <a:prstClr val="black"/>
                </a:solidFill>
              </a:rPr>
              <a:t>Slide </a:t>
            </a:r>
            <a:fld id="{AA807A42-CF27-4B84-8583-18EBE418342E}" type="slidenum">
              <a:rPr lang="de-DE" smtClean="0">
                <a:solidFill>
                  <a:prstClr val="black"/>
                </a:solidFill>
              </a:rPr>
              <a:pPr/>
              <a:t>‹Nr.›</a:t>
            </a:fld>
            <a:endParaRPr lang="de-DE" dirty="0">
              <a:solidFill>
                <a:prstClr val="black"/>
              </a:solidFill>
            </a:endParaRPr>
          </a:p>
        </p:txBody>
      </p:sp>
      <p:sp>
        <p:nvSpPr>
          <p:cNvPr id="13" name="Fußzeilenplatzhalter 1"/>
          <p:cNvSpPr>
            <a:spLocks noGrp="1"/>
          </p:cNvSpPr>
          <p:nvPr>
            <p:ph type="ftr" sz="quarter" idx="3"/>
          </p:nvPr>
        </p:nvSpPr>
        <p:spPr>
          <a:xfrm>
            <a:off x="468314" y="6526221"/>
            <a:ext cx="4823768" cy="331787"/>
          </a:xfrm>
          <a:prstGeom prst="rect">
            <a:avLst/>
          </a:prstGeom>
        </p:spPr>
        <p:txBody>
          <a:bodyPr/>
          <a:lstStyle>
            <a:lvl1pPr>
              <a:defRPr sz="923"/>
            </a:lvl1pPr>
          </a:lstStyle>
          <a:p>
            <a:r>
              <a:rPr lang="en-US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 dirty="0">
              <a:solidFill>
                <a:prstClr val="black"/>
              </a:solidFill>
            </a:endParaRPr>
          </a:p>
        </p:txBody>
      </p:sp>
      <p:grpSp>
        <p:nvGrpSpPr>
          <p:cNvPr id="14" name="Gruppieren 13"/>
          <p:cNvGrpSpPr/>
          <p:nvPr userDrawn="1"/>
        </p:nvGrpSpPr>
        <p:grpSpPr>
          <a:xfrm>
            <a:off x="6011350" y="6393633"/>
            <a:ext cx="1924981" cy="339415"/>
            <a:chOff x="6011349" y="6393615"/>
            <a:chExt cx="1924981" cy="339415"/>
          </a:xfrm>
        </p:grpSpPr>
        <p:pic>
          <p:nvPicPr>
            <p:cNvPr id="15" name="Picture 5" descr="C:\Users\htl\Pictures\BMW\mini_logo.png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294144" y="6431382"/>
              <a:ext cx="642186" cy="27052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6" name="Picture 6" descr="C:\Users\htl\Pictures\BMW\bmw_group_logo.png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11349" y="6405981"/>
              <a:ext cx="683419" cy="32704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7" name="Picture 7" descr="C:\Users\htl\Pictures\BMW\bmw-logo.png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88250" y="6393615"/>
              <a:ext cx="339415" cy="33941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45410" name="Picture 2" descr="C:\Users\rob\Desktop\Hintergrund_1920.jpg"/>
          <p:cNvPicPr>
            <a:picLocks noChangeAspect="1" noChangeArrowheads="1"/>
          </p:cNvPicPr>
          <p:nvPr userDrawn="1"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48"/>
          <a:stretch/>
        </p:blipFill>
        <p:spPr bwMode="auto">
          <a:xfrm>
            <a:off x="0" y="-22463"/>
            <a:ext cx="9144000" cy="68804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5797251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Fließ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59687" y="403227"/>
            <a:ext cx="8217588" cy="960437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lvl1pPr marL="0" indent="0">
              <a:lnSpc>
                <a:spcPts val="2585"/>
              </a:lnSpc>
              <a:spcBef>
                <a:spcPts val="0"/>
              </a:spcBef>
              <a:buNone/>
              <a:defRPr sz="2585" b="1" cap="all" baseline="0">
                <a:solidFill>
                  <a:schemeClr val="bg2"/>
                </a:solidFill>
                <a:latin typeface="+mj-lt"/>
              </a:defRPr>
            </a:lvl1pPr>
          </a:lstStyle>
          <a:p>
            <a:pPr lvl="0"/>
            <a:r>
              <a:rPr lang="de-DE" dirty="0" smtClean="0"/>
              <a:t>HEADLINE DURCH KLICKEN </a:t>
            </a:r>
            <a:br>
              <a:rPr lang="de-DE" dirty="0" smtClean="0"/>
            </a:br>
            <a:r>
              <a:rPr lang="de-DE" dirty="0" smtClean="0"/>
              <a:t>BEARBEITEN</a:t>
            </a:r>
          </a:p>
        </p:txBody>
      </p:sp>
      <p:sp>
        <p:nvSpPr>
          <p:cNvPr id="12" name="Foliennummernplatzhalter 4"/>
          <p:cNvSpPr>
            <a:spLocks noGrp="1"/>
          </p:cNvSpPr>
          <p:nvPr>
            <p:ph type="sldNum" sz="quarter" idx="4"/>
          </p:nvPr>
        </p:nvSpPr>
        <p:spPr>
          <a:xfrm>
            <a:off x="6553204" y="6528871"/>
            <a:ext cx="2124075" cy="329130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831">
                <a:solidFill>
                  <a:schemeClr val="tx1"/>
                </a:solidFill>
              </a:defRPr>
            </a:lvl1pPr>
          </a:lstStyle>
          <a:p>
            <a:r>
              <a:rPr lang="de-DE" dirty="0" smtClean="0">
                <a:solidFill>
                  <a:prstClr val="black"/>
                </a:solidFill>
              </a:rPr>
              <a:t>Slide </a:t>
            </a:r>
            <a:fld id="{AA807A42-CF27-4B84-8583-18EBE418342E}" type="slidenum">
              <a:rPr lang="de-DE" smtClean="0">
                <a:solidFill>
                  <a:prstClr val="black"/>
                </a:solidFill>
              </a:rPr>
              <a:pPr/>
              <a:t>‹Nr.›</a:t>
            </a:fld>
            <a:endParaRPr lang="de-DE" dirty="0">
              <a:solidFill>
                <a:prstClr val="black"/>
              </a:solidFill>
            </a:endParaRPr>
          </a:p>
        </p:txBody>
      </p:sp>
      <p:sp>
        <p:nvSpPr>
          <p:cNvPr id="13" name="Fußzeilenplatzhalter 1"/>
          <p:cNvSpPr>
            <a:spLocks noGrp="1"/>
          </p:cNvSpPr>
          <p:nvPr>
            <p:ph type="ftr" sz="quarter" idx="3"/>
          </p:nvPr>
        </p:nvSpPr>
        <p:spPr>
          <a:xfrm>
            <a:off x="468314" y="6526221"/>
            <a:ext cx="4823768" cy="331787"/>
          </a:xfrm>
          <a:prstGeom prst="rect">
            <a:avLst/>
          </a:prstGeom>
        </p:spPr>
        <p:txBody>
          <a:bodyPr/>
          <a:lstStyle>
            <a:lvl1pPr>
              <a:defRPr sz="923"/>
            </a:lvl1pPr>
          </a:lstStyle>
          <a:p>
            <a:r>
              <a:rPr lang="en-US" smtClean="0">
                <a:solidFill>
                  <a:prstClr val="black"/>
                </a:solidFill>
              </a:rPr>
              <a:t>QMT-Prozesse Serienentwicklung: Industrialisierung, MQ-1.</a:t>
            </a:r>
            <a:endParaRPr lang="de-DE" dirty="0">
              <a:solidFill>
                <a:prstClr val="black"/>
              </a:solidFill>
            </a:endParaRPr>
          </a:p>
        </p:txBody>
      </p:sp>
      <p:grpSp>
        <p:nvGrpSpPr>
          <p:cNvPr id="14" name="Gruppieren 13"/>
          <p:cNvGrpSpPr/>
          <p:nvPr userDrawn="1"/>
        </p:nvGrpSpPr>
        <p:grpSpPr>
          <a:xfrm>
            <a:off x="6011350" y="6393633"/>
            <a:ext cx="1924981" cy="339415"/>
            <a:chOff x="6011349" y="6393615"/>
            <a:chExt cx="1924981" cy="339415"/>
          </a:xfrm>
        </p:grpSpPr>
        <p:pic>
          <p:nvPicPr>
            <p:cNvPr id="15" name="Picture 5" descr="C:\Users\htl\Pictures\BMW\mini_logo.png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294144" y="6431382"/>
              <a:ext cx="642186" cy="27052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6" name="Picture 6" descr="C:\Users\htl\Pictures\BMW\bmw_group_logo.png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11349" y="6405981"/>
              <a:ext cx="683419" cy="32704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7" name="Picture 7" descr="C:\Users\htl\Pictures\BMW\bmw-logo.png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88250" y="6393615"/>
              <a:ext cx="339415" cy="33941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45410" name="Picture 2" descr="C:\Users\rob\Desktop\Hintergrund_1920.jpg"/>
          <p:cNvPicPr>
            <a:picLocks noChangeAspect="1" noChangeArrowheads="1"/>
          </p:cNvPicPr>
          <p:nvPr userDrawn="1"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348"/>
          <a:stretch/>
        </p:blipFill>
        <p:spPr bwMode="auto">
          <a:xfrm>
            <a:off x="0" y="-22463"/>
            <a:ext cx="9144000" cy="68804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7476775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vmlDrawing" Target="../drawings/vmlDrawing1.vml"/><Relationship Id="rId3" Type="http://schemas.openxmlformats.org/officeDocument/2006/relationships/slideLayout" Target="../slideLayouts/slideLayout3.xml"/><Relationship Id="rId21" Type="http://schemas.openxmlformats.org/officeDocument/2006/relationships/oleObject" Target="../embeddings/oleObject1.bin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tags" Target="../tags/tag3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tags" Target="../tags/tag2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1.emf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4.xml"/><Relationship Id="rId13" Type="http://schemas.openxmlformats.org/officeDocument/2006/relationships/slideLayout" Target="../slideLayouts/slideLayout29.xml"/><Relationship Id="rId18" Type="http://schemas.openxmlformats.org/officeDocument/2006/relationships/slideLayout" Target="../slideLayouts/slideLayout34.xml"/><Relationship Id="rId26" Type="http://schemas.openxmlformats.org/officeDocument/2006/relationships/slideLayout" Target="../slideLayouts/slideLayout42.xml"/><Relationship Id="rId3" Type="http://schemas.openxmlformats.org/officeDocument/2006/relationships/slideLayout" Target="../slideLayouts/slideLayout19.xml"/><Relationship Id="rId21" Type="http://schemas.openxmlformats.org/officeDocument/2006/relationships/slideLayout" Target="../slideLayouts/slideLayout37.xml"/><Relationship Id="rId34" Type="http://schemas.openxmlformats.org/officeDocument/2006/relationships/image" Target="../media/image11.jpeg"/><Relationship Id="rId7" Type="http://schemas.openxmlformats.org/officeDocument/2006/relationships/slideLayout" Target="../slideLayouts/slideLayout23.xml"/><Relationship Id="rId12" Type="http://schemas.openxmlformats.org/officeDocument/2006/relationships/slideLayout" Target="../slideLayouts/slideLayout28.xml"/><Relationship Id="rId17" Type="http://schemas.openxmlformats.org/officeDocument/2006/relationships/slideLayout" Target="../slideLayouts/slideLayout33.xml"/><Relationship Id="rId25" Type="http://schemas.openxmlformats.org/officeDocument/2006/relationships/slideLayout" Target="../slideLayouts/slideLayout41.xml"/><Relationship Id="rId33" Type="http://schemas.openxmlformats.org/officeDocument/2006/relationships/tags" Target="../tags/tag5.xml"/><Relationship Id="rId2" Type="http://schemas.openxmlformats.org/officeDocument/2006/relationships/slideLayout" Target="../slideLayouts/slideLayout18.xml"/><Relationship Id="rId16" Type="http://schemas.openxmlformats.org/officeDocument/2006/relationships/slideLayout" Target="../slideLayouts/slideLayout32.xml"/><Relationship Id="rId20" Type="http://schemas.openxmlformats.org/officeDocument/2006/relationships/slideLayout" Target="../slideLayouts/slideLayout36.xml"/><Relationship Id="rId29" Type="http://schemas.openxmlformats.org/officeDocument/2006/relationships/slideLayout" Target="../slideLayouts/slideLayout45.xml"/><Relationship Id="rId1" Type="http://schemas.openxmlformats.org/officeDocument/2006/relationships/slideLayout" Target="../slideLayouts/slideLayout17.xml"/><Relationship Id="rId6" Type="http://schemas.openxmlformats.org/officeDocument/2006/relationships/slideLayout" Target="../slideLayouts/slideLayout22.xml"/><Relationship Id="rId11" Type="http://schemas.openxmlformats.org/officeDocument/2006/relationships/slideLayout" Target="../slideLayouts/slideLayout27.xml"/><Relationship Id="rId24" Type="http://schemas.openxmlformats.org/officeDocument/2006/relationships/slideLayout" Target="../slideLayouts/slideLayout40.xml"/><Relationship Id="rId32" Type="http://schemas.openxmlformats.org/officeDocument/2006/relationships/vmlDrawing" Target="../drawings/vmlDrawing2.vml"/><Relationship Id="rId5" Type="http://schemas.openxmlformats.org/officeDocument/2006/relationships/slideLayout" Target="../slideLayouts/slideLayout21.xml"/><Relationship Id="rId15" Type="http://schemas.openxmlformats.org/officeDocument/2006/relationships/slideLayout" Target="../slideLayouts/slideLayout31.xml"/><Relationship Id="rId23" Type="http://schemas.openxmlformats.org/officeDocument/2006/relationships/slideLayout" Target="../slideLayouts/slideLayout39.xml"/><Relationship Id="rId28" Type="http://schemas.openxmlformats.org/officeDocument/2006/relationships/slideLayout" Target="../slideLayouts/slideLayout44.xml"/><Relationship Id="rId36" Type="http://schemas.openxmlformats.org/officeDocument/2006/relationships/image" Target="../media/image1.emf"/><Relationship Id="rId10" Type="http://schemas.openxmlformats.org/officeDocument/2006/relationships/slideLayout" Target="../slideLayouts/slideLayout26.xml"/><Relationship Id="rId19" Type="http://schemas.openxmlformats.org/officeDocument/2006/relationships/slideLayout" Target="../slideLayouts/slideLayout35.xml"/><Relationship Id="rId31" Type="http://schemas.openxmlformats.org/officeDocument/2006/relationships/theme" Target="../theme/theme2.xml"/><Relationship Id="rId4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5.xml"/><Relationship Id="rId14" Type="http://schemas.openxmlformats.org/officeDocument/2006/relationships/slideLayout" Target="../slideLayouts/slideLayout30.xml"/><Relationship Id="rId22" Type="http://schemas.openxmlformats.org/officeDocument/2006/relationships/slideLayout" Target="../slideLayouts/slideLayout38.xml"/><Relationship Id="rId27" Type="http://schemas.openxmlformats.org/officeDocument/2006/relationships/slideLayout" Target="../slideLayouts/slideLayout43.xml"/><Relationship Id="rId30" Type="http://schemas.openxmlformats.org/officeDocument/2006/relationships/slideLayout" Target="../slideLayouts/slideLayout46.xml"/><Relationship Id="rId35" Type="http://schemas.openxmlformats.org/officeDocument/2006/relationships/oleObject" Target="../embeddings/oleObject2.bin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Objekt 9" hidden="1"/>
          <p:cNvGraphicFramePr>
            <a:graphicFrameLocks noChangeAspect="1"/>
          </p:cNvGraphicFramePr>
          <p:nvPr>
            <p:custDataLst>
              <p:tags r:id="rId19"/>
            </p:custDataLst>
          </p:nvPr>
        </p:nvGraphicFramePr>
        <p:xfrm>
          <a:off x="1587" y="1588"/>
          <a:ext cx="1587" cy="15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95" name="think-cell Folie" r:id="rId21" imgW="270" imgH="270" progId="">
                  <p:embed/>
                </p:oleObj>
              </mc:Choice>
              <mc:Fallback>
                <p:oleObj name="think-cell Folie" r:id="rId21" imgW="270" imgH="270" progId="">
                  <p:embed/>
                  <p:pic>
                    <p:nvPicPr>
                      <p:cNvPr id="0" name="Picture 4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87" y="1588"/>
                        <a:ext cx="1587" cy="15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Fußzeilenplatzhalter 3"/>
          <p:cNvSpPr>
            <a:spLocks noGrp="1"/>
          </p:cNvSpPr>
          <p:nvPr>
            <p:ph type="ftr" sz="quarter" idx="3"/>
          </p:nvPr>
        </p:nvSpPr>
        <p:spPr>
          <a:xfrm>
            <a:off x="366711" y="6425347"/>
            <a:ext cx="7388756" cy="331787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800">
                <a:solidFill>
                  <a:srgbClr val="404040"/>
                </a:solidFill>
              </a:defRPr>
            </a:lvl1pPr>
          </a:lstStyle>
          <a:p>
            <a:pPr algn="l"/>
            <a:r>
              <a:rPr lang="de-DE" smtClean="0"/>
              <a:t>Lieferantentrainingstag | Reifegradmanagement | 29.04.2016</a:t>
            </a:r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4"/>
          </p:nvPr>
        </p:nvSpPr>
        <p:spPr>
          <a:xfrm>
            <a:off x="7939617" y="6425347"/>
            <a:ext cx="845608" cy="331788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800">
                <a:solidFill>
                  <a:srgbClr val="404040"/>
                </a:solidFill>
              </a:defRPr>
            </a:lvl1pPr>
          </a:lstStyle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‹Nr.›</a:t>
            </a:fld>
            <a:endParaRPr lang="de-DE" dirty="0"/>
          </a:p>
        </p:txBody>
      </p:sp>
      <p:sp>
        <p:nvSpPr>
          <p:cNvPr id="280" name="Rechteck 279"/>
          <p:cNvSpPr/>
          <p:nvPr/>
        </p:nvSpPr>
        <p:spPr>
          <a:xfrm>
            <a:off x="177800" y="177800"/>
            <a:ext cx="180000" cy="180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sp>
        <p:nvSpPr>
          <p:cNvPr id="6" name="Titelplatzhalter 5"/>
          <p:cNvSpPr>
            <a:spLocks noGrp="1"/>
          </p:cNvSpPr>
          <p:nvPr>
            <p:ph type="title"/>
          </p:nvPr>
        </p:nvSpPr>
        <p:spPr>
          <a:xfrm>
            <a:off x="366711" y="347184"/>
            <a:ext cx="8418514" cy="701474"/>
          </a:xfrm>
          <a:prstGeom prst="rect">
            <a:avLst/>
          </a:prstGeom>
        </p:spPr>
        <p:txBody>
          <a:bodyPr vert="horz" wrap="square" lIns="0" tIns="0" rIns="0" bIns="0" rtlCol="0" anchor="t" anchorCtr="0">
            <a:noAutofit/>
          </a:bodyPr>
          <a:lstStyle/>
          <a:p>
            <a:pPr marL="0" lvl="0" indent="0">
              <a:lnSpc>
                <a:spcPts val="2700"/>
              </a:lnSpc>
              <a:spcBef>
                <a:spcPts val="0"/>
              </a:spcBef>
              <a:buFont typeface="Arial" pitchFamily="34" charset="0"/>
            </a:pPr>
            <a:r>
              <a:rPr lang="de-DE" dirty="0"/>
              <a:t>Titelmasterformat durch Klicken bearbeiten</a:t>
            </a:r>
          </a:p>
        </p:txBody>
      </p:sp>
      <p:sp>
        <p:nvSpPr>
          <p:cNvPr id="8" name="empower - DO NOT DELETE!!!" hidden="1"/>
          <p:cNvSpPr/>
          <p:nvPr>
            <p:custDataLst>
              <p:tags r:id="rId20"/>
            </p:custDataLst>
          </p:nvPr>
        </p:nvSpPr>
        <p:spPr>
          <a:xfrm>
            <a:off x="-1270000" y="-1270000"/>
            <a:ext cx="0" cy="0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sp>
        <p:nvSpPr>
          <p:cNvPr id="9" name="Textplatzhalter 8"/>
          <p:cNvSpPr>
            <a:spLocks noGrp="1"/>
          </p:cNvSpPr>
          <p:nvPr>
            <p:ph type="body" idx="1"/>
          </p:nvPr>
        </p:nvSpPr>
        <p:spPr>
          <a:xfrm>
            <a:off x="366711" y="1413933"/>
            <a:ext cx="8418514" cy="4707467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de-DE" dirty="0"/>
              <a:t>Textmasterformat bearbeiten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</p:txBody>
      </p:sp>
    </p:spTree>
    <p:extLst>
      <p:ext uri="{BB962C8B-B14F-4D97-AF65-F5344CB8AC3E}">
        <p14:creationId xmlns:p14="http://schemas.microsoft.com/office/powerpoint/2010/main" val="39464055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6" r:id="rId1"/>
    <p:sldLayoutId id="2147483769" r:id="rId2"/>
    <p:sldLayoutId id="2147483770" r:id="rId3"/>
    <p:sldLayoutId id="2147483767" r:id="rId4"/>
    <p:sldLayoutId id="2147483768" r:id="rId5"/>
    <p:sldLayoutId id="2147483771" r:id="rId6"/>
    <p:sldLayoutId id="2147483772" r:id="rId7"/>
    <p:sldLayoutId id="2147483773" r:id="rId8"/>
    <p:sldLayoutId id="2147483774" r:id="rId9"/>
    <p:sldLayoutId id="2147483775" r:id="rId10"/>
    <p:sldLayoutId id="2147483776" r:id="rId11"/>
    <p:sldLayoutId id="2147483777" r:id="rId12"/>
    <p:sldLayoutId id="2147483778" r:id="rId13"/>
    <p:sldLayoutId id="2147483779" r:id="rId14"/>
    <p:sldLayoutId id="2147483780" r:id="rId15"/>
    <p:sldLayoutId id="2147483812" r:id="rId16"/>
  </p:sldLayoutIdLst>
  <p:hf hdr="0" dt="0"/>
  <p:txStyles>
    <p:titleStyle>
      <a:lvl1pPr algn="l" defTabSz="914400" rtl="0" eaLnBrk="1" latinLnBrk="0" hangingPunct="1">
        <a:lnSpc>
          <a:spcPts val="3400"/>
        </a:lnSpc>
        <a:spcBef>
          <a:spcPct val="0"/>
        </a:spcBef>
        <a:buNone/>
        <a:defRPr lang="de-DE" sz="2600" b="1" kern="1200" cap="all" baseline="0" smtClean="0">
          <a:solidFill>
            <a:srgbClr val="92A2BD"/>
          </a:solidFill>
          <a:latin typeface="+mj-lt"/>
          <a:ea typeface="+mn-ea"/>
          <a:cs typeface="+mn-cs"/>
        </a:defRPr>
      </a:lvl1pPr>
    </p:titleStyle>
    <p:bodyStyle>
      <a:lvl1pPr marL="179388" indent="-179388" algn="l" defTabSz="914400" rtl="0" eaLnBrk="1" latinLnBrk="0" hangingPunct="1">
        <a:spcBef>
          <a:spcPts val="0"/>
        </a:spcBef>
        <a:spcAft>
          <a:spcPts val="600"/>
        </a:spcAft>
        <a:buFont typeface="Symbol" panose="05050102010706020507" pitchFamily="18" charset="2"/>
        <a:buChar char="-"/>
        <a:defRPr lang="de-DE" sz="1800" kern="1200" smtClean="0">
          <a:solidFill>
            <a:schemeClr val="tx1"/>
          </a:solidFill>
          <a:latin typeface="+mn-lt"/>
          <a:ea typeface="+mn-ea"/>
          <a:cs typeface="+mn-cs"/>
        </a:defRPr>
      </a:lvl1pPr>
      <a:lvl2pPr marL="360000" indent="-180000" algn="l" defTabSz="914400" rtl="0" eaLnBrk="1" latinLnBrk="0" hangingPunct="1">
        <a:spcBef>
          <a:spcPts val="0"/>
        </a:spcBef>
        <a:spcAft>
          <a:spcPts val="600"/>
        </a:spcAft>
        <a:buFont typeface="Symbol" panose="05050102010706020507" pitchFamily="18" charset="2"/>
        <a:buChar char="-"/>
        <a:defRPr lang="de-DE" sz="1800" kern="1200" smtClean="0">
          <a:solidFill>
            <a:schemeClr val="tx1"/>
          </a:solidFill>
          <a:latin typeface="+mn-lt"/>
          <a:ea typeface="+mn-ea"/>
          <a:cs typeface="+mn-cs"/>
        </a:defRPr>
      </a:lvl2pPr>
      <a:lvl3pPr marL="540000" indent="-180000" algn="l" defTabSz="914400" rtl="0" eaLnBrk="1" latinLnBrk="0" hangingPunct="1">
        <a:spcBef>
          <a:spcPts val="0"/>
        </a:spcBef>
        <a:spcAft>
          <a:spcPts val="600"/>
        </a:spcAft>
        <a:buFont typeface="Symbol" panose="05050102010706020507" pitchFamily="18" charset="2"/>
        <a:buChar char="-"/>
        <a:defRPr lang="de-DE" sz="1800" kern="1200" smtClean="0">
          <a:solidFill>
            <a:schemeClr val="tx1"/>
          </a:solidFill>
          <a:latin typeface="+mn-lt"/>
          <a:ea typeface="+mn-ea"/>
          <a:cs typeface="+mn-cs"/>
        </a:defRPr>
      </a:lvl3pPr>
      <a:lvl4pPr marL="720000" indent="-180000" algn="l" defTabSz="914400" rtl="0" eaLnBrk="1" latinLnBrk="0" hangingPunct="1">
        <a:spcBef>
          <a:spcPts val="0"/>
        </a:spcBef>
        <a:spcAft>
          <a:spcPts val="600"/>
        </a:spcAft>
        <a:buFont typeface="Symbol" panose="05050102010706020507" pitchFamily="18" charset="2"/>
        <a:buChar char="-"/>
        <a:defRPr lang="de-DE" sz="1800" kern="1200" smtClean="0">
          <a:solidFill>
            <a:schemeClr val="tx1"/>
          </a:solidFill>
          <a:latin typeface="+mn-lt"/>
          <a:ea typeface="+mn-ea"/>
          <a:cs typeface="+mn-cs"/>
        </a:defRPr>
      </a:lvl4pPr>
      <a:lvl5pPr marL="900000" indent="-180000" algn="l" defTabSz="914400" rtl="0" eaLnBrk="1" latinLnBrk="0" hangingPunct="1">
        <a:spcBef>
          <a:spcPts val="0"/>
        </a:spcBef>
        <a:spcAft>
          <a:spcPts val="600"/>
        </a:spcAft>
        <a:buFont typeface="Symbol" panose="05050102010706020507" pitchFamily="18" charset="2"/>
        <a:buChar char="-"/>
        <a:defRPr lang="de-DE" sz="1800" kern="1200" smtClean="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/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34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kt 1" hidden="1"/>
          <p:cNvGraphicFramePr>
            <a:graphicFrameLocks noChangeAspect="1"/>
          </p:cNvGraphicFramePr>
          <p:nvPr userDrawn="1">
            <p:custDataLst>
              <p:tags r:id="rId33"/>
            </p:custDataLst>
            <p:extLst/>
          </p:nvPr>
        </p:nvGraphicFramePr>
        <p:xfrm>
          <a:off x="1588" y="1588"/>
          <a:ext cx="1587" cy="15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30" name="think-cell Folie" r:id="rId35" imgW="270" imgH="270" progId="">
                  <p:embed/>
                </p:oleObj>
              </mc:Choice>
              <mc:Fallback>
                <p:oleObj name="think-cell Folie" r:id="rId35" imgW="270" imgH="270" progId="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3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88" y="1588"/>
                        <a:ext cx="1587" cy="15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050" name="Title Placeholder 1"/>
          <p:cNvSpPr>
            <a:spLocks noGrp="1"/>
          </p:cNvSpPr>
          <p:nvPr>
            <p:ph type="title"/>
          </p:nvPr>
        </p:nvSpPr>
        <p:spPr bwMode="auto">
          <a:xfrm rot="-159879">
            <a:off x="457200" y="274320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de-DE" altLang="de-DE" smtClean="0"/>
              <a:t>Titelmasterformat durch Klicken bearbeiten</a:t>
            </a:r>
            <a:endParaRPr lang="en-US" altLang="de-DE" smtClean="0"/>
          </a:p>
        </p:txBody>
      </p:sp>
      <p:sp>
        <p:nvSpPr>
          <p:cNvPr id="2051" name="Text Placeholder 2"/>
          <p:cNvSpPr>
            <a:spLocks noGrp="1"/>
          </p:cNvSpPr>
          <p:nvPr>
            <p:ph type="body" idx="1"/>
          </p:nvPr>
        </p:nvSpPr>
        <p:spPr bwMode="auto">
          <a:xfrm rot="-161816">
            <a:off x="606429" y="1596390"/>
            <a:ext cx="8080375" cy="45262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e-DE" altLang="de-DE" smtClean="0"/>
              <a:t>Textmasterformat bearbeiten</a:t>
            </a:r>
          </a:p>
          <a:p>
            <a:pPr lvl="1"/>
            <a:r>
              <a:rPr lang="de-DE" altLang="de-DE" smtClean="0"/>
              <a:t>Zweite Ebene</a:t>
            </a:r>
          </a:p>
          <a:p>
            <a:pPr lvl="2"/>
            <a:r>
              <a:rPr lang="de-DE" altLang="de-DE" smtClean="0"/>
              <a:t>Dritte Ebene</a:t>
            </a:r>
          </a:p>
          <a:p>
            <a:pPr lvl="3"/>
            <a:r>
              <a:rPr lang="de-DE" altLang="de-DE" smtClean="0"/>
              <a:t>Vierte Ebene</a:t>
            </a:r>
          </a:p>
          <a:p>
            <a:pPr lvl="4"/>
            <a:r>
              <a:rPr lang="de-DE" altLang="de-DE" smtClean="0"/>
              <a:t>Fünfte Ebene</a:t>
            </a:r>
            <a:endParaRPr lang="en-US" altLang="de-DE" smtClean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986"/>
            <a:ext cx="2133600" cy="36385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108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986"/>
            <a:ext cx="2895600" cy="36385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108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r>
              <a:rPr lang="de-DE" smtClean="0">
                <a:solidFill>
                  <a:prstClr val="black">
                    <a:tint val="75000"/>
                  </a:prstClr>
                </a:solidFill>
              </a:rPr>
              <a:t>QMT-Prozesse Serienentwicklung: Industrialisierung, MQ-1.</a:t>
            </a:r>
            <a:endParaRPr lang="de-DE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986"/>
            <a:ext cx="2133600" cy="363854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108" smtClean="0">
                <a:solidFill>
                  <a:srgbClr val="898989"/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de-DE" altLang="de-DE">
                <a:cs typeface="Arial" panose="020B0604020202020204" pitchFamily="34" charset="0"/>
              </a:rPr>
              <a:t>Seite </a:t>
            </a:r>
            <a:fld id="{C42E4E5F-D1B0-4339-8311-8878030E75CE}" type="slidenum">
              <a:rPr lang="de-DE" altLang="de-DE">
                <a:cs typeface="Arial" panose="020B0604020202020204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‹Nr.›</a:t>
            </a:fld>
            <a:endParaRPr lang="de-DE" altLang="de-DE"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130689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2" r:id="rId1"/>
    <p:sldLayoutId id="2147483783" r:id="rId2"/>
    <p:sldLayoutId id="2147483784" r:id="rId3"/>
    <p:sldLayoutId id="2147483785" r:id="rId4"/>
    <p:sldLayoutId id="2147483786" r:id="rId5"/>
    <p:sldLayoutId id="2147483787" r:id="rId6"/>
    <p:sldLayoutId id="2147483788" r:id="rId7"/>
    <p:sldLayoutId id="2147483789" r:id="rId8"/>
    <p:sldLayoutId id="2147483790" r:id="rId9"/>
    <p:sldLayoutId id="2147483791" r:id="rId10"/>
    <p:sldLayoutId id="2147483792" r:id="rId11"/>
    <p:sldLayoutId id="2147483793" r:id="rId12"/>
    <p:sldLayoutId id="2147483794" r:id="rId13"/>
    <p:sldLayoutId id="2147483795" r:id="rId14"/>
    <p:sldLayoutId id="2147483796" r:id="rId15"/>
    <p:sldLayoutId id="2147483797" r:id="rId16"/>
    <p:sldLayoutId id="2147483798" r:id="rId17"/>
    <p:sldLayoutId id="2147483799" r:id="rId18"/>
    <p:sldLayoutId id="2147483800" r:id="rId19"/>
    <p:sldLayoutId id="2147483801" r:id="rId20"/>
    <p:sldLayoutId id="2147483802" r:id="rId21"/>
    <p:sldLayoutId id="2147483803" r:id="rId22"/>
    <p:sldLayoutId id="2147483804" r:id="rId23"/>
    <p:sldLayoutId id="2147483805" r:id="rId24"/>
    <p:sldLayoutId id="2147483806" r:id="rId25"/>
    <p:sldLayoutId id="2147483807" r:id="rId26"/>
    <p:sldLayoutId id="2147483808" r:id="rId27"/>
    <p:sldLayoutId id="2147483809" r:id="rId28"/>
    <p:sldLayoutId id="2147483810" r:id="rId29"/>
    <p:sldLayoutId id="2147483811" r:id="rId30"/>
  </p:sldLayoutIdLst>
  <p:timing>
    <p:tnLst>
      <p:par>
        <p:cTn id="1" dur="indefinite" restart="never" nodeType="tmRoot"/>
      </p:par>
    </p:tnLst>
  </p:timing>
  <p:hf hd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062" b="1" kern="1200">
          <a:solidFill>
            <a:schemeClr val="bg1"/>
          </a:solidFill>
          <a:latin typeface="Bradley Hand ITC" pitchFamily="66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5pPr>
      <a:lvl6pPr marL="422041" algn="ctr" rtl="0" fontAlgn="base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6pPr>
      <a:lvl7pPr marL="844083" algn="ctr" rtl="0" fontAlgn="base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7pPr>
      <a:lvl8pPr marL="1266124" algn="ctr" rtl="0" fontAlgn="base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8pPr>
      <a:lvl9pPr marL="1688165" algn="ctr" rtl="0" fontAlgn="base">
        <a:spcBef>
          <a:spcPct val="0"/>
        </a:spcBef>
        <a:spcAft>
          <a:spcPct val="0"/>
        </a:spcAft>
        <a:defRPr sz="4062" b="1">
          <a:solidFill>
            <a:schemeClr val="bg1"/>
          </a:solidFill>
          <a:latin typeface="Bradley Hand ITC" pitchFamily="66" charset="0"/>
        </a:defRPr>
      </a:lvl9pPr>
    </p:titleStyle>
    <p:bodyStyle>
      <a:lvl1pPr algn="l" rtl="0" eaLnBrk="0" fontAlgn="base" hangingPunct="0">
        <a:spcBef>
          <a:spcPct val="20000"/>
        </a:spcBef>
        <a:spcAft>
          <a:spcPct val="0"/>
        </a:spcAft>
        <a:defRPr sz="2954" b="1" kern="1200">
          <a:solidFill>
            <a:schemeClr val="bg1"/>
          </a:solidFill>
          <a:latin typeface="Bradley Hand ITC" pitchFamily="66" charset="0"/>
          <a:ea typeface="+mn-ea"/>
          <a:cs typeface="+mn-cs"/>
        </a:defRPr>
      </a:lvl1pPr>
      <a:lvl2pPr algn="l" rtl="0" eaLnBrk="0" fontAlgn="base" hangingPunct="0">
        <a:spcBef>
          <a:spcPct val="20000"/>
        </a:spcBef>
        <a:spcAft>
          <a:spcPct val="0"/>
        </a:spcAft>
        <a:defRPr sz="2585" b="1" kern="1200">
          <a:solidFill>
            <a:schemeClr val="bg1"/>
          </a:solidFill>
          <a:latin typeface="Bradley Hand ITC" pitchFamily="66" charset="0"/>
          <a:ea typeface="+mn-ea"/>
          <a:cs typeface="+mn-cs"/>
        </a:defRPr>
      </a:lvl2pPr>
      <a:lvl3pPr algn="l" rtl="0" eaLnBrk="0" fontAlgn="base" hangingPunct="0">
        <a:spcBef>
          <a:spcPct val="20000"/>
        </a:spcBef>
        <a:spcAft>
          <a:spcPct val="0"/>
        </a:spcAft>
        <a:defRPr sz="2215" b="1" kern="1200">
          <a:solidFill>
            <a:schemeClr val="bg1"/>
          </a:solidFill>
          <a:latin typeface="Bradley Hand ITC" pitchFamily="66" charset="0"/>
          <a:ea typeface="+mn-ea"/>
          <a:cs typeface="+mn-cs"/>
        </a:defRPr>
      </a:lvl3pPr>
      <a:lvl4pPr algn="l" rtl="0" eaLnBrk="0" fontAlgn="base" hangingPunct="0">
        <a:spcBef>
          <a:spcPct val="20000"/>
        </a:spcBef>
        <a:spcAft>
          <a:spcPct val="0"/>
        </a:spcAft>
        <a:defRPr sz="1846" b="1" kern="1200">
          <a:solidFill>
            <a:schemeClr val="bg1"/>
          </a:solidFill>
          <a:latin typeface="Bradley Hand ITC" pitchFamily="66" charset="0"/>
          <a:ea typeface="+mn-ea"/>
          <a:cs typeface="+mn-cs"/>
        </a:defRPr>
      </a:lvl4pPr>
      <a:lvl5pPr algn="l" rtl="0" eaLnBrk="0" fontAlgn="base" hangingPunct="0">
        <a:spcBef>
          <a:spcPct val="20000"/>
        </a:spcBef>
        <a:spcAft>
          <a:spcPct val="0"/>
        </a:spcAft>
        <a:defRPr sz="1846" b="1" kern="1200">
          <a:solidFill>
            <a:schemeClr val="bg1"/>
          </a:solidFill>
          <a:latin typeface="Bradley Hand ITC" pitchFamily="66" charset="0"/>
          <a:ea typeface="+mn-ea"/>
          <a:cs typeface="+mn-cs"/>
        </a:defRPr>
      </a:lvl5pPr>
      <a:lvl6pPr marL="2321227" indent="-211021" algn="l" defTabSz="844083" rtl="0" eaLnBrk="1" latinLnBrk="0" hangingPunct="1">
        <a:spcBef>
          <a:spcPct val="20000"/>
        </a:spcBef>
        <a:buFont typeface="Arial" pitchFamily="34" charset="0"/>
        <a:buChar char="•"/>
        <a:defRPr sz="1846" kern="1200">
          <a:solidFill>
            <a:schemeClr val="tx1"/>
          </a:solidFill>
          <a:latin typeface="+mn-lt"/>
          <a:ea typeface="+mn-ea"/>
          <a:cs typeface="+mn-cs"/>
        </a:defRPr>
      </a:lvl6pPr>
      <a:lvl7pPr marL="2743269" indent="-211021" algn="l" defTabSz="844083" rtl="0" eaLnBrk="1" latinLnBrk="0" hangingPunct="1">
        <a:spcBef>
          <a:spcPct val="20000"/>
        </a:spcBef>
        <a:buFont typeface="Arial" pitchFamily="34" charset="0"/>
        <a:buChar char="•"/>
        <a:defRPr sz="1846" kern="1200">
          <a:solidFill>
            <a:schemeClr val="tx1"/>
          </a:solidFill>
          <a:latin typeface="+mn-lt"/>
          <a:ea typeface="+mn-ea"/>
          <a:cs typeface="+mn-cs"/>
        </a:defRPr>
      </a:lvl7pPr>
      <a:lvl8pPr marL="3165310" indent="-211021" algn="l" defTabSz="844083" rtl="0" eaLnBrk="1" latinLnBrk="0" hangingPunct="1">
        <a:spcBef>
          <a:spcPct val="20000"/>
        </a:spcBef>
        <a:buFont typeface="Arial" pitchFamily="34" charset="0"/>
        <a:buChar char="•"/>
        <a:defRPr sz="1846" kern="1200">
          <a:solidFill>
            <a:schemeClr val="tx1"/>
          </a:solidFill>
          <a:latin typeface="+mn-lt"/>
          <a:ea typeface="+mn-ea"/>
          <a:cs typeface="+mn-cs"/>
        </a:defRPr>
      </a:lvl8pPr>
      <a:lvl9pPr marL="3587351" indent="-211021" algn="l" defTabSz="844083" rtl="0" eaLnBrk="1" latinLnBrk="0" hangingPunct="1">
        <a:spcBef>
          <a:spcPct val="20000"/>
        </a:spcBef>
        <a:buFont typeface="Arial" pitchFamily="34" charset="0"/>
        <a:buChar char="•"/>
        <a:defRPr sz="1846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1pPr>
      <a:lvl2pPr marL="422041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2pPr>
      <a:lvl3pPr marL="844083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3pPr>
      <a:lvl4pPr marL="1266124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4pPr>
      <a:lvl5pPr marL="1688165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5pPr>
      <a:lvl6pPr marL="2110207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6pPr>
      <a:lvl7pPr marL="2532248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7pPr>
      <a:lvl8pPr marL="2954289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8pPr>
      <a:lvl9pPr marL="3376331" algn="l" defTabSz="844083" rtl="0" eaLnBrk="1" latinLnBrk="0" hangingPunct="1">
        <a:defRPr sz="1662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6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18.jpeg"/><Relationship Id="rId5" Type="http://schemas.openxmlformats.org/officeDocument/2006/relationships/image" Target="../media/image1.emf"/><Relationship Id="rId4" Type="http://schemas.openxmlformats.org/officeDocument/2006/relationships/oleObject" Target="../embeddings/oleObject3.bin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10.gif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24.png"/><Relationship Id="rId4" Type="http://schemas.openxmlformats.org/officeDocument/2006/relationships/image" Target="../media/image23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3.xml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3.xml"/><Relationship Id="rId7" Type="http://schemas.openxmlformats.org/officeDocument/2006/relationships/image" Target="../media/image27.png"/><Relationship Id="rId2" Type="http://schemas.openxmlformats.org/officeDocument/2006/relationships/tags" Target="../tags/tag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4.bin"/><Relationship Id="rId4" Type="http://schemas.openxmlformats.org/officeDocument/2006/relationships/notesSlide" Target="../notesSlides/notesSlide4.xml"/></Relationships>
</file>

<file path=ppt/slides/_rels/slide1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34.png"/><Relationship Id="rId4" Type="http://schemas.openxmlformats.org/officeDocument/2006/relationships/image" Target="../media/image33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36.png"/><Relationship Id="rId3" Type="http://schemas.openxmlformats.org/officeDocument/2006/relationships/slideLayout" Target="../slideLayouts/slideLayout16.xml"/><Relationship Id="rId7" Type="http://schemas.openxmlformats.org/officeDocument/2006/relationships/hyperlink" Target="file:///\\europe.bmw.corp\WINFS\MQ-data\MQ_Q-Programm\08_Kommunikation\Filme\Win_(WMV)_SD\23(SD)_DE_QBP.wmv" TargetMode="External"/><Relationship Id="rId2" Type="http://schemas.openxmlformats.org/officeDocument/2006/relationships/tags" Target="../tags/tag8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35.emf"/><Relationship Id="rId5" Type="http://schemas.openxmlformats.org/officeDocument/2006/relationships/oleObject" Target="../embeddings/oleObject5.bin"/><Relationship Id="rId10" Type="http://schemas.openxmlformats.org/officeDocument/2006/relationships/image" Target="../media/image38.jpeg"/><Relationship Id="rId4" Type="http://schemas.openxmlformats.org/officeDocument/2006/relationships/notesSlide" Target="../notesSlides/notesSlide5.xml"/><Relationship Id="rId9" Type="http://schemas.openxmlformats.org/officeDocument/2006/relationships/image" Target="../media/image37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" name="Objekt 7" hidden="1"/>
          <p:cNvGraphicFramePr>
            <a:graphicFrameLocks noChangeAspect="1"/>
          </p:cNvGraphicFramePr>
          <p:nvPr>
            <p:custDataLst>
              <p:tags r:id="rId2"/>
            </p:custDataLst>
          </p:nvPr>
        </p:nvGraphicFramePr>
        <p:xfrm>
          <a:off x="1587" y="1588"/>
          <a:ext cx="1587" cy="15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72" name="think-cell Folie" r:id="rId4" imgW="270" imgH="270" progId="">
                  <p:embed/>
                </p:oleObj>
              </mc:Choice>
              <mc:Fallback>
                <p:oleObj name="think-cell Folie" r:id="rId4" imgW="270" imgH="270" progId="">
                  <p:embed/>
                  <p:pic>
                    <p:nvPicPr>
                      <p:cNvPr id="0" name="Picture 4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87" y="1588"/>
                        <a:ext cx="1587" cy="15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7" name="Bildplatzhalter 14" descr="BMW_EMT_V_1_0_m.Baustelle.jpg"/>
          <p:cNvPicPr>
            <a:picLocks noGrp="1" noChangeAspect="1"/>
          </p:cNvPicPr>
          <p:nvPr>
            <p:ph type="pic" sz="quarter" idx="19"/>
          </p:nvPr>
        </p:nvPicPr>
        <p:blipFill>
          <a:blip r:embed="rId6" cstate="print"/>
          <a:srcRect l="10665" r="10665"/>
          <a:stretch>
            <a:fillRect/>
          </a:stretch>
        </p:blipFill>
        <p:spPr/>
      </p:pic>
      <p:sp>
        <p:nvSpPr>
          <p:cNvPr id="3" name="Textplatzhalter 2"/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de-DE" dirty="0" smtClean="0"/>
              <a:t>EMT Reifegradmanagement</a:t>
            </a:r>
            <a:endParaRPr lang="de-DE" dirty="0"/>
          </a:p>
        </p:txBody>
      </p:sp>
      <p:sp>
        <p:nvSpPr>
          <p:cNvPr id="4" name="Textplatzhalter 3"/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de-DE" dirty="0"/>
              <a:t>Kommunikationsunterlage</a:t>
            </a:r>
          </a:p>
        </p:txBody>
      </p:sp>
      <p:sp>
        <p:nvSpPr>
          <p:cNvPr id="5" name="Textplatzhalter 4"/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r>
              <a:rPr lang="de-DE" dirty="0" smtClean="0"/>
              <a:t>EG-25 / EG-70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7355524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de-DE"/>
              <a:t>„</a:t>
            </a:r>
            <a:r>
              <a:rPr lang="de-DE" smtClean="0"/>
              <a:t>EMT-Reifegradmanagement </a:t>
            </a:r>
            <a:r>
              <a:rPr lang="de-DE" dirty="0"/>
              <a:t>in einem Satz</a:t>
            </a:r>
            <a:r>
              <a:rPr lang="de-DE" dirty="0" smtClean="0"/>
              <a:t>“.</a:t>
            </a:r>
            <a:r>
              <a:rPr lang="de-DE" dirty="0"/>
              <a:t/>
            </a:r>
            <a:br>
              <a:rPr lang="de-DE" dirty="0"/>
            </a:br>
            <a:endParaRPr lang="de-DE" dirty="0"/>
          </a:p>
        </p:txBody>
      </p:sp>
      <p:sp>
        <p:nvSpPr>
          <p:cNvPr id="3" name="Fußzeilenplatzhalt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r>
              <a:rPr lang="de-DE" dirty="0"/>
              <a:t>EMT Reifegradmanagement Gesamtfahrzeug | EG-25, EG-7x | Stand Juni 2016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 smtClean="0"/>
              <a:t>Seite </a:t>
            </a:r>
            <a:fld id="{AA807A42-CF27-4B84-8583-18EBE418342E}" type="slidenum">
              <a:rPr lang="de-DE" smtClean="0"/>
              <a:pPr/>
              <a:t>2</a:t>
            </a:fld>
            <a:endParaRPr lang="de-DE" dirty="0"/>
          </a:p>
        </p:txBody>
      </p:sp>
      <p:pic>
        <p:nvPicPr>
          <p:cNvPr id="30" name="Picture 3" descr="C:\Users\Q155554\AppData\Local\Microsoft\Windows\Temporary Internet Files\Content.IE5\T3XD6DLA\MP900442432[1]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126095" y="1829143"/>
            <a:ext cx="2036755" cy="888799"/>
          </a:xfrm>
          <a:prstGeom prst="rect">
            <a:avLst/>
          </a:prstGeom>
          <a:noFill/>
        </p:spPr>
      </p:pic>
      <p:sp>
        <p:nvSpPr>
          <p:cNvPr id="31" name="Rechteck 30"/>
          <p:cNvSpPr/>
          <p:nvPr/>
        </p:nvSpPr>
        <p:spPr>
          <a:xfrm>
            <a:off x="1349631" y="1808231"/>
            <a:ext cx="2798827" cy="1044705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tIns="0" rtlCol="0" anchor="t" anchorCtr="0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Reifeforderer</a:t>
            </a:r>
            <a:endParaRPr kumimoji="0" lang="de-DE" sz="1600" b="0" i="0" u="none" strike="noStrike" kern="0" cap="none" spc="0" normalizeH="0" baseline="0" noProof="0" dirty="0" smtClean="0">
              <a:ln>
                <a:noFill/>
              </a:ln>
              <a:solidFill>
                <a:prstClr val="white">
                  <a:lumMod val="50000"/>
                </a:prstClr>
              </a:solidFill>
              <a:effectLst/>
              <a:uLnTx/>
              <a:uFillTx/>
              <a:latin typeface="BMW Group Condensed"/>
              <a:ea typeface="+mn-ea"/>
              <a:cs typeface="+mn-cs"/>
            </a:endParaRPr>
          </a:p>
        </p:txBody>
      </p:sp>
      <p:sp>
        <p:nvSpPr>
          <p:cNvPr id="32" name="Rechteck 31"/>
          <p:cNvSpPr/>
          <p:nvPr/>
        </p:nvSpPr>
        <p:spPr>
          <a:xfrm>
            <a:off x="5958144" y="1808231"/>
            <a:ext cx="2798827" cy="1044705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tIns="0" rtlCol="0" anchor="t" anchorCtr="0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Reifelieferer</a:t>
            </a:r>
          </a:p>
        </p:txBody>
      </p:sp>
      <p:sp>
        <p:nvSpPr>
          <p:cNvPr id="33" name="Rechteck 32"/>
          <p:cNvSpPr/>
          <p:nvPr/>
        </p:nvSpPr>
        <p:spPr>
          <a:xfrm>
            <a:off x="1759044" y="2133169"/>
            <a:ext cx="1980000" cy="584775"/>
          </a:xfrm>
          <a:prstGeom prst="rect">
            <a:avLst/>
          </a:prstGeom>
          <a:solidFill>
            <a:sysClr val="window" lastClr="FFFFFF">
              <a:lumMod val="50000"/>
            </a:sysClr>
          </a:solidFill>
          <a:ln w="25400" cap="flat" cmpd="sng" algn="ctr">
            <a:noFill/>
            <a:prstDash val="soli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 anchor="ctr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Erwartung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SOLL-Reife</a:t>
            </a:r>
          </a:p>
        </p:txBody>
      </p:sp>
      <p:sp>
        <p:nvSpPr>
          <p:cNvPr id="34" name="Rechteck 33"/>
          <p:cNvSpPr/>
          <p:nvPr/>
        </p:nvSpPr>
        <p:spPr>
          <a:xfrm>
            <a:off x="6367557" y="2133168"/>
            <a:ext cx="1980000" cy="584775"/>
          </a:xfrm>
          <a:prstGeom prst="rect">
            <a:avLst/>
          </a:prstGeom>
          <a:solidFill>
            <a:sysClr val="window" lastClr="FFFFFF">
              <a:lumMod val="50000"/>
            </a:sysClr>
          </a:solidFill>
          <a:ln w="25400" cap="flat" cmpd="sng" algn="ctr">
            <a:noFill/>
            <a:prstDash val="soli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 anchor="ctr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Bestätigung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SOLL-Reife</a:t>
            </a:r>
          </a:p>
        </p:txBody>
      </p:sp>
      <p:sp>
        <p:nvSpPr>
          <p:cNvPr id="35" name="Rechteck 34"/>
          <p:cNvSpPr/>
          <p:nvPr/>
        </p:nvSpPr>
        <p:spPr>
          <a:xfrm>
            <a:off x="1349632" y="2962126"/>
            <a:ext cx="7407339" cy="1658943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Im Rahmen des EMT-Reifegradmanagements vereinbaren </a:t>
            </a:r>
            <a:b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</a:b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Reifeforderer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(z. B. ein Eigenschaftsverantwortlicher) und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Reifelieferer 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(z. B. Modulleiter) </a:t>
            </a:r>
            <a:b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</a:b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für</a:t>
            </a:r>
            <a:r>
              <a:rPr kumimoji="0" lang="de-DE" sz="1600" b="0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die </a:t>
            </a:r>
            <a:r>
              <a:rPr kumimoji="0" lang="de-DE" sz="1600" b="1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Fokusthemen</a:t>
            </a:r>
            <a:r>
              <a:rPr kumimoji="0" lang="de-DE" sz="1600" b="0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die je Reifestufe erforderliche</a:t>
            </a:r>
            <a:r>
              <a:rPr kumimoji="0" lang="de-DE" sz="1600" b="0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Produkt- und Prozessreife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.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de-DE" sz="1600" b="0" i="0" u="none" strike="noStrike" kern="0" cap="none" spc="0" normalizeH="0" baseline="0" noProof="0" dirty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BMW Group Condensed"/>
              <a:ea typeface="+mn-ea"/>
              <a:cs typeface="+mn-cs"/>
            </a:endParaRP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Den Prozess führen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EG-25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für die Reifevereinbarung und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EG-7 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für das Reifegradmanagement.</a:t>
            </a:r>
          </a:p>
        </p:txBody>
      </p:sp>
      <p:sp>
        <p:nvSpPr>
          <p:cNvPr id="36" name="Rechteck 35"/>
          <p:cNvSpPr/>
          <p:nvPr/>
        </p:nvSpPr>
        <p:spPr>
          <a:xfrm>
            <a:off x="367998" y="1808231"/>
            <a:ext cx="861113" cy="1044705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Prinzip</a:t>
            </a:r>
          </a:p>
        </p:txBody>
      </p:sp>
      <p:sp>
        <p:nvSpPr>
          <p:cNvPr id="37" name="Rechteck 36"/>
          <p:cNvSpPr/>
          <p:nvPr/>
        </p:nvSpPr>
        <p:spPr>
          <a:xfrm>
            <a:off x="367998" y="2962126"/>
            <a:ext cx="861113" cy="1658943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Vor-gehen</a:t>
            </a:r>
          </a:p>
        </p:txBody>
      </p:sp>
      <p:sp>
        <p:nvSpPr>
          <p:cNvPr id="39" name="Rechteck 38"/>
          <p:cNvSpPr/>
          <p:nvPr/>
        </p:nvSpPr>
        <p:spPr>
          <a:xfrm>
            <a:off x="367998" y="4730259"/>
            <a:ext cx="861113" cy="1435100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Details</a:t>
            </a:r>
          </a:p>
        </p:txBody>
      </p:sp>
      <p:sp>
        <p:nvSpPr>
          <p:cNvPr id="50" name="Rechteck 49"/>
          <p:cNvSpPr/>
          <p:nvPr/>
        </p:nvSpPr>
        <p:spPr>
          <a:xfrm>
            <a:off x="1349632" y="1143498"/>
            <a:ext cx="7407339" cy="557309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„</a:t>
            </a: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Ready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for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Testing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“:</a:t>
            </a:r>
            <a:b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</a:b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Sicherstellung der Absicherungstauglichkeit</a:t>
            </a:r>
            <a:endParaRPr kumimoji="0" lang="de-DE" sz="1600" b="0" i="0" u="none" strike="sngStrike" kern="0" cap="none" spc="0" normalizeH="0" noProof="0" dirty="0" smtClean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BMW Group Condensed"/>
              <a:ea typeface="+mn-ea"/>
              <a:cs typeface="+mn-cs"/>
            </a:endParaRPr>
          </a:p>
        </p:txBody>
      </p:sp>
      <p:sp>
        <p:nvSpPr>
          <p:cNvPr id="51" name="Rechteck 50"/>
          <p:cNvSpPr/>
          <p:nvPr/>
        </p:nvSpPr>
        <p:spPr>
          <a:xfrm>
            <a:off x="367998" y="1143499"/>
            <a:ext cx="861113" cy="557309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Ziel</a:t>
            </a:r>
          </a:p>
        </p:txBody>
      </p:sp>
      <p:grpSp>
        <p:nvGrpSpPr>
          <p:cNvPr id="52" name="Gruppieren 51"/>
          <p:cNvGrpSpPr/>
          <p:nvPr/>
        </p:nvGrpSpPr>
        <p:grpSpPr>
          <a:xfrm>
            <a:off x="1349631" y="4730259"/>
            <a:ext cx="1570458" cy="1435100"/>
            <a:chOff x="246637" y="1222871"/>
            <a:chExt cx="2071740" cy="828000"/>
          </a:xfrm>
        </p:grpSpPr>
        <p:sp>
          <p:nvSpPr>
            <p:cNvPr id="53" name="Eingekerbter Richtungspfeil 52"/>
            <p:cNvSpPr/>
            <p:nvPr/>
          </p:nvSpPr>
          <p:spPr>
            <a:xfrm>
              <a:off x="246637" y="1222871"/>
              <a:ext cx="2071740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54" name="Textfeld 53"/>
            <p:cNvSpPr txBox="1"/>
            <p:nvPr/>
          </p:nvSpPr>
          <p:spPr>
            <a:xfrm>
              <a:off x="445772" y="1300297"/>
              <a:ext cx="1736682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r>
                <a:rPr lang="de-DE" dirty="0"/>
                <a:t>Initialplanung </a:t>
              </a:r>
              <a:endParaRPr lang="de-DE" dirty="0" smtClean="0"/>
            </a:p>
            <a:p>
              <a:r>
                <a:rPr lang="de-DE" dirty="0"/>
                <a:t>d</a:t>
              </a:r>
              <a:r>
                <a:rPr lang="de-DE" dirty="0" smtClean="0"/>
                <a:t>urchführen und </a:t>
              </a:r>
              <a:r>
                <a:rPr lang="de-DE" dirty="0"/>
                <a:t>Fokusthemen </a:t>
              </a:r>
              <a:br>
                <a:rPr lang="de-DE" dirty="0"/>
              </a:br>
              <a:r>
                <a:rPr lang="de-DE" dirty="0"/>
                <a:t>festlegen</a:t>
              </a:r>
            </a:p>
          </p:txBody>
        </p:sp>
      </p:grpSp>
      <p:grpSp>
        <p:nvGrpSpPr>
          <p:cNvPr id="55" name="Gruppieren 54"/>
          <p:cNvGrpSpPr/>
          <p:nvPr/>
        </p:nvGrpSpPr>
        <p:grpSpPr>
          <a:xfrm>
            <a:off x="2749044" y="4730259"/>
            <a:ext cx="1570458" cy="1435100"/>
            <a:chOff x="246637" y="1222871"/>
            <a:chExt cx="2362303" cy="828000"/>
          </a:xfrm>
        </p:grpSpPr>
        <p:sp>
          <p:nvSpPr>
            <p:cNvPr id="56" name="Eingekerbter Richtungspfeil 55"/>
            <p:cNvSpPr/>
            <p:nvPr/>
          </p:nvSpPr>
          <p:spPr>
            <a:xfrm>
              <a:off x="246637" y="1222871"/>
              <a:ext cx="2362303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57" name="Textfeld 56"/>
            <p:cNvSpPr txBox="1"/>
            <p:nvPr/>
          </p:nvSpPr>
          <p:spPr>
            <a:xfrm>
              <a:off x="597974" y="1300297"/>
              <a:ext cx="1758945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/>
                <a:t>Reife </a:t>
              </a:r>
              <a:r>
                <a:rPr lang="de-DE" dirty="0" smtClean="0"/>
                <a:t/>
              </a:r>
              <a:br>
                <a:rPr lang="de-DE" dirty="0" smtClean="0"/>
              </a:br>
              <a:r>
                <a:rPr lang="de-DE" dirty="0" smtClean="0"/>
                <a:t>vereinbaren und </a:t>
              </a:r>
              <a:endParaRPr lang="de-DE" dirty="0"/>
            </a:p>
            <a:p>
              <a:pPr lvl="0">
                <a:defRPr/>
              </a:pPr>
              <a:r>
                <a:rPr lang="de-DE" dirty="0"/>
                <a:t>Absicherung </a:t>
              </a:r>
              <a:r>
                <a:rPr lang="de-DE" dirty="0" smtClean="0"/>
                <a:t/>
              </a:r>
              <a:br>
                <a:rPr lang="de-DE" dirty="0" smtClean="0"/>
              </a:br>
              <a:r>
                <a:rPr lang="de-DE" dirty="0" smtClean="0"/>
                <a:t>planen</a:t>
              </a:r>
              <a:endParaRPr lang="de-DE" dirty="0"/>
            </a:p>
          </p:txBody>
        </p:sp>
      </p:grpSp>
      <p:grpSp>
        <p:nvGrpSpPr>
          <p:cNvPr id="58" name="Gruppieren 57"/>
          <p:cNvGrpSpPr/>
          <p:nvPr/>
        </p:nvGrpSpPr>
        <p:grpSpPr>
          <a:xfrm>
            <a:off x="4148458" y="4730259"/>
            <a:ext cx="1576769" cy="1435100"/>
            <a:chOff x="246637" y="1222871"/>
            <a:chExt cx="2362303" cy="828000"/>
          </a:xfrm>
        </p:grpSpPr>
        <p:sp>
          <p:nvSpPr>
            <p:cNvPr id="59" name="Eingekerbter Richtungspfeil 58"/>
            <p:cNvSpPr/>
            <p:nvPr/>
          </p:nvSpPr>
          <p:spPr>
            <a:xfrm>
              <a:off x="246637" y="1222871"/>
              <a:ext cx="2362303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60" name="Textfeld 59"/>
            <p:cNvSpPr txBox="1"/>
            <p:nvPr/>
          </p:nvSpPr>
          <p:spPr>
            <a:xfrm>
              <a:off x="596567" y="1300297"/>
              <a:ext cx="1725246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 smtClean="0"/>
                <a:t>Absicherung nachhalten und </a:t>
              </a:r>
              <a:r>
                <a:rPr lang="de-DE" dirty="0"/>
                <a:t>Abweichungen managen</a:t>
              </a:r>
            </a:p>
          </p:txBody>
        </p:sp>
      </p:grpSp>
      <p:grpSp>
        <p:nvGrpSpPr>
          <p:cNvPr id="61" name="Gruppieren 60"/>
          <p:cNvGrpSpPr/>
          <p:nvPr/>
        </p:nvGrpSpPr>
        <p:grpSpPr>
          <a:xfrm>
            <a:off x="5567963" y="4730259"/>
            <a:ext cx="1569475" cy="1435100"/>
            <a:chOff x="-730538" y="1222871"/>
            <a:chExt cx="2070443" cy="828000"/>
          </a:xfrm>
        </p:grpSpPr>
        <p:sp>
          <p:nvSpPr>
            <p:cNvPr id="62" name="Eingekerbter Richtungspfeil 61"/>
            <p:cNvSpPr/>
            <p:nvPr/>
          </p:nvSpPr>
          <p:spPr>
            <a:xfrm>
              <a:off x="-730538" y="1222871"/>
              <a:ext cx="2070443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63" name="Textfeld 62"/>
            <p:cNvSpPr txBox="1"/>
            <p:nvPr/>
          </p:nvSpPr>
          <p:spPr>
            <a:xfrm>
              <a:off x="-477716" y="1296917"/>
              <a:ext cx="1687118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/>
                <a:t>Reife </a:t>
              </a:r>
              <a:r>
                <a:rPr lang="de-DE" dirty="0" smtClean="0"/>
                <a:t/>
              </a:r>
              <a:br>
                <a:rPr lang="de-DE" dirty="0" smtClean="0"/>
              </a:br>
              <a:r>
                <a:rPr lang="de-DE" dirty="0" smtClean="0"/>
                <a:t>bewerten </a:t>
              </a:r>
            </a:p>
            <a:p>
              <a:pPr lvl="0">
                <a:defRPr/>
              </a:pPr>
              <a:r>
                <a:rPr lang="de-DE" dirty="0" smtClean="0"/>
                <a:t>und </a:t>
              </a:r>
              <a:br>
                <a:rPr lang="de-DE" dirty="0" smtClean="0"/>
              </a:br>
              <a:r>
                <a:rPr lang="de-DE" dirty="0" smtClean="0"/>
                <a:t>Reifestufe abnehmen</a:t>
              </a:r>
              <a:endParaRPr lang="de-DE" dirty="0"/>
            </a:p>
          </p:txBody>
        </p:sp>
      </p:grpSp>
      <p:grpSp>
        <p:nvGrpSpPr>
          <p:cNvPr id="64" name="Gruppieren 63"/>
          <p:cNvGrpSpPr/>
          <p:nvPr/>
        </p:nvGrpSpPr>
        <p:grpSpPr>
          <a:xfrm>
            <a:off x="6994509" y="4730259"/>
            <a:ext cx="1790716" cy="1435100"/>
            <a:chOff x="246637" y="1222871"/>
            <a:chExt cx="2362303" cy="828000"/>
          </a:xfrm>
        </p:grpSpPr>
        <p:sp>
          <p:nvSpPr>
            <p:cNvPr id="65" name="Eingekerbter Richtungspfeil 64"/>
            <p:cNvSpPr/>
            <p:nvPr/>
          </p:nvSpPr>
          <p:spPr>
            <a:xfrm>
              <a:off x="246637" y="1222871"/>
              <a:ext cx="2362303" cy="828000"/>
            </a:xfrm>
            <a:prstGeom prst="chevron">
              <a:avLst>
                <a:gd name="adj" fmla="val 20455"/>
              </a:avLst>
            </a:prstGeom>
            <a:solidFill>
              <a:schemeClr val="tx2">
                <a:lumMod val="20000"/>
                <a:lumOff val="80000"/>
              </a:schemeClr>
            </a:solidFill>
            <a:ln w="25400" cap="flat" cmpd="sng" algn="ctr">
              <a:solidFill>
                <a:schemeClr val="bg1">
                  <a:lumMod val="65000"/>
                </a:scheme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schemeClr val="accent6">
                    <a:lumMod val="50000"/>
                  </a:schemeClr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schemeClr val="accent6">
                    <a:lumMod val="50000"/>
                  </a:schemeClr>
                </a:solidFill>
                <a:latin typeface="BMW Group Condensed"/>
              </a:endParaRPr>
            </a:p>
          </p:txBody>
        </p:sp>
        <p:sp>
          <p:nvSpPr>
            <p:cNvPr id="66" name="Textfeld 65"/>
            <p:cNvSpPr txBox="1"/>
            <p:nvPr/>
          </p:nvSpPr>
          <p:spPr>
            <a:xfrm>
              <a:off x="304684" y="1304509"/>
              <a:ext cx="2304256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>
                  <a:solidFill>
                    <a:schemeClr val="accent6">
                      <a:lumMod val="50000"/>
                    </a:schemeClr>
                  </a:solidFill>
                </a:rPr>
                <a:t>Eigenschaft </a:t>
              </a: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/>
              </a:r>
              <a:b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</a:b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>erproben</a:t>
              </a:r>
              <a:b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</a:b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>und Versuchsergebnis</a:t>
              </a:r>
            </a:p>
            <a:p>
              <a:pPr lvl="0">
                <a:defRPr/>
              </a:pP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>auswerten</a:t>
              </a:r>
              <a:endParaRPr lang="de-DE" dirty="0">
                <a:solidFill>
                  <a:schemeClr val="accent6">
                    <a:lumMod val="50000"/>
                  </a:schemeClr>
                </a:solidFill>
              </a:endParaRPr>
            </a:p>
          </p:txBody>
        </p:sp>
      </p:grpSp>
      <p:sp>
        <p:nvSpPr>
          <p:cNvPr id="5" name="Textfeld 4"/>
          <p:cNvSpPr txBox="1"/>
          <p:nvPr/>
        </p:nvSpPr>
        <p:spPr>
          <a:xfrm>
            <a:off x="4436126" y="1706666"/>
            <a:ext cx="1193981" cy="338554"/>
          </a:xfrm>
          <a:prstGeom prst="rect">
            <a:avLst/>
          </a:prstGeom>
          <a:noFill/>
        </p:spPr>
        <p:txBody>
          <a:bodyPr vert="horz" wrap="none" rtlCol="0">
            <a:spAutoFit/>
          </a:bodyPr>
          <a:lstStyle/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600" b="0" i="0" u="none" baseline="0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personifiziert</a:t>
            </a:r>
          </a:p>
        </p:txBody>
      </p:sp>
      <p:sp>
        <p:nvSpPr>
          <p:cNvPr id="38" name="Textfeld 37"/>
          <p:cNvSpPr txBox="1"/>
          <p:nvPr/>
        </p:nvSpPr>
        <p:spPr>
          <a:xfrm>
            <a:off x="4585899" y="2558534"/>
            <a:ext cx="941412" cy="338554"/>
          </a:xfrm>
          <a:prstGeom prst="rect">
            <a:avLst/>
          </a:prstGeom>
          <a:noFill/>
        </p:spPr>
        <p:txBody>
          <a:bodyPr vert="horz" wrap="none" rtlCol="0">
            <a:spAutoFit/>
          </a:bodyPr>
          <a:lstStyle/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600" b="0" i="0" u="none" baseline="0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terminiert</a:t>
            </a:r>
          </a:p>
        </p:txBody>
      </p:sp>
    </p:spTree>
    <p:extLst>
      <p:ext uri="{BB962C8B-B14F-4D97-AF65-F5344CB8AC3E}">
        <p14:creationId xmlns:p14="http://schemas.microsoft.com/office/powerpoint/2010/main" val="6170583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Reifegradmanagement - Grundlagen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3</a:t>
            </a:fld>
            <a:endParaRPr lang="de-DE" dirty="0"/>
          </a:p>
        </p:txBody>
      </p:sp>
      <p:sp>
        <p:nvSpPr>
          <p:cNvPr id="6" name="Textfeld 5"/>
          <p:cNvSpPr txBox="1"/>
          <p:nvPr/>
        </p:nvSpPr>
        <p:spPr>
          <a:xfrm>
            <a:off x="538273" y="5031933"/>
            <a:ext cx="3985406" cy="1200329"/>
          </a:xfrm>
          <a:prstGeom prst="rect">
            <a:avLst/>
          </a:prstGeom>
          <a:noFill/>
        </p:spPr>
        <p:txBody>
          <a:bodyPr vert="horz" wrap="square" lIns="0" rIns="0" rtlCol="0">
            <a:spAutoFit/>
          </a:bodyPr>
          <a:lstStyle/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800" b="0" i="0" u="none" baseline="0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Die getroffenen Reifevereinbarung auf</a:t>
            </a:r>
            <a:r>
              <a:rPr lang="de-DE" dirty="0">
                <a:solidFill>
                  <a:srgbClr val="000000"/>
                </a:solidFill>
                <a:latin typeface="BMW Group Condensed" panose="020B0606020202020204" pitchFamily="34" charset="0"/>
              </a:rPr>
              <a:t> </a:t>
            </a:r>
            <a:r>
              <a:rPr lang="de-DE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Gesamtfahrzeugebene wird auf die beteiligten Teilsysteme und </a:t>
            </a:r>
            <a:r>
              <a:rPr lang="de-DE" dirty="0" smtClean="0">
                <a:solidFill>
                  <a:srgbClr val="0070C0"/>
                </a:solidFill>
                <a:latin typeface="BMW Group Condensed" panose="020B0606020202020204" pitchFamily="34" charset="0"/>
              </a:rPr>
              <a:t>Komponenten </a:t>
            </a:r>
            <a:r>
              <a:rPr lang="de-DE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heruntergebrochen.</a:t>
            </a:r>
            <a:endParaRPr lang="de-DE" sz="1800" b="0" i="0" u="none" baseline="0" dirty="0" smtClean="0">
              <a:solidFill>
                <a:srgbClr val="000000"/>
              </a:solidFill>
              <a:latin typeface="BMW Group Condensed" panose="020B0606020202020204" pitchFamily="34" charset="0"/>
            </a:endParaRPr>
          </a:p>
        </p:txBody>
      </p:sp>
      <p:sp>
        <p:nvSpPr>
          <p:cNvPr id="10" name="Textfeld 9"/>
          <p:cNvSpPr txBox="1"/>
          <p:nvPr/>
        </p:nvSpPr>
        <p:spPr>
          <a:xfrm>
            <a:off x="5110124" y="5031933"/>
            <a:ext cx="3675101" cy="923330"/>
          </a:xfrm>
          <a:prstGeom prst="rect">
            <a:avLst/>
          </a:prstGeom>
          <a:noFill/>
        </p:spPr>
        <p:txBody>
          <a:bodyPr vert="horz" wrap="square" lIns="0" rIns="0" rtlCol="0">
            <a:spAutoFit/>
          </a:bodyPr>
          <a:lstStyle/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Im nächsten Schritt wird die </a:t>
            </a:r>
            <a:r>
              <a:rPr lang="de-DE" dirty="0" smtClean="0">
                <a:solidFill>
                  <a:srgbClr val="0070C0"/>
                </a:solidFill>
                <a:latin typeface="BMW Group Condensed" panose="020B0606020202020204" pitchFamily="34" charset="0"/>
              </a:rPr>
              <a:t>vereinbarte Reife </a:t>
            </a:r>
            <a:r>
              <a:rPr lang="de-DE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der beteiligten Komponenten im </a:t>
            </a:r>
          </a:p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V-Modell nachgehalten.</a:t>
            </a:r>
            <a:endParaRPr lang="de-DE" sz="1800" b="0" i="0" u="none" baseline="0" dirty="0" smtClean="0">
              <a:solidFill>
                <a:srgbClr val="000000"/>
              </a:solidFill>
              <a:latin typeface="BMW Group Condensed" panose="020B0606020202020204" pitchFamily="34" charset="0"/>
            </a:endParaRPr>
          </a:p>
        </p:txBody>
      </p:sp>
      <p:grpSp>
        <p:nvGrpSpPr>
          <p:cNvPr id="36" name="Gruppieren 35"/>
          <p:cNvGrpSpPr/>
          <p:nvPr/>
        </p:nvGrpSpPr>
        <p:grpSpPr>
          <a:xfrm>
            <a:off x="538273" y="987948"/>
            <a:ext cx="8075390" cy="3850900"/>
            <a:chOff x="4047298" y="3771170"/>
            <a:chExt cx="4756375" cy="2516420"/>
          </a:xfrm>
        </p:grpSpPr>
        <p:pic>
          <p:nvPicPr>
            <p:cNvPr id="7" name="Grafik 6"/>
            <p:cNvPicPr>
              <a:picLocks noChangeAspect="1"/>
            </p:cNvPicPr>
            <p:nvPr/>
          </p:nvPicPr>
          <p:blipFill rotWithShape="1">
            <a:blip r:embed="rId2" cstate="print"/>
            <a:srcRect l="914" r="1393" b="2330"/>
            <a:stretch/>
          </p:blipFill>
          <p:spPr>
            <a:xfrm>
              <a:off x="4047298" y="3771170"/>
              <a:ext cx="4071690" cy="2516420"/>
            </a:xfrm>
            <a:prstGeom prst="rect">
              <a:avLst/>
            </a:prstGeom>
          </p:spPr>
        </p:pic>
        <p:cxnSp>
          <p:nvCxnSpPr>
            <p:cNvPr id="8" name="Gerade Verbindung mit Pfeil 7"/>
            <p:cNvCxnSpPr/>
            <p:nvPr/>
          </p:nvCxnSpPr>
          <p:spPr>
            <a:xfrm>
              <a:off x="5302049" y="6121616"/>
              <a:ext cx="3298825" cy="1"/>
            </a:xfrm>
            <a:prstGeom prst="straightConnector1">
              <a:avLst/>
            </a:prstGeom>
            <a:ln w="44450">
              <a:solidFill>
                <a:srgbClr val="0070C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9" name="Pfeil nach unten 8"/>
            <p:cNvSpPr/>
            <p:nvPr/>
          </p:nvSpPr>
          <p:spPr>
            <a:xfrm rot="11868051">
              <a:off x="7555222" y="4237643"/>
              <a:ext cx="177913" cy="1450428"/>
            </a:xfrm>
            <a:prstGeom prst="downArrow">
              <a:avLst/>
            </a:prstGeom>
            <a:solidFill>
              <a:srgbClr val="00B050"/>
            </a:solidFill>
            <a:ln w="9525">
              <a:solidFill>
                <a:srgbClr val="CCCCC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11" name="Pfeil nach unten 10"/>
            <p:cNvSpPr/>
            <p:nvPr/>
          </p:nvSpPr>
          <p:spPr>
            <a:xfrm rot="20525099">
              <a:off x="6819229" y="4230951"/>
              <a:ext cx="195405" cy="1450428"/>
            </a:xfrm>
            <a:prstGeom prst="downArrow">
              <a:avLst/>
            </a:prstGeom>
            <a:solidFill>
              <a:srgbClr val="0070C0"/>
            </a:solidFill>
            <a:ln w="9525">
              <a:solidFill>
                <a:srgbClr val="CCCCC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  <p:grpSp>
          <p:nvGrpSpPr>
            <p:cNvPr id="12" name="Gruppieren 11"/>
            <p:cNvGrpSpPr/>
            <p:nvPr/>
          </p:nvGrpSpPr>
          <p:grpSpPr>
            <a:xfrm>
              <a:off x="7748118" y="4702634"/>
              <a:ext cx="970498" cy="629768"/>
              <a:chOff x="7772394" y="4872567"/>
              <a:chExt cx="970498" cy="522539"/>
            </a:xfrm>
          </p:grpSpPr>
          <p:pic>
            <p:nvPicPr>
              <p:cNvPr id="13" name="Grafik 12"/>
              <p:cNvPicPr>
                <a:picLocks noChangeAspect="1"/>
              </p:cNvPicPr>
              <p:nvPr/>
            </p:nvPicPr>
            <p:blipFill rotWithShape="1">
              <a:blip r:embed="rId3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</a:blip>
              <a:srcRect l="21872" t="30722" r="8997" b="34151"/>
              <a:stretch/>
            </p:blipFill>
            <p:spPr>
              <a:xfrm>
                <a:off x="7772394" y="4927900"/>
                <a:ext cx="970498" cy="467206"/>
              </a:xfrm>
              <a:prstGeom prst="rect">
                <a:avLst/>
              </a:prstGeom>
            </p:spPr>
          </p:pic>
          <p:sp>
            <p:nvSpPr>
              <p:cNvPr id="14" name="Rechteck 13"/>
              <p:cNvSpPr/>
              <p:nvPr/>
            </p:nvSpPr>
            <p:spPr>
              <a:xfrm>
                <a:off x="8117102" y="4872567"/>
                <a:ext cx="108265" cy="12276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l" rtl="0" eaLnBrk="1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</a:pPr>
                <a:endParaRPr lang="de-DE" sz="1800" b="0" i="0" u="none" baseline="0" dirty="0" smtClean="0">
                  <a:solidFill>
                    <a:srgbClr val="666666"/>
                  </a:solidFill>
                  <a:latin typeface="BMW Group Condensed" panose="020B0606020202020204" pitchFamily="34" charset="0"/>
                </a:endParaRPr>
              </a:p>
            </p:txBody>
          </p:sp>
        </p:grpSp>
        <p:grpSp>
          <p:nvGrpSpPr>
            <p:cNvPr id="15" name="Gruppieren 14"/>
            <p:cNvGrpSpPr/>
            <p:nvPr/>
          </p:nvGrpSpPr>
          <p:grpSpPr>
            <a:xfrm>
              <a:off x="7882599" y="4129365"/>
              <a:ext cx="921074" cy="524890"/>
              <a:chOff x="7882599" y="4372125"/>
              <a:chExt cx="921074" cy="435522"/>
            </a:xfrm>
          </p:grpSpPr>
          <p:pic>
            <p:nvPicPr>
              <p:cNvPr id="16" name="Grafik 15"/>
              <p:cNvPicPr>
                <a:picLocks noChangeAspect="1"/>
              </p:cNvPicPr>
              <p:nvPr/>
            </p:nvPicPr>
            <p:blipFill rotWithShape="1">
              <a:blip r:embed="rId3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</a:blip>
              <a:srcRect l="34389" b="68587"/>
              <a:stretch/>
            </p:blipFill>
            <p:spPr>
              <a:xfrm>
                <a:off x="7882599" y="4372125"/>
                <a:ext cx="921074" cy="417807"/>
              </a:xfrm>
              <a:prstGeom prst="rect">
                <a:avLst/>
              </a:prstGeom>
            </p:spPr>
          </p:pic>
          <p:sp>
            <p:nvSpPr>
              <p:cNvPr id="17" name="Rechteck 16"/>
              <p:cNvSpPr/>
              <p:nvPr/>
            </p:nvSpPr>
            <p:spPr>
              <a:xfrm>
                <a:off x="8175784" y="4761928"/>
                <a:ext cx="488225" cy="45719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l" rtl="0" eaLnBrk="1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</a:pPr>
                <a:endParaRPr lang="de-DE" sz="1800" b="0" i="0" u="none" baseline="0" dirty="0" smtClean="0">
                  <a:solidFill>
                    <a:srgbClr val="666666"/>
                  </a:solidFill>
                  <a:latin typeface="BMW Group Condensed" panose="020B0606020202020204" pitchFamily="34" charset="0"/>
                </a:endParaRPr>
              </a:p>
            </p:txBody>
          </p:sp>
        </p:grpSp>
        <p:grpSp>
          <p:nvGrpSpPr>
            <p:cNvPr id="18" name="Gruppieren 17"/>
            <p:cNvGrpSpPr/>
            <p:nvPr/>
          </p:nvGrpSpPr>
          <p:grpSpPr>
            <a:xfrm>
              <a:off x="7479826" y="5387135"/>
              <a:ext cx="1105839" cy="598996"/>
              <a:chOff x="7564183" y="5532863"/>
              <a:chExt cx="1105839" cy="497011"/>
            </a:xfrm>
          </p:grpSpPr>
          <p:pic>
            <p:nvPicPr>
              <p:cNvPr id="19" name="Grafik 18"/>
              <p:cNvPicPr>
                <a:picLocks noChangeAspect="1"/>
              </p:cNvPicPr>
              <p:nvPr/>
            </p:nvPicPr>
            <p:blipFill rotWithShape="1">
              <a:blip r:embed="rId3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</a:blip>
              <a:srcRect t="65587" r="21228"/>
              <a:stretch/>
            </p:blipFill>
            <p:spPr>
              <a:xfrm>
                <a:off x="7564183" y="5572168"/>
                <a:ext cx="1105839" cy="457706"/>
              </a:xfrm>
              <a:prstGeom prst="rect">
                <a:avLst/>
              </a:prstGeom>
            </p:spPr>
          </p:pic>
          <p:sp>
            <p:nvSpPr>
              <p:cNvPr id="20" name="Rechteck 19"/>
              <p:cNvSpPr/>
              <p:nvPr/>
            </p:nvSpPr>
            <p:spPr>
              <a:xfrm>
                <a:off x="8071885" y="5532863"/>
                <a:ext cx="45719" cy="105261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l" rtl="0" eaLnBrk="1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</a:pPr>
                <a:endParaRPr lang="de-DE" sz="1800" b="0" i="0" u="none" baseline="0" dirty="0" smtClean="0">
                  <a:solidFill>
                    <a:srgbClr val="666666"/>
                  </a:solidFill>
                  <a:latin typeface="BMW Group Condensed" panose="020B0606020202020204" pitchFamily="34" charset="0"/>
                </a:endParaRPr>
              </a:p>
            </p:txBody>
          </p:sp>
        </p:grpSp>
      </p:grpSp>
      <p:sp>
        <p:nvSpPr>
          <p:cNvPr id="37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3292635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DER RGM-Weg zur verbesserten Produkt- und Prozessreife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4</a:t>
            </a:fld>
            <a:endParaRPr lang="de-DE" dirty="0"/>
          </a:p>
        </p:txBody>
      </p:sp>
      <p:grpSp>
        <p:nvGrpSpPr>
          <p:cNvPr id="61" name="Gruppieren 60"/>
          <p:cNvGrpSpPr/>
          <p:nvPr/>
        </p:nvGrpSpPr>
        <p:grpSpPr>
          <a:xfrm>
            <a:off x="358775" y="1402242"/>
            <a:ext cx="8426449" cy="4727575"/>
            <a:chOff x="358775" y="1402242"/>
            <a:chExt cx="8426449" cy="4727575"/>
          </a:xfrm>
        </p:grpSpPr>
        <p:sp>
          <p:nvSpPr>
            <p:cNvPr id="7" name="Rechteck 6"/>
            <p:cNvSpPr/>
            <p:nvPr/>
          </p:nvSpPr>
          <p:spPr>
            <a:xfrm>
              <a:off x="5885648" y="4179638"/>
              <a:ext cx="570969" cy="252000"/>
            </a:xfrm>
            <a:prstGeom prst="rect">
              <a:avLst/>
            </a:prstGeom>
            <a:solidFill>
              <a:srgbClr val="6595FD"/>
            </a:solidFill>
            <a:ln w="3175" cap="flat" cmpd="sng" algn="ctr">
              <a:solidFill>
                <a:sysClr val="windowText" lastClr="000000"/>
              </a:solidFill>
              <a:prstDash val="solid"/>
            </a:ln>
            <a:effectLst/>
          </p:spPr>
          <p:txBody>
            <a:bodyPr lIns="36000" tIns="0" rIns="0" bIns="0" rtlCol="0" anchor="ctr" anchorCtr="0"/>
            <a:lstStyle/>
            <a:p>
              <a:pPr algn="ctr" defTabSz="914011">
                <a:defRPr/>
              </a:pPr>
              <a:r>
                <a:rPr lang="de-DE" sz="1400" kern="0" dirty="0" smtClean="0">
                  <a:solidFill>
                    <a:prstClr val="black"/>
                  </a:solidFill>
                </a:rPr>
                <a:t>VS1</a:t>
              </a:r>
            </a:p>
          </p:txBody>
        </p:sp>
        <p:sp>
          <p:nvSpPr>
            <p:cNvPr id="8" name="Rechteck 7"/>
            <p:cNvSpPr/>
            <p:nvPr/>
          </p:nvSpPr>
          <p:spPr>
            <a:xfrm>
              <a:off x="7148428" y="4450155"/>
              <a:ext cx="430898" cy="252000"/>
            </a:xfrm>
            <a:prstGeom prst="rect">
              <a:avLst/>
            </a:prstGeom>
            <a:solidFill>
              <a:srgbClr val="6595FD"/>
            </a:solidFill>
            <a:ln w="3175" cap="flat" cmpd="sng" algn="ctr">
              <a:solidFill>
                <a:sysClr val="windowText" lastClr="000000"/>
              </a:solidFill>
              <a:prstDash val="solid"/>
            </a:ln>
            <a:effectLst/>
          </p:spPr>
          <p:txBody>
            <a:bodyPr lIns="36000" tIns="0" rIns="0" bIns="0" rtlCol="0" anchor="ctr" anchorCtr="0"/>
            <a:lstStyle/>
            <a:p>
              <a:pPr algn="ctr" defTabSz="914011">
                <a:defRPr/>
              </a:pPr>
              <a:r>
                <a:rPr lang="de-DE" sz="1400" kern="0" dirty="0" smtClean="0">
                  <a:solidFill>
                    <a:prstClr val="black"/>
                  </a:solidFill>
                </a:rPr>
                <a:t>AP</a:t>
              </a:r>
            </a:p>
          </p:txBody>
        </p:sp>
        <p:sp>
          <p:nvSpPr>
            <p:cNvPr id="9" name="Rechteck 8"/>
            <p:cNvSpPr/>
            <p:nvPr/>
          </p:nvSpPr>
          <p:spPr>
            <a:xfrm>
              <a:off x="3735356" y="4174933"/>
              <a:ext cx="895069" cy="252000"/>
            </a:xfrm>
            <a:prstGeom prst="rect">
              <a:avLst/>
            </a:prstGeom>
            <a:solidFill>
              <a:srgbClr val="6595FD"/>
            </a:solidFill>
            <a:ln w="3175" cap="flat" cmpd="sng" algn="ctr">
              <a:solidFill>
                <a:schemeClr val="tx1"/>
              </a:solidFill>
              <a:prstDash val="solid"/>
            </a:ln>
            <a:effectLst/>
          </p:spPr>
          <p:txBody>
            <a:bodyPr vert="horz" lIns="36000" tIns="0" rIns="0" bIns="0" rtlCol="0" anchor="ctr" anchorCtr="0"/>
            <a:lstStyle/>
            <a:p>
              <a:pPr algn="ctr" defTabSz="914011">
                <a:defRPr/>
              </a:pPr>
              <a:r>
                <a:rPr lang="de-DE" sz="2000" b="1" kern="0" dirty="0" smtClean="0">
                  <a:solidFill>
                    <a:srgbClr val="7030A0"/>
                  </a:solidFill>
                </a:rPr>
                <a:t>BBG</a:t>
              </a:r>
              <a:endParaRPr lang="de-DE" sz="2000" b="1" kern="0" dirty="0">
                <a:solidFill>
                  <a:srgbClr val="7030A0"/>
                </a:solidFill>
              </a:endParaRPr>
            </a:p>
          </p:txBody>
        </p:sp>
        <p:sp>
          <p:nvSpPr>
            <p:cNvPr id="10" name="Rechteck 9"/>
            <p:cNvSpPr/>
            <p:nvPr/>
          </p:nvSpPr>
          <p:spPr>
            <a:xfrm>
              <a:off x="5503303" y="4179638"/>
              <a:ext cx="322234" cy="252000"/>
            </a:xfrm>
            <a:prstGeom prst="rect">
              <a:avLst/>
            </a:prstGeom>
            <a:solidFill>
              <a:srgbClr val="6595FD"/>
            </a:solidFill>
            <a:ln w="3175" cap="flat" cmpd="sng" algn="ctr">
              <a:solidFill>
                <a:sysClr val="windowText" lastClr="000000"/>
              </a:solidFill>
              <a:prstDash val="solid"/>
            </a:ln>
            <a:effectLst/>
          </p:spPr>
          <p:txBody>
            <a:bodyPr lIns="36000" tIns="0" rIns="0" bIns="0" rtlCol="0" anchor="ctr" anchorCtr="0"/>
            <a:lstStyle/>
            <a:p>
              <a:pPr algn="ctr" defTabSz="914011">
                <a:defRPr/>
              </a:pPr>
              <a:r>
                <a:rPr lang="de-DE" sz="1400" kern="0" dirty="0" smtClean="0">
                  <a:solidFill>
                    <a:prstClr val="black"/>
                  </a:solidFill>
                </a:rPr>
                <a:t>VS0</a:t>
              </a:r>
            </a:p>
          </p:txBody>
        </p:sp>
        <p:sp>
          <p:nvSpPr>
            <p:cNvPr id="36" name="Rechteck 35"/>
            <p:cNvSpPr/>
            <p:nvPr/>
          </p:nvSpPr>
          <p:spPr>
            <a:xfrm>
              <a:off x="366712" y="4088408"/>
              <a:ext cx="8418512" cy="2041409"/>
            </a:xfrm>
            <a:prstGeom prst="rect">
              <a:avLst/>
            </a:prstGeom>
            <a:noFill/>
            <a:ln w="41275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37" name="Rechteck 36"/>
            <p:cNvSpPr/>
            <p:nvPr/>
          </p:nvSpPr>
          <p:spPr>
            <a:xfrm>
              <a:off x="3196664" y="4805122"/>
              <a:ext cx="1773759" cy="407847"/>
            </a:xfrm>
            <a:prstGeom prst="rect">
              <a:avLst/>
            </a:prstGeom>
            <a:solidFill>
              <a:srgbClr val="E4E8EE"/>
            </a:solidFill>
            <a:ln w="3175" cap="flat" cmpd="sng" algn="ctr">
              <a:solidFill>
                <a:schemeClr val="tx1"/>
              </a:solidFill>
              <a:prstDash val="solid"/>
            </a:ln>
            <a:effectLst/>
          </p:spPr>
          <p:txBody>
            <a:bodyPr vert="horz" lIns="36000" tIns="0" rIns="0" bIns="0" rtlCol="0" anchor="t" anchorCtr="0"/>
            <a:lstStyle/>
            <a:p>
              <a:pPr defTabSz="914011">
                <a:defRPr/>
              </a:pPr>
              <a:r>
                <a:rPr lang="de-DE" sz="1400" kern="0" dirty="0" smtClean="0">
                  <a:solidFill>
                    <a:prstClr val="black"/>
                  </a:solidFill>
                </a:rPr>
                <a:t>RS 300</a:t>
              </a:r>
              <a:endParaRPr lang="de-DE" sz="1400" kern="0" dirty="0">
                <a:solidFill>
                  <a:prstClr val="black"/>
                </a:solidFill>
              </a:endParaRPr>
            </a:p>
          </p:txBody>
        </p:sp>
        <p:sp>
          <p:nvSpPr>
            <p:cNvPr id="38" name="Rechteck 37"/>
            <p:cNvSpPr/>
            <p:nvPr/>
          </p:nvSpPr>
          <p:spPr>
            <a:xfrm>
              <a:off x="4588500" y="5243879"/>
              <a:ext cx="1297148" cy="407847"/>
            </a:xfrm>
            <a:prstGeom prst="rect">
              <a:avLst/>
            </a:prstGeom>
            <a:solidFill>
              <a:srgbClr val="E4E8EE"/>
            </a:solidFill>
            <a:ln w="3175" cap="flat" cmpd="sng" algn="ctr">
              <a:solidFill>
                <a:schemeClr val="tx1"/>
              </a:solidFill>
              <a:prstDash val="solid"/>
            </a:ln>
            <a:effectLst/>
          </p:spPr>
          <p:txBody>
            <a:bodyPr vert="horz" lIns="36000" tIns="0" rIns="0" bIns="0" rtlCol="0" anchor="t" anchorCtr="0"/>
            <a:lstStyle/>
            <a:p>
              <a:pPr defTabSz="914011">
                <a:defRPr/>
              </a:pPr>
              <a:r>
                <a:rPr lang="de-DE" sz="1400" kern="0" dirty="0" smtClean="0">
                  <a:solidFill>
                    <a:prstClr val="black"/>
                  </a:solidFill>
                </a:rPr>
                <a:t>RS 400</a:t>
              </a:r>
              <a:endParaRPr lang="de-DE" sz="1400" kern="0" dirty="0">
                <a:solidFill>
                  <a:prstClr val="black"/>
                </a:solidFill>
              </a:endParaRPr>
            </a:p>
          </p:txBody>
        </p:sp>
        <p:sp>
          <p:nvSpPr>
            <p:cNvPr id="39" name="Rechteck 38"/>
            <p:cNvSpPr/>
            <p:nvPr/>
          </p:nvSpPr>
          <p:spPr>
            <a:xfrm>
              <a:off x="5503303" y="5682636"/>
              <a:ext cx="1431571" cy="407847"/>
            </a:xfrm>
            <a:prstGeom prst="rect">
              <a:avLst/>
            </a:prstGeom>
            <a:solidFill>
              <a:srgbClr val="E4E8EE"/>
            </a:solidFill>
            <a:ln w="3175" cap="flat" cmpd="sng" algn="ctr">
              <a:solidFill>
                <a:schemeClr val="tx1"/>
              </a:solidFill>
              <a:prstDash val="solid"/>
            </a:ln>
            <a:effectLst/>
          </p:spPr>
          <p:txBody>
            <a:bodyPr vert="horz" lIns="36000" tIns="0" rIns="0" bIns="0" rtlCol="0" anchor="t" anchorCtr="0"/>
            <a:lstStyle/>
            <a:p>
              <a:pPr defTabSz="914011">
                <a:defRPr/>
              </a:pPr>
              <a:r>
                <a:rPr lang="de-DE" sz="1400" kern="0" dirty="0" smtClean="0">
                  <a:solidFill>
                    <a:prstClr val="black"/>
                  </a:solidFill>
                </a:rPr>
                <a:t>RS 500</a:t>
              </a:r>
              <a:endParaRPr lang="de-DE" sz="1400" kern="0" dirty="0">
                <a:solidFill>
                  <a:prstClr val="black"/>
                </a:solidFill>
              </a:endParaRPr>
            </a:p>
          </p:txBody>
        </p:sp>
        <p:sp>
          <p:nvSpPr>
            <p:cNvPr id="40" name="Rechteck 39"/>
            <p:cNvSpPr/>
            <p:nvPr/>
          </p:nvSpPr>
          <p:spPr>
            <a:xfrm>
              <a:off x="358775" y="4088409"/>
              <a:ext cx="8426449" cy="675095"/>
            </a:xfrm>
            <a:prstGeom prst="rect">
              <a:avLst/>
            </a:prstGeom>
            <a:noFill/>
            <a:ln w="254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41" name="Textfeld 40"/>
            <p:cNvSpPr txBox="1"/>
            <p:nvPr/>
          </p:nvSpPr>
          <p:spPr>
            <a:xfrm>
              <a:off x="451338" y="4101726"/>
              <a:ext cx="999954" cy="369332"/>
            </a:xfrm>
            <a:prstGeom prst="rect">
              <a:avLst/>
            </a:prstGeom>
            <a:noFill/>
          </p:spPr>
          <p:txBody>
            <a:bodyPr vert="horz" wrap="none" rtlCol="0">
              <a:spAutoFit/>
            </a:bodyPr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400" b="0" i="0" u="none" baseline="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Bauphasen</a:t>
              </a:r>
              <a:r>
                <a:rPr lang="de-DE" sz="1800" b="0" i="0" u="none" baseline="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:</a:t>
              </a:r>
            </a:p>
          </p:txBody>
        </p:sp>
        <p:sp>
          <p:nvSpPr>
            <p:cNvPr id="42" name="Textfeld 41"/>
            <p:cNvSpPr txBox="1"/>
            <p:nvPr/>
          </p:nvSpPr>
          <p:spPr>
            <a:xfrm>
              <a:off x="451338" y="4781860"/>
              <a:ext cx="2518183" cy="1169551"/>
            </a:xfrm>
            <a:prstGeom prst="rect">
              <a:avLst/>
            </a:prstGeom>
            <a:noFill/>
          </p:spPr>
          <p:txBody>
            <a:bodyPr vert="horz" wrap="square" rIns="0" rtlCol="0">
              <a:spAutoFit/>
            </a:bodyPr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400" b="0" i="0" u="none" baseline="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Korrespondierende</a:t>
              </a:r>
              <a:r>
                <a:rPr lang="de-DE" sz="1400" b="0" i="0" u="none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 </a:t>
              </a:r>
            </a:p>
            <a:p>
              <a:r>
                <a:rPr lang="de-DE" sz="1400" baseline="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Reifestufen</a:t>
              </a:r>
              <a:r>
                <a:rPr lang="de-DE" sz="140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 </a:t>
              </a:r>
              <a:r>
                <a:rPr lang="de-DE" sz="1000" dirty="0" smtClean="0">
                  <a:solidFill>
                    <a:schemeClr val="accent2">
                      <a:lumMod val="75000"/>
                    </a:schemeClr>
                  </a:solidFill>
                  <a:latin typeface="BMW Group Condensed" panose="020B0606020202020204" pitchFamily="34" charset="0"/>
                </a:rPr>
                <a:t>(wann wird gemessen?)</a:t>
              </a:r>
              <a:r>
                <a:rPr lang="de-DE" sz="1400" dirty="0" smtClean="0">
                  <a:solidFill>
                    <a:schemeClr val="accent2">
                      <a:lumMod val="75000"/>
                    </a:schemeClr>
                  </a:solidFill>
                  <a:latin typeface="BMW Group Condensed" panose="020B0606020202020204" pitchFamily="34" charset="0"/>
                </a:rPr>
                <a:t> </a:t>
              </a:r>
            </a:p>
            <a:p>
              <a:r>
                <a:rPr lang="de-DE" sz="140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und </a:t>
              </a:r>
            </a:p>
            <a:p>
              <a:r>
                <a:rPr lang="de-DE" sz="140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Reifegrade </a:t>
              </a:r>
              <a:r>
                <a:rPr lang="de-DE" sz="1000" dirty="0" smtClean="0">
                  <a:solidFill>
                    <a:schemeClr val="accent2">
                      <a:lumMod val="75000"/>
                    </a:schemeClr>
                  </a:solidFill>
                  <a:latin typeface="BMW Group Condensed" panose="020B0606020202020204" pitchFamily="34" charset="0"/>
                </a:rPr>
                <a:t>(w</a:t>
              </a:r>
              <a:r>
                <a:rPr lang="de-DE" sz="1000" dirty="0" smtClean="0">
                  <a:solidFill>
                    <a:schemeClr val="accent2">
                      <a:lumMod val="75000"/>
                    </a:schemeClr>
                  </a:solidFill>
                  <a:sym typeface="Wingdings"/>
                </a:rPr>
                <a:t>elcher </a:t>
              </a:r>
              <a:r>
                <a:rPr lang="de-DE" sz="1000" dirty="0">
                  <a:solidFill>
                    <a:schemeClr val="accent2">
                      <a:lumMod val="75000"/>
                    </a:schemeClr>
                  </a:solidFill>
                  <a:sym typeface="Wingdings"/>
                </a:rPr>
                <a:t>inhaltliche Anspruch </a:t>
              </a:r>
              <a:r>
                <a:rPr lang="de-DE" sz="1000" dirty="0" smtClean="0">
                  <a:solidFill>
                    <a:schemeClr val="accent2">
                      <a:lumMod val="75000"/>
                    </a:schemeClr>
                  </a:solidFill>
                  <a:sym typeface="Wingdings"/>
                </a:rPr>
                <a:t>?)</a:t>
              </a:r>
              <a:endParaRPr lang="de-DE" sz="1000" dirty="0">
                <a:solidFill>
                  <a:schemeClr val="accent2">
                    <a:lumMod val="75000"/>
                  </a:schemeClr>
                </a:solidFill>
              </a:endParaRPr>
            </a:p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400" b="0" i="0" u="none" baseline="0" dirty="0" smtClean="0">
                <a:solidFill>
                  <a:srgbClr val="000000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55" name="Textfeld 54"/>
            <p:cNvSpPr txBox="1"/>
            <p:nvPr/>
          </p:nvSpPr>
          <p:spPr>
            <a:xfrm>
              <a:off x="3196663" y="5024125"/>
              <a:ext cx="1773759" cy="190253"/>
            </a:xfrm>
            <a:prstGeom prst="rect">
              <a:avLst/>
            </a:prstGeom>
            <a:solidFill>
              <a:schemeClr val="accent4">
                <a:lumMod val="50000"/>
              </a:schemeClr>
            </a:solidFill>
          </p:spPr>
          <p:txBody>
            <a:bodyPr vert="horz" wrap="square" lIns="36000" tIns="0" rIns="36000" bIns="0" rtlCol="0" anchor="ctr">
              <a:spAutoFit/>
            </a:bodyPr>
            <a:lstStyle/>
            <a:p>
              <a:pPr algn="ctr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dirty="0">
                  <a:solidFill>
                    <a:schemeClr val="bg1"/>
                  </a:solidFill>
                  <a:latin typeface="BMW Group Condensed" panose="020B0606020202020204" pitchFamily="34" charset="0"/>
                </a:rPr>
                <a:t>m</a:t>
              </a:r>
              <a:r>
                <a:rPr lang="de-DE" sz="1200" dirty="0" smtClean="0">
                  <a:solidFill>
                    <a:schemeClr val="bg1"/>
                  </a:solidFill>
                  <a:latin typeface="BMW Group Condensed" panose="020B0606020202020204" pitchFamily="34" charset="0"/>
                </a:rPr>
                <a:t>it RG 4</a:t>
              </a:r>
              <a:endParaRPr lang="de-DE" sz="1200" b="0" i="0" u="none" baseline="0" dirty="0" smtClean="0">
                <a:solidFill>
                  <a:schemeClr val="bg1"/>
                </a:solidFill>
                <a:latin typeface="BMW Group Condensed" panose="020B0606020202020204" pitchFamily="34" charset="0"/>
              </a:endParaRPr>
            </a:p>
          </p:txBody>
        </p:sp>
        <p:cxnSp>
          <p:nvCxnSpPr>
            <p:cNvPr id="56" name="Gerader Verbinder 55"/>
            <p:cNvCxnSpPr/>
            <p:nvPr/>
          </p:nvCxnSpPr>
          <p:spPr>
            <a:xfrm>
              <a:off x="6934874" y="3614659"/>
              <a:ext cx="8092" cy="2378998"/>
            </a:xfrm>
            <a:prstGeom prst="line">
              <a:avLst/>
            </a:prstGeom>
            <a:ln w="12700">
              <a:solidFill>
                <a:srgbClr val="92A2BD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7" name="Textfeld 56"/>
            <p:cNvSpPr txBox="1"/>
            <p:nvPr/>
          </p:nvSpPr>
          <p:spPr>
            <a:xfrm>
              <a:off x="4588499" y="5471953"/>
              <a:ext cx="1297149" cy="184666"/>
            </a:xfrm>
            <a:prstGeom prst="rect">
              <a:avLst/>
            </a:prstGeom>
            <a:solidFill>
              <a:schemeClr val="accent4">
                <a:lumMod val="50000"/>
              </a:schemeClr>
            </a:solidFill>
          </p:spPr>
          <p:txBody>
            <a:bodyPr vert="horz" wrap="square" lIns="36000" tIns="0" rIns="36000" bIns="0" rtlCol="0" anchor="ctr">
              <a:spAutoFit/>
            </a:bodyPr>
            <a:lstStyle/>
            <a:p>
              <a:pPr algn="ctr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dirty="0">
                  <a:solidFill>
                    <a:schemeClr val="bg1"/>
                  </a:solidFill>
                  <a:latin typeface="BMW Group Condensed" panose="020B0606020202020204" pitchFamily="34" charset="0"/>
                </a:rPr>
                <a:t>m</a:t>
              </a:r>
              <a:r>
                <a:rPr lang="de-DE" sz="1200" dirty="0" smtClean="0">
                  <a:solidFill>
                    <a:schemeClr val="bg1"/>
                  </a:solidFill>
                  <a:latin typeface="BMW Group Condensed" panose="020B0606020202020204" pitchFamily="34" charset="0"/>
                </a:rPr>
                <a:t>it RG 5</a:t>
              </a:r>
              <a:endParaRPr lang="de-DE" sz="1200" b="0" i="0" u="none" baseline="0" dirty="0" smtClean="0">
                <a:solidFill>
                  <a:schemeClr val="bg1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58" name="Textfeld 57"/>
            <p:cNvSpPr txBox="1"/>
            <p:nvPr/>
          </p:nvSpPr>
          <p:spPr>
            <a:xfrm>
              <a:off x="5503303" y="5909301"/>
              <a:ext cx="1439663" cy="184666"/>
            </a:xfrm>
            <a:prstGeom prst="rect">
              <a:avLst/>
            </a:prstGeom>
            <a:solidFill>
              <a:schemeClr val="accent4">
                <a:lumMod val="50000"/>
              </a:schemeClr>
            </a:solidFill>
          </p:spPr>
          <p:txBody>
            <a:bodyPr vert="horz" wrap="square" lIns="36000" tIns="0" rIns="36000" bIns="0" rtlCol="0" anchor="ctr">
              <a:spAutoFit/>
            </a:bodyPr>
            <a:lstStyle/>
            <a:p>
              <a:pPr algn="ctr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200" dirty="0">
                  <a:solidFill>
                    <a:schemeClr val="bg1"/>
                  </a:solidFill>
                  <a:latin typeface="BMW Group Condensed" panose="020B0606020202020204" pitchFamily="34" charset="0"/>
                </a:rPr>
                <a:t>m</a:t>
              </a:r>
              <a:r>
                <a:rPr lang="de-DE" sz="1200" dirty="0" smtClean="0">
                  <a:solidFill>
                    <a:schemeClr val="bg1"/>
                  </a:solidFill>
                  <a:latin typeface="BMW Group Condensed" panose="020B0606020202020204" pitchFamily="34" charset="0"/>
                </a:rPr>
                <a:t>it RG 6</a:t>
              </a:r>
              <a:endParaRPr lang="de-DE" sz="1200" b="0" i="0" u="none" baseline="0" dirty="0" smtClean="0">
                <a:solidFill>
                  <a:schemeClr val="bg1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59" name="Rechteck 58"/>
            <p:cNvSpPr/>
            <p:nvPr/>
          </p:nvSpPr>
          <p:spPr>
            <a:xfrm>
              <a:off x="6525466" y="4179638"/>
              <a:ext cx="512174" cy="252000"/>
            </a:xfrm>
            <a:prstGeom prst="rect">
              <a:avLst/>
            </a:prstGeom>
            <a:solidFill>
              <a:srgbClr val="6595FD"/>
            </a:solidFill>
            <a:ln w="3175" cap="flat" cmpd="sng" algn="ctr">
              <a:solidFill>
                <a:sysClr val="windowText" lastClr="000000"/>
              </a:solidFill>
              <a:prstDash val="solid"/>
            </a:ln>
            <a:effectLst/>
          </p:spPr>
          <p:txBody>
            <a:bodyPr lIns="36000" tIns="0" rIns="0" bIns="0" rtlCol="0" anchor="ctr" anchorCtr="0"/>
            <a:lstStyle/>
            <a:p>
              <a:pPr algn="ctr" defTabSz="914011">
                <a:defRPr/>
              </a:pPr>
              <a:r>
                <a:rPr lang="de-DE" sz="1400" kern="0" dirty="0" smtClean="0">
                  <a:solidFill>
                    <a:prstClr val="black"/>
                  </a:solidFill>
                </a:rPr>
                <a:t>VS2</a:t>
              </a:r>
              <a:endParaRPr lang="de-DE" sz="1400" kern="0" dirty="0">
                <a:solidFill>
                  <a:prstClr val="black"/>
                </a:solidFill>
              </a:endParaRPr>
            </a:p>
          </p:txBody>
        </p:sp>
        <p:sp>
          <p:nvSpPr>
            <p:cNvPr id="60" name="Textfeld 59"/>
            <p:cNvSpPr txBox="1"/>
            <p:nvPr/>
          </p:nvSpPr>
          <p:spPr>
            <a:xfrm>
              <a:off x="460020" y="5649448"/>
              <a:ext cx="946093" cy="184666"/>
            </a:xfrm>
            <a:prstGeom prst="rect">
              <a:avLst/>
            </a:prstGeom>
            <a:noFill/>
          </p:spPr>
          <p:txBody>
            <a:bodyPr vert="horz" wrap="none" rtlCol="0">
              <a:spAutoFit/>
            </a:bodyPr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600" b="0" i="0" u="none" baseline="0" dirty="0" smtClean="0">
                  <a:solidFill>
                    <a:srgbClr val="000000"/>
                  </a:solidFill>
                  <a:latin typeface="BMW Group Condensed" panose="020B0606020202020204" pitchFamily="34" charset="0"/>
                </a:rPr>
                <a:t>Schematische Darstellung</a:t>
              </a:r>
            </a:p>
          </p:txBody>
        </p:sp>
        <p:sp>
          <p:nvSpPr>
            <p:cNvPr id="62" name="Rectangle 13"/>
            <p:cNvSpPr>
              <a:spLocks noChangeArrowheads="1"/>
            </p:cNvSpPr>
            <p:nvPr/>
          </p:nvSpPr>
          <p:spPr bwMode="auto">
            <a:xfrm>
              <a:off x="483019" y="3416776"/>
              <a:ext cx="738284" cy="292073"/>
            </a:xfrm>
            <a:prstGeom prst="rect">
              <a:avLst/>
            </a:prstGeom>
            <a:solidFill>
              <a:schemeClr val="accent3">
                <a:lumMod val="20000"/>
                <a:lumOff val="80000"/>
              </a:schemeClr>
            </a:solidFill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 dirty="0"/>
            </a:p>
          </p:txBody>
        </p:sp>
        <p:sp>
          <p:nvSpPr>
            <p:cNvPr id="63" name="Rectangle 20"/>
            <p:cNvSpPr>
              <a:spLocks noChangeArrowheads="1"/>
            </p:cNvSpPr>
            <p:nvPr/>
          </p:nvSpPr>
          <p:spPr bwMode="auto">
            <a:xfrm>
              <a:off x="1242618" y="3416776"/>
              <a:ext cx="646368" cy="292074"/>
            </a:xfrm>
            <a:prstGeom prst="rect">
              <a:avLst/>
            </a:prstGeom>
            <a:solidFill>
              <a:srgbClr val="E08585"/>
            </a:solidFill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 dirty="0"/>
            </a:p>
          </p:txBody>
        </p:sp>
        <p:sp>
          <p:nvSpPr>
            <p:cNvPr id="65" name="Rectangle 45"/>
            <p:cNvSpPr>
              <a:spLocks noChangeArrowheads="1"/>
            </p:cNvSpPr>
            <p:nvPr/>
          </p:nvSpPr>
          <p:spPr bwMode="auto">
            <a:xfrm>
              <a:off x="1912192" y="3416776"/>
              <a:ext cx="880530" cy="292073"/>
            </a:xfrm>
            <a:prstGeom prst="rect">
              <a:avLst/>
            </a:prstGeom>
            <a:solidFill>
              <a:srgbClr val="EBADAD"/>
            </a:solidFill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 dirty="0"/>
            </a:p>
          </p:txBody>
        </p:sp>
        <p:sp>
          <p:nvSpPr>
            <p:cNvPr id="66" name="Rectangle 15"/>
            <p:cNvSpPr>
              <a:spLocks noChangeArrowheads="1"/>
            </p:cNvSpPr>
            <p:nvPr/>
          </p:nvSpPr>
          <p:spPr bwMode="auto">
            <a:xfrm>
              <a:off x="537206" y="3411067"/>
              <a:ext cx="641201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000" b="1" i="0" u="none" strike="noStrike" cap="none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latin typeface="BMW Group Condensed" pitchFamily="34" charset="0"/>
                  <a:cs typeface="Arial" pitchFamily="34" charset="0"/>
                </a:rPr>
                <a:t>Strategie-</a:t>
              </a:r>
            </a:p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de-DE" sz="1000" b="1" dirty="0" smtClean="0">
                  <a:solidFill>
                    <a:srgbClr val="000000"/>
                  </a:solidFill>
                  <a:latin typeface="BMW Group Condensed" pitchFamily="34" charset="0"/>
                  <a:cs typeface="Arial" pitchFamily="34" charset="0"/>
                </a:rPr>
                <a:t>entwicklung</a:t>
              </a:r>
              <a:endParaRPr kumimoji="0" lang="de-DE" sz="10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67" name="Rectangle 22"/>
            <p:cNvSpPr>
              <a:spLocks noChangeArrowheads="1"/>
            </p:cNvSpPr>
            <p:nvPr/>
          </p:nvSpPr>
          <p:spPr bwMode="auto">
            <a:xfrm>
              <a:off x="1310860" y="3411067"/>
              <a:ext cx="351058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000" b="1" i="0" u="none" strike="noStrike" cap="none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latin typeface="BMW Group Condensed" pitchFamily="34" charset="0"/>
                  <a:cs typeface="Arial" pitchFamily="34" charset="0"/>
                </a:rPr>
                <a:t>Initial-</a:t>
              </a:r>
            </a:p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de-DE" sz="1000" b="1" dirty="0" smtClean="0">
                  <a:solidFill>
                    <a:srgbClr val="000000"/>
                  </a:solidFill>
                  <a:latin typeface="BMW Group Condensed" pitchFamily="34" charset="0"/>
                  <a:cs typeface="Arial" pitchFamily="34" charset="0"/>
                </a:rPr>
                <a:t>phase</a:t>
              </a:r>
              <a:endParaRPr kumimoji="0" lang="de-DE" sz="10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68" name="Rectangle 47"/>
            <p:cNvSpPr>
              <a:spLocks noChangeArrowheads="1"/>
            </p:cNvSpPr>
            <p:nvPr/>
          </p:nvSpPr>
          <p:spPr bwMode="auto">
            <a:xfrm>
              <a:off x="1983737" y="3411067"/>
              <a:ext cx="737381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000" b="1" i="0" u="none" strike="noStrike" cap="none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latin typeface="BMW Group Condensed" pitchFamily="34" charset="0"/>
                  <a:cs typeface="Arial" pitchFamily="34" charset="0"/>
                </a:rPr>
                <a:t>Architektur-</a:t>
              </a:r>
            </a:p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de-DE" sz="1000" b="1" dirty="0" smtClean="0">
                  <a:solidFill>
                    <a:srgbClr val="000000"/>
                  </a:solidFill>
                  <a:latin typeface="BMW Group Condensed" pitchFamily="34" charset="0"/>
                  <a:cs typeface="Arial" pitchFamily="34" charset="0"/>
                </a:rPr>
                <a:t>konzeptphase</a:t>
              </a:r>
              <a:endParaRPr kumimoji="0" lang="de-DE" sz="10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69" name="Rectangle 63"/>
            <p:cNvSpPr>
              <a:spLocks noChangeArrowheads="1"/>
            </p:cNvSpPr>
            <p:nvPr/>
          </p:nvSpPr>
          <p:spPr bwMode="auto">
            <a:xfrm>
              <a:off x="2814769" y="3416777"/>
              <a:ext cx="1085980" cy="292073"/>
            </a:xfrm>
            <a:prstGeom prst="rect">
              <a:avLst/>
            </a:prstGeom>
            <a:solidFill>
              <a:srgbClr val="FFC000"/>
            </a:solidFill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 dirty="0"/>
            </a:p>
          </p:txBody>
        </p:sp>
        <p:sp>
          <p:nvSpPr>
            <p:cNvPr id="70" name="Rectangle 65"/>
            <p:cNvSpPr>
              <a:spLocks noChangeArrowheads="1"/>
            </p:cNvSpPr>
            <p:nvPr/>
          </p:nvSpPr>
          <p:spPr bwMode="auto">
            <a:xfrm>
              <a:off x="2892398" y="3411067"/>
              <a:ext cx="737381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none" lIns="0" tIns="0" rIns="0" bIns="0" numCol="1" anchor="t" anchorCtr="0" compatLnSpc="1">
              <a:prstTxWarp prst="textNoShape">
                <a:avLst/>
              </a:prstTxWarp>
              <a:spAutoFit/>
            </a:bodyPr>
            <a:lstStyle/>
            <a:p>
              <a:pPr marL="0" marR="0" lvl="0" indent="0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000" b="1" i="0" u="none" strike="noStrike" cap="none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latin typeface="BMW Group Condensed" pitchFamily="34" charset="0"/>
                  <a:cs typeface="Arial" pitchFamily="34" charset="0"/>
                </a:rPr>
                <a:t>Produkt-</a:t>
              </a:r>
            </a:p>
            <a:p>
              <a:pPr marL="0" marR="0" lvl="0" indent="0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lang="de-DE" sz="1000" b="1" dirty="0" smtClean="0">
                  <a:solidFill>
                    <a:srgbClr val="000000"/>
                  </a:solidFill>
                  <a:latin typeface="BMW Group Condensed" pitchFamily="34" charset="0"/>
                  <a:cs typeface="Arial" pitchFamily="34" charset="0"/>
                </a:rPr>
                <a:t>konzeptphase</a:t>
              </a:r>
              <a:endParaRPr kumimoji="0" lang="de-DE" sz="10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71" name="Rectangle 25"/>
            <p:cNvSpPr>
              <a:spLocks noChangeArrowheads="1"/>
            </p:cNvSpPr>
            <p:nvPr/>
          </p:nvSpPr>
          <p:spPr bwMode="auto">
            <a:xfrm>
              <a:off x="3919797" y="3416777"/>
              <a:ext cx="4028896" cy="292073"/>
            </a:xfrm>
            <a:prstGeom prst="rect">
              <a:avLst/>
            </a:prstGeom>
            <a:solidFill>
              <a:srgbClr val="FFFF00"/>
            </a:solidFill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de-DE" dirty="0"/>
            </a:p>
          </p:txBody>
        </p:sp>
        <p:sp>
          <p:nvSpPr>
            <p:cNvPr id="72" name="Rectangle 27"/>
            <p:cNvSpPr>
              <a:spLocks noChangeArrowheads="1"/>
            </p:cNvSpPr>
            <p:nvPr/>
          </p:nvSpPr>
          <p:spPr bwMode="auto">
            <a:xfrm flipH="1">
              <a:off x="3979862" y="3411067"/>
              <a:ext cx="2270308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0" tIns="0" rIns="0" bIns="0" numCol="1" anchor="t" anchorCtr="0" compatLnSpc="1">
              <a:prstTxWarp prst="textNoShape">
                <a:avLst/>
              </a:prstTxWarp>
              <a:spAutoFit/>
            </a:bodyPr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000" b="1" i="0" u="none" strike="noStrike" cap="none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latin typeface="BMW Group Condensed" pitchFamily="34" charset="0"/>
                  <a:cs typeface="Arial" pitchFamily="34" charset="0"/>
                </a:rPr>
                <a:t>Serienentwicklungs-</a:t>
              </a:r>
            </a:p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r>
                <a:rPr kumimoji="0" lang="de-DE" sz="1000" b="1" i="0" u="none" strike="noStrike" cap="none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latin typeface="BMW Group Condensed" pitchFamily="34" charset="0"/>
                  <a:cs typeface="Arial" pitchFamily="34" charset="0"/>
                </a:rPr>
                <a:t>phase</a:t>
              </a:r>
              <a:endParaRPr kumimoji="0" lang="de-DE" sz="10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endParaRPr>
            </a:p>
          </p:txBody>
        </p:sp>
        <p:cxnSp>
          <p:nvCxnSpPr>
            <p:cNvPr id="73" name="Gerade Verbindung 286"/>
            <p:cNvCxnSpPr/>
            <p:nvPr/>
          </p:nvCxnSpPr>
          <p:spPr>
            <a:xfrm>
              <a:off x="497491" y="1534953"/>
              <a:ext cx="0" cy="1857004"/>
            </a:xfrm>
            <a:prstGeom prst="line">
              <a:avLst/>
            </a:prstGeom>
            <a:ln w="53975">
              <a:solidFill>
                <a:schemeClr val="bg1">
                  <a:lumMod val="50000"/>
                </a:schemeClr>
              </a:solidFill>
              <a:headEnd type="triangl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4" name="Gerade Verbindung 287"/>
            <p:cNvCxnSpPr/>
            <p:nvPr/>
          </p:nvCxnSpPr>
          <p:spPr>
            <a:xfrm>
              <a:off x="497491" y="3384731"/>
              <a:ext cx="7604322" cy="0"/>
            </a:xfrm>
            <a:prstGeom prst="line">
              <a:avLst/>
            </a:prstGeom>
            <a:ln w="53975">
              <a:solidFill>
                <a:schemeClr val="bg1">
                  <a:lumMod val="50000"/>
                </a:schemeClr>
              </a:solidFill>
              <a:headEnd type="none" w="med" len="med"/>
              <a:tailEnd type="triangl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5" name="Textfeld 74"/>
            <p:cNvSpPr txBox="1"/>
            <p:nvPr/>
          </p:nvSpPr>
          <p:spPr>
            <a:xfrm>
              <a:off x="6054263" y="1618518"/>
              <a:ext cx="448584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600" dirty="0" smtClean="0">
                  <a:solidFill>
                    <a:schemeClr val="bg1">
                      <a:lumMod val="50000"/>
                    </a:schemeClr>
                  </a:solidFill>
                </a:rPr>
                <a:t>IST</a:t>
              </a:r>
              <a:endParaRPr lang="de-DE" sz="1600" dirty="0">
                <a:solidFill>
                  <a:schemeClr val="bg1">
                    <a:lumMod val="50000"/>
                  </a:schemeClr>
                </a:solidFill>
              </a:endParaRPr>
            </a:p>
          </p:txBody>
        </p:sp>
        <p:sp>
          <p:nvSpPr>
            <p:cNvPr id="76" name="Textfeld 75"/>
            <p:cNvSpPr txBox="1"/>
            <p:nvPr/>
          </p:nvSpPr>
          <p:spPr>
            <a:xfrm>
              <a:off x="537023" y="1505613"/>
              <a:ext cx="792088" cy="41549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1050" b="1" dirty="0" smtClean="0"/>
                <a:t>Problem-</a:t>
              </a:r>
            </a:p>
            <a:p>
              <a:r>
                <a:rPr lang="de-DE" sz="1050" b="1" dirty="0" smtClean="0"/>
                <a:t>punkte</a:t>
              </a:r>
            </a:p>
          </p:txBody>
        </p:sp>
        <p:sp>
          <p:nvSpPr>
            <p:cNvPr id="77" name="Freihandform 76"/>
            <p:cNvSpPr/>
            <p:nvPr/>
          </p:nvSpPr>
          <p:spPr>
            <a:xfrm>
              <a:off x="3304144" y="1880836"/>
              <a:ext cx="4220185" cy="1487748"/>
            </a:xfrm>
            <a:custGeom>
              <a:avLst/>
              <a:gdLst>
                <a:gd name="connsiteX0" fmla="*/ 0 w 3228975"/>
                <a:gd name="connsiteY0" fmla="*/ 1128712 h 1646237"/>
                <a:gd name="connsiteX1" fmla="*/ 542925 w 3228975"/>
                <a:gd name="connsiteY1" fmla="*/ 42862 h 1646237"/>
                <a:gd name="connsiteX2" fmla="*/ 1295400 w 3228975"/>
                <a:gd name="connsiteY2" fmla="*/ 1385887 h 1646237"/>
                <a:gd name="connsiteX3" fmla="*/ 3228975 w 3228975"/>
                <a:gd name="connsiteY3" fmla="*/ 1604962 h 1646237"/>
                <a:gd name="connsiteX4" fmla="*/ 3228975 w 3228975"/>
                <a:gd name="connsiteY4" fmla="*/ 1604962 h 16462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3228975" h="1646237">
                  <a:moveTo>
                    <a:pt x="0" y="1128712"/>
                  </a:moveTo>
                  <a:cubicBezTo>
                    <a:pt x="163512" y="564356"/>
                    <a:pt x="327025" y="0"/>
                    <a:pt x="542925" y="42862"/>
                  </a:cubicBezTo>
                  <a:cubicBezTo>
                    <a:pt x="758825" y="85724"/>
                    <a:pt x="847725" y="1125537"/>
                    <a:pt x="1295400" y="1385887"/>
                  </a:cubicBezTo>
                  <a:cubicBezTo>
                    <a:pt x="1743075" y="1646237"/>
                    <a:pt x="3228975" y="1604962"/>
                    <a:pt x="3228975" y="1604962"/>
                  </a:cubicBezTo>
                  <a:lnTo>
                    <a:pt x="3228975" y="1604962"/>
                  </a:lnTo>
                </a:path>
              </a:pathLst>
            </a:custGeom>
            <a:ln w="28575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de-DE" dirty="0"/>
            </a:p>
          </p:txBody>
        </p:sp>
        <p:sp>
          <p:nvSpPr>
            <p:cNvPr id="78" name="Textfeld 77"/>
            <p:cNvSpPr txBox="1"/>
            <p:nvPr/>
          </p:nvSpPr>
          <p:spPr>
            <a:xfrm>
              <a:off x="3184213" y="2927338"/>
              <a:ext cx="622286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600" dirty="0" smtClean="0">
                  <a:solidFill>
                    <a:srgbClr val="00B050"/>
                  </a:solidFill>
                </a:rPr>
                <a:t>SOLL</a:t>
              </a:r>
              <a:endParaRPr lang="de-DE" sz="1600" dirty="0">
                <a:solidFill>
                  <a:srgbClr val="00B050"/>
                </a:solidFill>
              </a:endParaRPr>
            </a:p>
          </p:txBody>
        </p:sp>
        <p:grpSp>
          <p:nvGrpSpPr>
            <p:cNvPr id="79" name="Gruppieren 78"/>
            <p:cNvGrpSpPr/>
            <p:nvPr/>
          </p:nvGrpSpPr>
          <p:grpSpPr>
            <a:xfrm>
              <a:off x="1497494" y="2437399"/>
              <a:ext cx="1828716" cy="872392"/>
              <a:chOff x="-2882708" y="2342328"/>
              <a:chExt cx="1828716" cy="872392"/>
            </a:xfrm>
          </p:grpSpPr>
          <p:sp>
            <p:nvSpPr>
              <p:cNvPr id="80" name="Bogen 79"/>
              <p:cNvSpPr/>
              <p:nvPr/>
            </p:nvSpPr>
            <p:spPr>
              <a:xfrm rot="5400000">
                <a:off x="-2046163" y="2087538"/>
                <a:ext cx="737381" cy="1246961"/>
              </a:xfrm>
              <a:prstGeom prst="arc">
                <a:avLst>
                  <a:gd name="adj1" fmla="val 16711237"/>
                  <a:gd name="adj2" fmla="val 20392943"/>
                </a:avLst>
              </a:prstGeom>
              <a:ln w="28575">
                <a:solidFill>
                  <a:srgbClr val="00B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de-DE" dirty="0"/>
              </a:p>
            </p:txBody>
          </p:sp>
          <p:cxnSp>
            <p:nvCxnSpPr>
              <p:cNvPr id="81" name="Gerade Verbindung 60"/>
              <p:cNvCxnSpPr/>
              <p:nvPr/>
            </p:nvCxnSpPr>
            <p:spPr>
              <a:xfrm flipH="1">
                <a:off x="-2882708" y="3067272"/>
                <a:ext cx="1350051" cy="147448"/>
              </a:xfrm>
              <a:prstGeom prst="line">
                <a:avLst/>
              </a:prstGeom>
              <a:ln w="28575">
                <a:solidFill>
                  <a:srgbClr val="00B050"/>
                </a:solidFill>
                <a:headEnd type="none" w="med" len="med"/>
                <a:tailEnd type="non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82" name="Gruppieren 81"/>
            <p:cNvGrpSpPr/>
            <p:nvPr/>
          </p:nvGrpSpPr>
          <p:grpSpPr>
            <a:xfrm>
              <a:off x="1081118" y="1819585"/>
              <a:ext cx="3611032" cy="1153572"/>
              <a:chOff x="1419124" y="1866400"/>
              <a:chExt cx="3611032" cy="1153572"/>
            </a:xfrm>
          </p:grpSpPr>
          <p:sp>
            <p:nvSpPr>
              <p:cNvPr id="83" name="Ellipse 82"/>
              <p:cNvSpPr/>
              <p:nvPr/>
            </p:nvSpPr>
            <p:spPr>
              <a:xfrm>
                <a:off x="3517988" y="1866400"/>
                <a:ext cx="1512168" cy="1153572"/>
              </a:xfrm>
              <a:prstGeom prst="ellipse">
                <a:avLst/>
              </a:prstGeom>
              <a:noFill/>
              <a:ln w="38100">
                <a:solidFill>
                  <a:srgbClr val="00B0F0"/>
                </a:solidFill>
                <a:prstDash val="dash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de-DE"/>
              </a:p>
            </p:txBody>
          </p:sp>
          <p:sp>
            <p:nvSpPr>
              <p:cNvPr id="84" name="Textfeld 83"/>
              <p:cNvSpPr txBox="1"/>
              <p:nvPr/>
            </p:nvSpPr>
            <p:spPr>
              <a:xfrm>
                <a:off x="1419124" y="1971299"/>
                <a:ext cx="1580562" cy="923330"/>
              </a:xfrm>
              <a:prstGeom prst="rect">
                <a:avLst/>
              </a:prstGeom>
              <a:noFill/>
              <a:ln w="38100">
                <a:noFill/>
              </a:ln>
            </p:spPr>
            <p:txBody>
              <a:bodyPr wrap="none" rtlCol="0">
                <a:spAutoFit/>
              </a:bodyPr>
              <a:lstStyle/>
              <a:p>
                <a:r>
                  <a:rPr lang="de-DE" dirty="0" smtClean="0">
                    <a:solidFill>
                      <a:srgbClr val="00B0F0"/>
                    </a:solidFill>
                  </a:rPr>
                  <a:t>Hochwertige </a:t>
                </a:r>
              </a:p>
              <a:p>
                <a:r>
                  <a:rPr lang="de-DE" dirty="0" smtClean="0">
                    <a:solidFill>
                      <a:srgbClr val="00B0F0"/>
                    </a:solidFill>
                  </a:rPr>
                  <a:t>BBG-Fahrzeuge</a:t>
                </a:r>
              </a:p>
              <a:p>
                <a:r>
                  <a:rPr lang="de-DE" dirty="0" smtClean="0">
                    <a:solidFill>
                      <a:srgbClr val="00B0F0"/>
                    </a:solidFill>
                  </a:rPr>
                  <a:t>erforderlich</a:t>
                </a:r>
                <a:endParaRPr lang="de-DE" dirty="0">
                  <a:solidFill>
                    <a:srgbClr val="00B0F0"/>
                  </a:solidFill>
                </a:endParaRPr>
              </a:p>
            </p:txBody>
          </p:sp>
          <p:cxnSp>
            <p:nvCxnSpPr>
              <p:cNvPr id="85" name="Gerade Verbindung 78"/>
              <p:cNvCxnSpPr>
                <a:stCxn id="83" idx="1"/>
                <a:endCxn id="84" idx="3"/>
              </p:cNvCxnSpPr>
              <p:nvPr/>
            </p:nvCxnSpPr>
            <p:spPr>
              <a:xfrm flipH="1">
                <a:off x="2999686" y="2035337"/>
                <a:ext cx="739754" cy="397627"/>
              </a:xfrm>
              <a:prstGeom prst="line">
                <a:avLst/>
              </a:prstGeom>
              <a:ln w="25400">
                <a:solidFill>
                  <a:srgbClr val="00B0F0"/>
                </a:solidFill>
                <a:headEnd type="none" w="med" len="med"/>
                <a:tailEnd type="none" w="med" len="med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</p:grpSp>
        <p:sp>
          <p:nvSpPr>
            <p:cNvPr id="86" name="Rechteck 85"/>
            <p:cNvSpPr/>
            <p:nvPr/>
          </p:nvSpPr>
          <p:spPr>
            <a:xfrm>
              <a:off x="366711" y="1402242"/>
              <a:ext cx="8418513" cy="2450340"/>
            </a:xfrm>
            <a:prstGeom prst="rect">
              <a:avLst/>
            </a:prstGeom>
            <a:noFill/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87" name="Textfeld 86"/>
            <p:cNvSpPr txBox="1"/>
            <p:nvPr/>
          </p:nvSpPr>
          <p:spPr>
            <a:xfrm>
              <a:off x="6677618" y="3439186"/>
              <a:ext cx="521375" cy="312147"/>
            </a:xfrm>
            <a:prstGeom prst="rect">
              <a:avLst/>
            </a:prstGeom>
            <a:noFill/>
          </p:spPr>
          <p:txBody>
            <a:bodyPr wrap="none" lIns="65285" tIns="32644" rIns="65285" bIns="32644" rtlCol="0">
              <a:spAutoFit/>
            </a:bodyPr>
            <a:lstStyle/>
            <a:p>
              <a:pPr defTabSz="914011">
                <a:defRPr/>
              </a:pPr>
              <a:r>
                <a:rPr lang="de-DE" sz="1600" b="1" kern="0" dirty="0">
                  <a:solidFill>
                    <a:srgbClr val="FF0000"/>
                  </a:solidFill>
                </a:rPr>
                <a:t>DOC</a:t>
              </a:r>
            </a:p>
          </p:txBody>
        </p:sp>
        <p:sp>
          <p:nvSpPr>
            <p:cNvPr id="88" name="Freihandform 87"/>
            <p:cNvSpPr/>
            <p:nvPr/>
          </p:nvSpPr>
          <p:spPr>
            <a:xfrm>
              <a:off x="1305898" y="2428516"/>
              <a:ext cx="3999868" cy="774120"/>
            </a:xfrm>
            <a:custGeom>
              <a:avLst/>
              <a:gdLst>
                <a:gd name="connsiteX0" fmla="*/ 0 w 3238500"/>
                <a:gd name="connsiteY0" fmla="*/ 979487 h 1227137"/>
                <a:gd name="connsiteX1" fmla="*/ 1028700 w 3238500"/>
                <a:gd name="connsiteY1" fmla="*/ 7937 h 1227137"/>
                <a:gd name="connsiteX2" fmla="*/ 2028825 w 3238500"/>
                <a:gd name="connsiteY2" fmla="*/ 1027112 h 1227137"/>
                <a:gd name="connsiteX3" fmla="*/ 3238500 w 3238500"/>
                <a:gd name="connsiteY3" fmla="*/ 1208087 h 12271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3238500" h="1227137">
                  <a:moveTo>
                    <a:pt x="0" y="979487"/>
                  </a:moveTo>
                  <a:cubicBezTo>
                    <a:pt x="345281" y="489743"/>
                    <a:pt x="690563" y="0"/>
                    <a:pt x="1028700" y="7937"/>
                  </a:cubicBezTo>
                  <a:cubicBezTo>
                    <a:pt x="1366837" y="15874"/>
                    <a:pt x="1660525" y="827087"/>
                    <a:pt x="2028825" y="1027112"/>
                  </a:cubicBezTo>
                  <a:cubicBezTo>
                    <a:pt x="2397125" y="1227137"/>
                    <a:pt x="2817812" y="1217612"/>
                    <a:pt x="3238500" y="1208087"/>
                  </a:cubicBezTo>
                </a:path>
              </a:pathLst>
            </a:custGeom>
            <a:ln w="28575">
              <a:solidFill>
                <a:srgbClr val="FF0000"/>
              </a:solidFill>
            </a:ln>
            <a:scene3d>
              <a:camera prst="orthographicFront">
                <a:rot lat="0" lon="10800000" rev="0"/>
              </a:camera>
              <a:lightRig rig="threePt" dir="t"/>
            </a:scene3d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de-DE" dirty="0"/>
            </a:p>
          </p:txBody>
        </p:sp>
        <p:sp>
          <p:nvSpPr>
            <p:cNvPr id="89" name="Freihandform 88"/>
            <p:cNvSpPr/>
            <p:nvPr/>
          </p:nvSpPr>
          <p:spPr>
            <a:xfrm>
              <a:off x="4393563" y="1957072"/>
              <a:ext cx="2839967" cy="1245564"/>
            </a:xfrm>
            <a:custGeom>
              <a:avLst/>
              <a:gdLst>
                <a:gd name="connsiteX0" fmla="*/ 0 w 3238500"/>
                <a:gd name="connsiteY0" fmla="*/ 979487 h 1227137"/>
                <a:gd name="connsiteX1" fmla="*/ 1028700 w 3238500"/>
                <a:gd name="connsiteY1" fmla="*/ 7937 h 1227137"/>
                <a:gd name="connsiteX2" fmla="*/ 2028825 w 3238500"/>
                <a:gd name="connsiteY2" fmla="*/ 1027112 h 1227137"/>
                <a:gd name="connsiteX3" fmla="*/ 3238500 w 3238500"/>
                <a:gd name="connsiteY3" fmla="*/ 1208087 h 12271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3238500" h="1227137">
                  <a:moveTo>
                    <a:pt x="0" y="979487"/>
                  </a:moveTo>
                  <a:cubicBezTo>
                    <a:pt x="345281" y="489743"/>
                    <a:pt x="690563" y="0"/>
                    <a:pt x="1028700" y="7937"/>
                  </a:cubicBezTo>
                  <a:cubicBezTo>
                    <a:pt x="1366837" y="15874"/>
                    <a:pt x="1660525" y="827087"/>
                    <a:pt x="2028825" y="1027112"/>
                  </a:cubicBezTo>
                  <a:cubicBezTo>
                    <a:pt x="2397125" y="1227137"/>
                    <a:pt x="2817812" y="1217612"/>
                    <a:pt x="3238500" y="1208087"/>
                  </a:cubicBezTo>
                </a:path>
              </a:pathLst>
            </a:custGeom>
            <a:ln w="28575">
              <a:solidFill>
                <a:srgbClr val="FF0000"/>
              </a:solidFill>
            </a:ln>
            <a:scene3d>
              <a:camera prst="orthographicFront">
                <a:rot lat="0" lon="10800000" rev="0"/>
              </a:camera>
              <a:lightRig rig="threePt" dir="t"/>
            </a:scene3d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de-DE" dirty="0"/>
            </a:p>
          </p:txBody>
        </p:sp>
        <p:sp>
          <p:nvSpPr>
            <p:cNvPr id="90" name="Rechteck 89"/>
            <p:cNvSpPr/>
            <p:nvPr/>
          </p:nvSpPr>
          <p:spPr>
            <a:xfrm>
              <a:off x="4650724" y="2884337"/>
              <a:ext cx="2907989" cy="475967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91" name="Rechteck 90"/>
            <p:cNvSpPr/>
            <p:nvPr/>
          </p:nvSpPr>
          <p:spPr>
            <a:xfrm>
              <a:off x="5524136" y="2839364"/>
              <a:ext cx="118914" cy="351944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92" name="Bogen 91"/>
            <p:cNvSpPr/>
            <p:nvPr/>
          </p:nvSpPr>
          <p:spPr>
            <a:xfrm rot="8572857">
              <a:off x="4921668" y="2188246"/>
              <a:ext cx="967037" cy="705142"/>
            </a:xfrm>
            <a:prstGeom prst="arc">
              <a:avLst>
                <a:gd name="adj1" fmla="val 15891324"/>
                <a:gd name="adj2" fmla="val 21227526"/>
              </a:avLst>
            </a:prstGeom>
            <a:ln w="28575">
              <a:solidFill>
                <a:srgbClr val="C00000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grpSp>
          <p:nvGrpSpPr>
            <p:cNvPr id="93" name="Gruppieren 92"/>
            <p:cNvGrpSpPr/>
            <p:nvPr/>
          </p:nvGrpSpPr>
          <p:grpSpPr>
            <a:xfrm>
              <a:off x="4588499" y="1900641"/>
              <a:ext cx="2935830" cy="1024097"/>
              <a:chOff x="4588499" y="2056930"/>
              <a:chExt cx="2935830" cy="1024097"/>
            </a:xfrm>
          </p:grpSpPr>
          <p:cxnSp>
            <p:nvCxnSpPr>
              <p:cNvPr id="94" name="Gerade Verbindung mit Pfeil 93"/>
              <p:cNvCxnSpPr/>
              <p:nvPr/>
            </p:nvCxnSpPr>
            <p:spPr>
              <a:xfrm flipH="1">
                <a:off x="4588499" y="2340791"/>
                <a:ext cx="2465602" cy="0"/>
              </a:xfrm>
              <a:prstGeom prst="straightConnector1">
                <a:avLst/>
              </a:prstGeom>
              <a:ln w="19050">
                <a:solidFill>
                  <a:schemeClr val="bg1">
                    <a:lumMod val="50000"/>
                  </a:schemeClr>
                </a:solidFill>
                <a:prstDash val="solid"/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95" name="Gerade Verbindung mit Pfeil 94"/>
              <p:cNvCxnSpPr/>
              <p:nvPr/>
            </p:nvCxnSpPr>
            <p:spPr>
              <a:xfrm flipH="1">
                <a:off x="4763623" y="2680381"/>
                <a:ext cx="2613112" cy="1"/>
              </a:xfrm>
              <a:prstGeom prst="straightConnector1">
                <a:avLst/>
              </a:prstGeom>
              <a:ln w="19050">
                <a:solidFill>
                  <a:schemeClr val="bg1">
                    <a:lumMod val="50000"/>
                  </a:schemeClr>
                </a:solidFill>
                <a:prstDash val="solid"/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96" name="Gerade Verbindung mit Pfeil 95"/>
              <p:cNvCxnSpPr/>
              <p:nvPr/>
            </p:nvCxnSpPr>
            <p:spPr>
              <a:xfrm flipH="1">
                <a:off x="4970423" y="3019972"/>
                <a:ext cx="2553906" cy="0"/>
              </a:xfrm>
              <a:prstGeom prst="straightConnector1">
                <a:avLst/>
              </a:prstGeom>
              <a:ln w="19050">
                <a:solidFill>
                  <a:schemeClr val="bg1">
                    <a:lumMod val="50000"/>
                  </a:schemeClr>
                </a:solidFill>
                <a:prstDash val="solid"/>
                <a:headEnd type="none" w="med" len="med"/>
                <a:tailEnd type="triangl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97" name="Textfeld 96"/>
              <p:cNvSpPr txBox="1"/>
              <p:nvPr/>
            </p:nvSpPr>
            <p:spPr>
              <a:xfrm>
                <a:off x="5060304" y="2056930"/>
                <a:ext cx="957313" cy="33855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de-DE" sz="1600" dirty="0" smtClean="0"/>
                  <a:t>∆</a:t>
                </a:r>
                <a:r>
                  <a:rPr lang="de-DE" sz="1600" b="1" dirty="0" smtClean="0"/>
                  <a:t> </a:t>
                </a:r>
                <a:r>
                  <a:rPr lang="de-DE" sz="1600" dirty="0" smtClean="0"/>
                  <a:t>Qualität</a:t>
                </a:r>
              </a:p>
            </p:txBody>
          </p:sp>
          <p:sp>
            <p:nvSpPr>
              <p:cNvPr id="98" name="Textfeld 97"/>
              <p:cNvSpPr txBox="1"/>
              <p:nvPr/>
            </p:nvSpPr>
            <p:spPr>
              <a:xfrm>
                <a:off x="5212704" y="2403538"/>
                <a:ext cx="646331" cy="33855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de-DE" sz="1600" dirty="0" smtClean="0"/>
                  <a:t>∆</a:t>
                </a:r>
                <a:r>
                  <a:rPr lang="de-DE" sz="1600" b="1" dirty="0" smtClean="0"/>
                  <a:t> </a:t>
                </a:r>
                <a:r>
                  <a:rPr lang="de-DE" sz="1600" dirty="0" smtClean="0"/>
                  <a:t>Zeit</a:t>
                </a:r>
              </a:p>
            </p:txBody>
          </p:sp>
          <p:sp>
            <p:nvSpPr>
              <p:cNvPr id="99" name="Textfeld 98"/>
              <p:cNvSpPr txBox="1"/>
              <p:nvPr/>
            </p:nvSpPr>
            <p:spPr>
              <a:xfrm>
                <a:off x="5368297" y="2742473"/>
                <a:ext cx="890500" cy="338554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de-DE" sz="1600" dirty="0" smtClean="0"/>
                  <a:t>∆</a:t>
                </a:r>
                <a:r>
                  <a:rPr lang="de-DE" sz="1600" b="1" dirty="0" smtClean="0"/>
                  <a:t> </a:t>
                </a:r>
                <a:r>
                  <a:rPr lang="de-DE" sz="1600" dirty="0" smtClean="0"/>
                  <a:t>Kosten</a:t>
                </a:r>
              </a:p>
            </p:txBody>
          </p:sp>
        </p:grpSp>
        <p:sp>
          <p:nvSpPr>
            <p:cNvPr id="100" name="Raute 99"/>
            <p:cNvSpPr/>
            <p:nvPr/>
          </p:nvSpPr>
          <p:spPr>
            <a:xfrm>
              <a:off x="6817458" y="3243802"/>
              <a:ext cx="220182" cy="255057"/>
            </a:xfrm>
            <a:prstGeom prst="diamond">
              <a:avLst/>
            </a:prstGeom>
            <a:solidFill>
              <a:srgbClr val="FF0000"/>
            </a:solidFill>
            <a:ln w="12700" cap="flat" cmpd="sng" algn="ctr">
              <a:noFill/>
              <a:prstDash val="solid"/>
            </a:ln>
            <a:effectLst/>
          </p:spPr>
          <p:txBody>
            <a:bodyPr lIns="0" tIns="0" rIns="0" bIns="0" rtlCol="0" anchor="ctr"/>
            <a:lstStyle/>
            <a:p>
              <a:pPr algn="ctr" defTabSz="914011">
                <a:defRPr/>
              </a:pPr>
              <a:endParaRPr lang="de-DE" sz="800" kern="0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01" name="Textfeld 100"/>
            <p:cNvSpPr txBox="1"/>
            <p:nvPr/>
          </p:nvSpPr>
          <p:spPr>
            <a:xfrm>
              <a:off x="7011084" y="3437909"/>
              <a:ext cx="869639" cy="312147"/>
            </a:xfrm>
            <a:prstGeom prst="rect">
              <a:avLst/>
            </a:prstGeom>
            <a:noFill/>
          </p:spPr>
          <p:txBody>
            <a:bodyPr wrap="square" lIns="65285" tIns="32644" rIns="65285" bIns="32644" rtlCol="0">
              <a:spAutoFit/>
            </a:bodyPr>
            <a:lstStyle/>
            <a:p>
              <a:pPr algn="ctr" defTabSz="914011">
                <a:defRPr/>
              </a:pPr>
              <a:r>
                <a:rPr lang="de-DE" sz="1600" b="1" kern="0" dirty="0" err="1" smtClean="0"/>
                <a:t>SoP</a:t>
              </a:r>
              <a:endParaRPr lang="de-DE" sz="1600" b="1" kern="0" dirty="0"/>
            </a:p>
          </p:txBody>
        </p:sp>
        <p:sp>
          <p:nvSpPr>
            <p:cNvPr id="102" name="Freihandform 101"/>
            <p:cNvSpPr/>
            <p:nvPr/>
          </p:nvSpPr>
          <p:spPr>
            <a:xfrm flipH="1">
              <a:off x="5711600" y="2565259"/>
              <a:ext cx="1945926" cy="789777"/>
            </a:xfrm>
            <a:custGeom>
              <a:avLst/>
              <a:gdLst>
                <a:gd name="connsiteX0" fmla="*/ 0 w 3238500"/>
                <a:gd name="connsiteY0" fmla="*/ 979487 h 1227137"/>
                <a:gd name="connsiteX1" fmla="*/ 1028700 w 3238500"/>
                <a:gd name="connsiteY1" fmla="*/ 7937 h 1227137"/>
                <a:gd name="connsiteX2" fmla="*/ 2028825 w 3238500"/>
                <a:gd name="connsiteY2" fmla="*/ 1027112 h 1227137"/>
                <a:gd name="connsiteX3" fmla="*/ 3238500 w 3238500"/>
                <a:gd name="connsiteY3" fmla="*/ 1208087 h 122713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3238500" h="1227137">
                  <a:moveTo>
                    <a:pt x="0" y="979487"/>
                  </a:moveTo>
                  <a:cubicBezTo>
                    <a:pt x="345281" y="489743"/>
                    <a:pt x="690563" y="0"/>
                    <a:pt x="1028700" y="7937"/>
                  </a:cubicBezTo>
                  <a:cubicBezTo>
                    <a:pt x="1366837" y="15874"/>
                    <a:pt x="1660525" y="827087"/>
                    <a:pt x="2028825" y="1027112"/>
                  </a:cubicBezTo>
                  <a:cubicBezTo>
                    <a:pt x="2397125" y="1227137"/>
                    <a:pt x="2817812" y="1217612"/>
                    <a:pt x="3238500" y="1208087"/>
                  </a:cubicBezTo>
                </a:path>
              </a:pathLst>
            </a:custGeom>
            <a:ln w="28575">
              <a:solidFill>
                <a:srgbClr val="00B050"/>
              </a:solidFill>
            </a:ln>
            <a:scene3d>
              <a:camera prst="orthographicFront">
                <a:rot lat="0" lon="10800000" rev="0"/>
              </a:camera>
              <a:lightRig rig="threePt" dir="t"/>
            </a:scene3d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de-DE" dirty="0"/>
            </a:p>
          </p:txBody>
        </p:sp>
        <p:sp>
          <p:nvSpPr>
            <p:cNvPr id="103" name="Rechteck 102"/>
            <p:cNvSpPr/>
            <p:nvPr/>
          </p:nvSpPr>
          <p:spPr>
            <a:xfrm>
              <a:off x="4358439" y="3066212"/>
              <a:ext cx="581541" cy="26293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104" name="Rechteck 103"/>
            <p:cNvSpPr/>
            <p:nvPr/>
          </p:nvSpPr>
          <p:spPr>
            <a:xfrm>
              <a:off x="5624326" y="2910081"/>
              <a:ext cx="581541" cy="33119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l" rtl="0" eaLnBrk="1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800" b="0" i="0" u="none" baseline="0" dirty="0" smtClean="0">
                <a:solidFill>
                  <a:srgbClr val="666666"/>
                </a:solidFill>
                <a:latin typeface="BMW Group Condensed" panose="020B0606020202020204" pitchFamily="34" charset="0"/>
              </a:endParaRPr>
            </a:p>
          </p:txBody>
        </p:sp>
        <p:sp>
          <p:nvSpPr>
            <p:cNvPr id="105" name="Bogen 104"/>
            <p:cNvSpPr/>
            <p:nvPr/>
          </p:nvSpPr>
          <p:spPr>
            <a:xfrm rot="8760267">
              <a:off x="4524210" y="1714391"/>
              <a:ext cx="1813623" cy="1392314"/>
            </a:xfrm>
            <a:prstGeom prst="arc">
              <a:avLst>
                <a:gd name="adj1" fmla="val 15453639"/>
                <a:gd name="adj2" fmla="val 310358"/>
              </a:avLst>
            </a:prstGeom>
            <a:ln w="28575">
              <a:solidFill>
                <a:srgbClr val="00B050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106" name="Gleichschenkliges Dreieck 105"/>
            <p:cNvSpPr/>
            <p:nvPr/>
          </p:nvSpPr>
          <p:spPr bwMode="auto">
            <a:xfrm rot="5400000">
              <a:off x="7454184" y="3231810"/>
              <a:ext cx="267195" cy="273132"/>
            </a:xfrm>
            <a:prstGeom prst="triangle">
              <a:avLst/>
            </a:prstGeom>
            <a:solidFill>
              <a:schemeClr val="tx1"/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  <a:scene3d>
              <a:camera prst="orthographicFront">
                <a:rot lat="0" lon="0" rev="0"/>
              </a:camera>
              <a:lightRig rig="threePt" dir="t"/>
            </a:scene3d>
          </p:spPr>
          <p:txBody>
            <a:bodyPr vert="horz" wrap="square" lIns="0" tIns="0" rIns="0" bIns="0" numCol="1" rtlCol="0" anchor="t" anchorCtr="0" compatLnSpc="1">
              <a:prstTxWarp prst="textNoShape">
                <a:avLst/>
              </a:prstTxWarp>
              <a:spAutoFit/>
            </a:bodyPr>
            <a:lstStyle/>
            <a:p>
              <a:pPr defTabSz="914400" fontAlgn="base">
                <a:lnSpc>
                  <a:spcPct val="95000"/>
                </a:lnSpc>
                <a:spcBef>
                  <a:spcPct val="0"/>
                </a:spcBef>
                <a:spcAft>
                  <a:spcPct val="0"/>
                </a:spcAft>
              </a:pPr>
              <a:endParaRPr lang="de-DE" smtClean="0">
                <a:solidFill>
                  <a:prstClr val="black"/>
                </a:solidFill>
                <a:latin typeface="BMWType V2 Regular" pitchFamily="2" charset="0"/>
              </a:endParaRPr>
            </a:p>
          </p:txBody>
        </p:sp>
      </p:grpSp>
      <p:sp>
        <p:nvSpPr>
          <p:cNvPr id="108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1015170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Reifegradmanagement definiert</a:t>
            </a:r>
            <a:br>
              <a:rPr lang="de-DE" dirty="0"/>
            </a:br>
            <a:r>
              <a:rPr lang="de-DE" dirty="0"/>
              <a:t>Reifestufe, -grad, -Element und -Hub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5</a:t>
            </a:fld>
            <a:endParaRPr lang="de-DE" dirty="0"/>
          </a:p>
        </p:txBody>
      </p:sp>
      <p:sp>
        <p:nvSpPr>
          <p:cNvPr id="11" name="Rechteck 10"/>
          <p:cNvSpPr/>
          <p:nvPr/>
        </p:nvSpPr>
        <p:spPr>
          <a:xfrm>
            <a:off x="474650" y="4520826"/>
            <a:ext cx="8208000" cy="612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85725" algn="just"/>
            <a:r>
              <a:rPr lang="de-DE" sz="1400" dirty="0" smtClean="0">
                <a:solidFill>
                  <a:schemeClr val="tx1"/>
                </a:solidFill>
                <a:latin typeface="BMW Group Condensed" pitchFamily="34" charset="0"/>
              </a:rPr>
              <a:t>Reifeelemente sind KIEFA-Komponenten und GFZ-Eigenschaften/ -Funktionen über E, M und T wie bspw. Akustik, Passive Sicherheit, Montierbarkeit, Verbaubarkeit, Herstellbarkeit.</a:t>
            </a:r>
          </a:p>
        </p:txBody>
      </p:sp>
      <p:sp>
        <p:nvSpPr>
          <p:cNvPr id="12" name="Rechteck 11"/>
          <p:cNvSpPr/>
          <p:nvPr/>
        </p:nvSpPr>
        <p:spPr>
          <a:xfrm>
            <a:off x="474650" y="3487078"/>
            <a:ext cx="8208000" cy="612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85725" algn="just"/>
            <a:r>
              <a:rPr lang="de-DE" sz="1400" dirty="0" smtClean="0">
                <a:solidFill>
                  <a:schemeClr val="tx1"/>
                </a:solidFill>
                <a:latin typeface="BMW Group Condensed" pitchFamily="34" charset="0"/>
              </a:rPr>
              <a:t>Der Reifegrad dient zur Definition der Produkt- und Prozessreife und folgt in Analogie zur E/E-Prozesskette einer  Skalierung von RG 0 bis RG 6.</a:t>
            </a:r>
            <a:endParaRPr lang="de-DE" sz="1400" dirty="0">
              <a:solidFill>
                <a:schemeClr val="tx1"/>
              </a:solidFill>
              <a:latin typeface="BMW Group Condensed" pitchFamily="34" charset="0"/>
            </a:endParaRPr>
          </a:p>
        </p:txBody>
      </p:sp>
      <p:sp>
        <p:nvSpPr>
          <p:cNvPr id="13" name="Rechteck 12"/>
          <p:cNvSpPr/>
          <p:nvPr/>
        </p:nvSpPr>
        <p:spPr>
          <a:xfrm>
            <a:off x="474650" y="2129330"/>
            <a:ext cx="8208000" cy="936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85725" algn="just"/>
            <a:r>
              <a:rPr lang="de-DE" sz="1400" dirty="0" smtClean="0">
                <a:solidFill>
                  <a:schemeClr val="tx1"/>
                </a:solidFill>
                <a:latin typeface="BMW Group Condensed" pitchFamily="34" charset="0"/>
              </a:rPr>
              <a:t>Eine Reifestufe ist eine über alle Prozessketten vereinbarte Baseline, in welcher der für diesen Zeitpunkt vereinbarte Entwicklungsstand festgeschrieben, bestätigt  und freigegeben wird.</a:t>
            </a:r>
          </a:p>
          <a:p>
            <a:pPr marL="85725" algn="just"/>
            <a:endParaRPr lang="de-DE" sz="1400" dirty="0" smtClean="0">
              <a:solidFill>
                <a:schemeClr val="tx1"/>
              </a:solidFill>
              <a:latin typeface="BMW Group Condensed" pitchFamily="34" charset="0"/>
            </a:endParaRPr>
          </a:p>
          <a:p>
            <a:pPr marL="85725" algn="just"/>
            <a:r>
              <a:rPr lang="de-DE" sz="1400" dirty="0" smtClean="0">
                <a:solidFill>
                  <a:schemeClr val="tx1"/>
                </a:solidFill>
                <a:latin typeface="BMW Group Condensed" pitchFamily="34" charset="0"/>
              </a:rPr>
              <a:t>Reifestufen werden zu genau bestimmten Zeitpunkten im ItO durchgeführt. </a:t>
            </a:r>
            <a:endParaRPr lang="de-DE" sz="1400" dirty="0">
              <a:latin typeface="BMW Group Condensed" pitchFamily="34" charset="0"/>
            </a:endParaRPr>
          </a:p>
        </p:txBody>
      </p:sp>
      <p:sp>
        <p:nvSpPr>
          <p:cNvPr id="14" name="Rechteck 13"/>
          <p:cNvSpPr/>
          <p:nvPr/>
        </p:nvSpPr>
        <p:spPr>
          <a:xfrm>
            <a:off x="474650" y="3078204"/>
            <a:ext cx="8208000" cy="396000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 anchorCtr="0"/>
          <a:lstStyle/>
          <a:p>
            <a:pPr marL="450850" indent="-269875"/>
            <a:r>
              <a:rPr lang="de-DE" b="1" dirty="0" smtClean="0">
                <a:solidFill>
                  <a:schemeClr val="bg1"/>
                </a:solidFill>
              </a:rPr>
              <a:t>Reifegrad </a:t>
            </a:r>
            <a:r>
              <a:rPr lang="de-DE" sz="1600" dirty="0" smtClean="0">
                <a:solidFill>
                  <a:schemeClr val="bg1">
                    <a:lumMod val="85000"/>
                  </a:schemeClr>
                </a:solidFill>
                <a:sym typeface="Wingdings"/>
              </a:rPr>
              <a:t> Welcher Anspruch ist zu erfüllen?</a:t>
            </a:r>
            <a:endParaRPr lang="de-DE" sz="1600" dirty="0" smtClean="0">
              <a:solidFill>
                <a:schemeClr val="bg1">
                  <a:lumMod val="85000"/>
                </a:schemeClr>
              </a:solidFill>
            </a:endParaRPr>
          </a:p>
        </p:txBody>
      </p:sp>
      <p:sp>
        <p:nvSpPr>
          <p:cNvPr id="15" name="Rechteck 14"/>
          <p:cNvSpPr/>
          <p:nvPr/>
        </p:nvSpPr>
        <p:spPr>
          <a:xfrm flipH="1">
            <a:off x="474650" y="4111952"/>
            <a:ext cx="8208000" cy="396000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 anchorCtr="0"/>
          <a:lstStyle/>
          <a:p>
            <a:pPr marL="450850" indent="-269875"/>
            <a:r>
              <a:rPr lang="de-DE" b="1" dirty="0" smtClean="0">
                <a:solidFill>
                  <a:schemeClr val="bg1"/>
                </a:solidFill>
              </a:rPr>
              <a:t>Reifeelement</a:t>
            </a:r>
            <a:r>
              <a:rPr lang="de-DE" b="1" dirty="0" smtClean="0">
                <a:solidFill>
                  <a:schemeClr val="bg1"/>
                </a:solidFill>
                <a:sym typeface="Wingdings"/>
              </a:rPr>
              <a:t> </a:t>
            </a:r>
            <a:r>
              <a:rPr lang="de-DE" sz="1600" dirty="0" smtClean="0">
                <a:solidFill>
                  <a:schemeClr val="bg1">
                    <a:lumMod val="85000"/>
                  </a:schemeClr>
                </a:solidFill>
                <a:sym typeface="Wingdings"/>
              </a:rPr>
              <a:t> Was wird gemessen?</a:t>
            </a:r>
            <a:endParaRPr lang="de-DE" dirty="0" smtClean="0">
              <a:solidFill>
                <a:schemeClr val="bg1">
                  <a:lumMod val="85000"/>
                </a:schemeClr>
              </a:solidFill>
            </a:endParaRPr>
          </a:p>
        </p:txBody>
      </p:sp>
      <p:sp>
        <p:nvSpPr>
          <p:cNvPr id="16" name="Rechteck 15"/>
          <p:cNvSpPr/>
          <p:nvPr/>
        </p:nvSpPr>
        <p:spPr>
          <a:xfrm>
            <a:off x="474650" y="1059582"/>
            <a:ext cx="8208000" cy="648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just"/>
            <a:r>
              <a:rPr lang="de-DE" sz="1400" i="1" dirty="0" smtClean="0">
                <a:solidFill>
                  <a:schemeClr val="tx1"/>
                </a:solidFill>
              </a:rPr>
              <a:t>Analog</a:t>
            </a:r>
            <a:r>
              <a:rPr lang="de-DE" sz="1400" dirty="0" smtClean="0">
                <a:solidFill>
                  <a:schemeClr val="tx1"/>
                </a:solidFill>
              </a:rPr>
              <a:t> zu den I-Stufen der E/E-Prozesskette gibt es zukünftig ein übergreifendes EMT-Reifegradmanagement für alle Gesamtfahrzeugeigenschaften, Kundenfunktionen und Komponenten mit Reifestufen und zugehörigen Reifegraden. </a:t>
            </a:r>
          </a:p>
        </p:txBody>
      </p:sp>
      <p:sp>
        <p:nvSpPr>
          <p:cNvPr id="17" name="Rechteck 16"/>
          <p:cNvSpPr/>
          <p:nvPr/>
        </p:nvSpPr>
        <p:spPr>
          <a:xfrm>
            <a:off x="474650" y="5554571"/>
            <a:ext cx="8208000" cy="612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85725" lvl="0">
              <a:defRPr/>
            </a:pPr>
            <a:r>
              <a:rPr lang="de-DE" sz="1400" kern="0" dirty="0" smtClean="0">
                <a:solidFill>
                  <a:sysClr val="windowText" lastClr="000000"/>
                </a:solidFill>
                <a:latin typeface="BMW Group Condensed" pitchFamily="34" charset="0"/>
              </a:rPr>
              <a:t>Innerhalb der Prozessketten (PK) ist die Reife auf Basis der getroffenen Vereinbarungen im  Handshake</a:t>
            </a:r>
            <a:br>
              <a:rPr lang="de-DE" sz="1400" kern="0" dirty="0" smtClean="0">
                <a:solidFill>
                  <a:sysClr val="windowText" lastClr="000000"/>
                </a:solidFill>
                <a:latin typeface="BMW Group Condensed" pitchFamily="34" charset="0"/>
              </a:rPr>
            </a:br>
            <a:r>
              <a:rPr lang="de-DE" sz="1400" kern="0" dirty="0" smtClean="0">
                <a:solidFill>
                  <a:sysClr val="windowText" lastClr="000000"/>
                </a:solidFill>
                <a:latin typeface="BMW Group Condensed" pitchFamily="34" charset="0"/>
              </a:rPr>
              <a:t>(= Reifevereinbarung) sicherzustellen.</a:t>
            </a:r>
          </a:p>
        </p:txBody>
      </p:sp>
      <p:sp>
        <p:nvSpPr>
          <p:cNvPr id="18" name="Rechteck 17"/>
          <p:cNvSpPr/>
          <p:nvPr/>
        </p:nvSpPr>
        <p:spPr>
          <a:xfrm flipH="1">
            <a:off x="474650" y="5145700"/>
            <a:ext cx="8208000" cy="396000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 anchorCtr="0"/>
          <a:lstStyle/>
          <a:p>
            <a:pPr marL="450850" indent="-269875"/>
            <a:r>
              <a:rPr lang="de-DE" b="1" dirty="0" smtClean="0">
                <a:solidFill>
                  <a:schemeClr val="bg1"/>
                </a:solidFill>
              </a:rPr>
              <a:t>Reifehub </a:t>
            </a:r>
            <a:r>
              <a:rPr lang="de-DE" sz="1600" dirty="0" smtClean="0">
                <a:solidFill>
                  <a:schemeClr val="bg1">
                    <a:lumMod val="85000"/>
                  </a:schemeClr>
                </a:solidFill>
                <a:sym typeface="Wingdings"/>
              </a:rPr>
              <a:t> Wie wird der Anspruch erfüllt?</a:t>
            </a:r>
            <a:endParaRPr lang="de-DE" dirty="0" smtClean="0">
              <a:solidFill>
                <a:schemeClr val="bg1">
                  <a:lumMod val="85000"/>
                </a:schemeClr>
              </a:solidFill>
            </a:endParaRPr>
          </a:p>
        </p:txBody>
      </p:sp>
      <p:sp>
        <p:nvSpPr>
          <p:cNvPr id="19" name="Rechteck 18"/>
          <p:cNvSpPr/>
          <p:nvPr/>
        </p:nvSpPr>
        <p:spPr>
          <a:xfrm>
            <a:off x="474650" y="1720456"/>
            <a:ext cx="8208000" cy="396000"/>
          </a:xfrm>
          <a:prstGeom prst="rect">
            <a:avLst/>
          </a:prstGeom>
          <a:solidFill>
            <a:schemeClr val="bg2">
              <a:lumMod val="75000"/>
            </a:schemeClr>
          </a:solidFill>
          <a:ln w="9525"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 anchorCtr="0"/>
          <a:lstStyle/>
          <a:p>
            <a:pPr marL="450850" indent="-269875"/>
            <a:r>
              <a:rPr lang="de-DE" b="1" dirty="0" smtClean="0">
                <a:solidFill>
                  <a:schemeClr val="bg1"/>
                </a:solidFill>
              </a:rPr>
              <a:t>Reifestufe </a:t>
            </a:r>
            <a:r>
              <a:rPr lang="de-DE" sz="1600" dirty="0" smtClean="0">
                <a:solidFill>
                  <a:schemeClr val="bg1">
                    <a:lumMod val="85000"/>
                  </a:schemeClr>
                </a:solidFill>
                <a:sym typeface="Wingdings"/>
              </a:rPr>
              <a:t> Wann wird gemessen?</a:t>
            </a:r>
            <a:endParaRPr lang="de-DE" sz="1600" dirty="0" smtClean="0">
              <a:solidFill>
                <a:schemeClr val="bg1">
                  <a:lumMod val="85000"/>
                </a:schemeClr>
              </a:solidFill>
            </a:endParaRPr>
          </a:p>
        </p:txBody>
      </p:sp>
      <p:sp>
        <p:nvSpPr>
          <p:cNvPr id="20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  <p:sp>
        <p:nvSpPr>
          <p:cNvPr id="5" name="Rechteck 4"/>
          <p:cNvSpPr/>
          <p:nvPr/>
        </p:nvSpPr>
        <p:spPr>
          <a:xfrm>
            <a:off x="6840538" y="85060"/>
            <a:ext cx="1951037" cy="248315"/>
          </a:xfrm>
          <a:prstGeom prst="rect">
            <a:avLst/>
          </a:prstGeom>
          <a:solidFill>
            <a:srgbClr val="535D71"/>
          </a:solidFill>
          <a:ln w="9525">
            <a:solidFill>
              <a:srgbClr val="CCCCCC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400" b="0" i="0" u="none" baseline="0" dirty="0" smtClean="0">
                <a:solidFill>
                  <a:schemeClr val="bg1"/>
                </a:solidFill>
                <a:latin typeface="BMW Group Condensed" panose="020B0606020202020204" pitchFamily="34" charset="0"/>
              </a:rPr>
              <a:t>Zusätzliche Info</a:t>
            </a:r>
          </a:p>
        </p:txBody>
      </p:sp>
    </p:spTree>
    <p:extLst>
      <p:ext uri="{BB962C8B-B14F-4D97-AF65-F5344CB8AC3E}">
        <p14:creationId xmlns:p14="http://schemas.microsoft.com/office/powerpoint/2010/main" val="6779590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Zusammenführung </a:t>
            </a:r>
            <a:r>
              <a:rPr lang="de-DE" dirty="0"/>
              <a:t>von Produkt- &amp; Prozessreife zu einer Gesamtreife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6</a:t>
            </a:fld>
            <a:endParaRPr lang="de-DE" dirty="0"/>
          </a:p>
        </p:txBody>
      </p:sp>
      <p:grpSp>
        <p:nvGrpSpPr>
          <p:cNvPr id="42" name="Gruppieren 41"/>
          <p:cNvGrpSpPr/>
          <p:nvPr/>
        </p:nvGrpSpPr>
        <p:grpSpPr>
          <a:xfrm>
            <a:off x="478946" y="1601423"/>
            <a:ext cx="8234391" cy="4478963"/>
            <a:chOff x="478946" y="1416865"/>
            <a:chExt cx="8234391" cy="4478963"/>
          </a:xfrm>
        </p:grpSpPr>
        <p:sp>
          <p:nvSpPr>
            <p:cNvPr id="5" name="L-Form 6"/>
            <p:cNvSpPr/>
            <p:nvPr/>
          </p:nvSpPr>
          <p:spPr>
            <a:xfrm rot="10800000">
              <a:off x="3737536" y="1420797"/>
              <a:ext cx="4942096" cy="2421097"/>
            </a:xfrm>
            <a:custGeom>
              <a:avLst/>
              <a:gdLst/>
              <a:ahLst/>
              <a:cxnLst/>
              <a:rect l="l" t="t" r="r" b="b"/>
              <a:pathLst>
                <a:path w="4942096" h="4010410">
                  <a:moveTo>
                    <a:pt x="4126223" y="4010410"/>
                  </a:moveTo>
                  <a:lnTo>
                    <a:pt x="0" y="4010410"/>
                  </a:lnTo>
                  <a:lnTo>
                    <a:pt x="0" y="0"/>
                  </a:lnTo>
                  <a:lnTo>
                    <a:pt x="2757718" y="0"/>
                  </a:lnTo>
                  <a:lnTo>
                    <a:pt x="2757718" y="2251925"/>
                  </a:lnTo>
                  <a:lnTo>
                    <a:pt x="4104882" y="2251925"/>
                  </a:lnTo>
                  <a:lnTo>
                    <a:pt x="4114654" y="2692130"/>
                  </a:lnTo>
                  <a:cubicBezTo>
                    <a:pt x="4265191" y="2841548"/>
                    <a:pt x="4952855" y="2367778"/>
                    <a:pt x="4941969" y="3121271"/>
                  </a:cubicBezTo>
                  <a:cubicBezTo>
                    <a:pt x="4941969" y="3834845"/>
                    <a:pt x="4265191" y="3350661"/>
                    <a:pt x="4114654" y="3500514"/>
                  </a:cubicBezTo>
                  <a:lnTo>
                    <a:pt x="4104058" y="4010409"/>
                  </a:lnTo>
                  <a:lnTo>
                    <a:pt x="4126223" y="4010409"/>
                  </a:lnTo>
                  <a:close/>
                </a:path>
              </a:pathLst>
            </a:custGeom>
            <a:solidFill>
              <a:schemeClr val="bg1">
                <a:alpha val="85000"/>
              </a:schemeClr>
            </a:solidFill>
            <a:ln w="50800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>
                <a:solidFill>
                  <a:prstClr val="white"/>
                </a:solidFill>
              </a:endParaRPr>
            </a:p>
          </p:txBody>
        </p:sp>
        <p:sp>
          <p:nvSpPr>
            <p:cNvPr id="6" name="L-Form 40"/>
            <p:cNvSpPr/>
            <p:nvPr/>
          </p:nvSpPr>
          <p:spPr>
            <a:xfrm>
              <a:off x="526379" y="1421059"/>
              <a:ext cx="4049196" cy="2421099"/>
            </a:xfrm>
            <a:custGeom>
              <a:avLst/>
              <a:gdLst/>
              <a:ahLst/>
              <a:cxnLst/>
              <a:rect l="l" t="t" r="r" b="b"/>
              <a:pathLst>
                <a:path w="4049196" h="4374349">
                  <a:moveTo>
                    <a:pt x="8391" y="0"/>
                  </a:moveTo>
                  <a:lnTo>
                    <a:pt x="4049196" y="0"/>
                  </a:lnTo>
                  <a:lnTo>
                    <a:pt x="4038600" y="556167"/>
                  </a:lnTo>
                  <a:cubicBezTo>
                    <a:pt x="3888063" y="719619"/>
                    <a:pt x="3211285" y="191496"/>
                    <a:pt x="3211285" y="969825"/>
                  </a:cubicBezTo>
                  <a:cubicBezTo>
                    <a:pt x="3200399" y="1791696"/>
                    <a:pt x="3888063" y="1274933"/>
                    <a:pt x="4038600" y="1437910"/>
                  </a:cubicBezTo>
                  <a:lnTo>
                    <a:pt x="4048456" y="1922183"/>
                  </a:lnTo>
                  <a:lnTo>
                    <a:pt x="2761902" y="1922183"/>
                  </a:lnTo>
                  <a:lnTo>
                    <a:pt x="2761902" y="4374349"/>
                  </a:lnTo>
                  <a:lnTo>
                    <a:pt x="8391" y="4374349"/>
                  </a:lnTo>
                  <a:cubicBezTo>
                    <a:pt x="9223" y="3351993"/>
                    <a:pt x="10054" y="2329638"/>
                    <a:pt x="10886" y="1307282"/>
                  </a:cubicBezTo>
                  <a:lnTo>
                    <a:pt x="0" y="850082"/>
                  </a:lnTo>
                  <a:close/>
                </a:path>
              </a:pathLst>
            </a:custGeom>
            <a:solidFill>
              <a:schemeClr val="bg1">
                <a:alpha val="85000"/>
              </a:schemeClr>
            </a:solidFill>
            <a:ln w="50800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7" name="Textfeld 6"/>
            <p:cNvSpPr txBox="1"/>
            <p:nvPr/>
          </p:nvSpPr>
          <p:spPr>
            <a:xfrm>
              <a:off x="6477215" y="1921451"/>
              <a:ext cx="1656184" cy="27699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endParaRPr lang="de-DE" sz="1200" b="1" dirty="0">
                <a:solidFill>
                  <a:prstClr val="black"/>
                </a:solidFill>
              </a:endParaRPr>
            </a:p>
          </p:txBody>
        </p:sp>
        <p:sp>
          <p:nvSpPr>
            <p:cNvPr id="8" name="Textfeld 7"/>
            <p:cNvSpPr txBox="1"/>
            <p:nvPr/>
          </p:nvSpPr>
          <p:spPr>
            <a:xfrm>
              <a:off x="529126" y="1416865"/>
              <a:ext cx="2069182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b="1" dirty="0">
                  <a:solidFill>
                    <a:prstClr val="black"/>
                  </a:solidFill>
                </a:rPr>
                <a:t>Produktreife</a:t>
              </a:r>
            </a:p>
          </p:txBody>
        </p:sp>
        <p:sp>
          <p:nvSpPr>
            <p:cNvPr id="9" name="Textfeld 8"/>
            <p:cNvSpPr txBox="1"/>
            <p:nvPr/>
          </p:nvSpPr>
          <p:spPr>
            <a:xfrm>
              <a:off x="6788171" y="1416865"/>
              <a:ext cx="192516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r"/>
              <a:r>
                <a:rPr lang="de-DE" b="1" dirty="0">
                  <a:solidFill>
                    <a:prstClr val="black"/>
                  </a:solidFill>
                </a:rPr>
                <a:t>Prozessreife</a:t>
              </a:r>
            </a:p>
          </p:txBody>
        </p:sp>
        <p:grpSp>
          <p:nvGrpSpPr>
            <p:cNvPr id="10" name="Gruppieren 14"/>
            <p:cNvGrpSpPr/>
            <p:nvPr/>
          </p:nvGrpSpPr>
          <p:grpSpPr>
            <a:xfrm>
              <a:off x="3455465" y="3506600"/>
              <a:ext cx="2304000" cy="956343"/>
              <a:chOff x="3412933" y="3659389"/>
              <a:chExt cx="2304256" cy="1155388"/>
            </a:xfrm>
          </p:grpSpPr>
          <p:sp>
            <p:nvSpPr>
              <p:cNvPr id="11" name="Rechteck 10"/>
              <p:cNvSpPr/>
              <p:nvPr/>
            </p:nvSpPr>
            <p:spPr>
              <a:xfrm>
                <a:off x="3412933" y="3659389"/>
                <a:ext cx="2304256" cy="360000"/>
              </a:xfrm>
              <a:prstGeom prst="rect">
                <a:avLst/>
              </a:prstGeom>
              <a:solidFill>
                <a:schemeClr val="bg2"/>
              </a:solidFill>
              <a:ln w="19050">
                <a:solidFill>
                  <a:schemeClr val="bg2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85725"/>
                <a:r>
                  <a:rPr lang="de-DE" sz="1200" b="1" dirty="0">
                    <a:solidFill>
                      <a:schemeClr val="tx2"/>
                    </a:solidFill>
                  </a:rPr>
                  <a:t>RGM Gesamtreife  SE-Team</a:t>
                </a:r>
              </a:p>
            </p:txBody>
          </p:sp>
          <p:sp>
            <p:nvSpPr>
              <p:cNvPr id="12" name="Rechteck 11"/>
              <p:cNvSpPr/>
              <p:nvPr/>
            </p:nvSpPr>
            <p:spPr>
              <a:xfrm>
                <a:off x="3412933" y="4020224"/>
                <a:ext cx="2304256" cy="794553"/>
              </a:xfrm>
              <a:prstGeom prst="rect">
                <a:avLst/>
              </a:prstGeom>
              <a:solidFill>
                <a:schemeClr val="bg1"/>
              </a:solidFill>
              <a:ln w="19050">
                <a:solidFill>
                  <a:schemeClr val="bg2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de-DE" sz="1000" dirty="0">
                    <a:solidFill>
                      <a:prstClr val="black"/>
                    </a:solidFill>
                  </a:rPr>
                  <a:t>Aggregation der Produkt- und Prozessreife zu einer Gesamtreife</a:t>
                </a:r>
                <a:r>
                  <a:rPr lang="de-DE" sz="1000" dirty="0">
                    <a:solidFill>
                      <a:prstClr val="black"/>
                    </a:solidFill>
                    <a:sym typeface="Wingdings" panose="05000000000000000000" pitchFamily="2" charset="2"/>
                  </a:rPr>
                  <a:t>. </a:t>
                </a:r>
              </a:p>
            </p:txBody>
          </p:sp>
          <p:pic>
            <p:nvPicPr>
              <p:cNvPr id="13" name="Picture 2" descr="https://wcm2.bmwgroup.net/rc_edit/rc/Entwicklung/imagepool/000_E-Themen/EMT_for_ONE/EMTforONE.gif"/>
              <p:cNvPicPr>
                <a:picLocks noChangeAspect="1" noChangeArrowheads="1"/>
              </p:cNvPicPr>
              <p:nvPr/>
            </p:nvPicPr>
            <p:blipFill>
              <a:blip r:embed="rId2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370797" y="3677389"/>
                <a:ext cx="324000" cy="324000"/>
              </a:xfrm>
              <a:prstGeom prst="rect">
                <a:avLst/>
              </a:prstGeom>
              <a:noFill/>
            </p:spPr>
          </p:pic>
        </p:grpSp>
        <p:sp>
          <p:nvSpPr>
            <p:cNvPr id="14" name="Gleichschenkliges Dreieck 13"/>
            <p:cNvSpPr/>
            <p:nvPr/>
          </p:nvSpPr>
          <p:spPr>
            <a:xfrm rot="10800000">
              <a:off x="3527474" y="4516028"/>
              <a:ext cx="2160240" cy="216024"/>
            </a:xfrm>
            <a:prstGeom prst="triangle">
              <a:avLst/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>
                <a:solidFill>
                  <a:prstClr val="white"/>
                </a:solidFill>
              </a:endParaRPr>
            </a:p>
          </p:txBody>
        </p:sp>
        <p:sp>
          <p:nvSpPr>
            <p:cNvPr id="15" name="Rechteck 14"/>
            <p:cNvSpPr/>
            <p:nvPr/>
          </p:nvSpPr>
          <p:spPr>
            <a:xfrm>
              <a:off x="3455465" y="4788061"/>
              <a:ext cx="2304256" cy="360000"/>
            </a:xfrm>
            <a:prstGeom prst="rect">
              <a:avLst/>
            </a:prstGeom>
            <a:solidFill>
              <a:schemeClr val="bg2"/>
            </a:solidFill>
            <a:ln w="1905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Ins="360000" rtlCol="0" anchor="ctr"/>
            <a:lstStyle/>
            <a:p>
              <a:pPr algn="ctr"/>
              <a:r>
                <a:rPr lang="de-DE" sz="1200" b="1" dirty="0" smtClean="0">
                  <a:solidFill>
                    <a:schemeClr val="tx2"/>
                  </a:solidFill>
                </a:rPr>
                <a:t>RGM Reifeindex für alle Reifeelemente</a:t>
              </a:r>
              <a:endParaRPr lang="de-DE" sz="1200" b="1" dirty="0">
                <a:solidFill>
                  <a:schemeClr val="tx2"/>
                </a:solidFill>
              </a:endParaRPr>
            </a:p>
          </p:txBody>
        </p:sp>
        <p:pic>
          <p:nvPicPr>
            <p:cNvPr id="16" name="Picture 2" descr="https://wcm2.bmwgroup.net/rc_edit/rc/Entwicklung/imagepool/000_E-Themen/EMT_for_ONE/EMTforONE.gif"/>
            <p:cNvPicPr>
              <a:picLocks noChangeAspect="1" noChangeArrowheads="1"/>
            </p:cNvPicPr>
            <p:nvPr/>
          </p:nvPicPr>
          <p:blipFill>
            <a:blip r:embed="rId2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416030" y="4806061"/>
              <a:ext cx="324000" cy="324000"/>
            </a:xfrm>
            <a:prstGeom prst="rect">
              <a:avLst/>
            </a:prstGeom>
            <a:noFill/>
          </p:spPr>
        </p:pic>
        <p:sp>
          <p:nvSpPr>
            <p:cNvPr id="17" name="Textfeld 16"/>
            <p:cNvSpPr txBox="1"/>
            <p:nvPr/>
          </p:nvSpPr>
          <p:spPr>
            <a:xfrm>
              <a:off x="478946" y="5464500"/>
              <a:ext cx="8207375" cy="431328"/>
            </a:xfrm>
            <a:prstGeom prst="rect">
              <a:avLst/>
            </a:prstGeom>
            <a:solidFill>
              <a:schemeClr val="bg2">
                <a:lumMod val="60000"/>
                <a:lumOff val="40000"/>
              </a:schemeClr>
            </a:solidFill>
            <a:ln w="12700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88900" indent="-88900"/>
              <a:r>
                <a:rPr lang="de-DE" sz="1200" b="1" dirty="0">
                  <a:solidFill>
                    <a:schemeClr val="tx2"/>
                  </a:solidFill>
                </a:rPr>
                <a:t>Ergebnis:</a:t>
              </a:r>
              <a:r>
                <a:rPr lang="de-DE" sz="1200" dirty="0">
                  <a:solidFill>
                    <a:schemeClr val="tx2"/>
                  </a:solidFill>
                </a:rPr>
                <a:t>	• Transparenz über Produkt- und Prozessreifeergebnisse von Komponente, Modul und Gesamtfahrzeug.		• Durchgängige und gesteuerte Prozesse zur kundenorientierte Qualitätsabsicherung der Teile.</a:t>
              </a:r>
            </a:p>
          </p:txBody>
        </p:sp>
        <p:sp>
          <p:nvSpPr>
            <p:cNvPr id="18" name="Gleichschenkliges Dreieck 17"/>
            <p:cNvSpPr/>
            <p:nvPr/>
          </p:nvSpPr>
          <p:spPr>
            <a:xfrm rot="10800000">
              <a:off x="2055695" y="5192303"/>
              <a:ext cx="5040000" cy="216024"/>
            </a:xfrm>
            <a:prstGeom prst="triangle">
              <a:avLst/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>
                <a:solidFill>
                  <a:prstClr val="white"/>
                </a:solidFill>
              </a:endParaRPr>
            </a:p>
          </p:txBody>
        </p:sp>
        <p:grpSp>
          <p:nvGrpSpPr>
            <p:cNvPr id="19" name="Gruppieren 13"/>
            <p:cNvGrpSpPr/>
            <p:nvPr/>
          </p:nvGrpSpPr>
          <p:grpSpPr>
            <a:xfrm>
              <a:off x="708436" y="1828800"/>
              <a:ext cx="2143821" cy="1903856"/>
              <a:chOff x="725726" y="2276872"/>
              <a:chExt cx="2304416" cy="2160240"/>
            </a:xfrm>
          </p:grpSpPr>
          <p:pic>
            <p:nvPicPr>
              <p:cNvPr id="20" name="Picture 2" descr="https://wcm2.bmwgroup.net/rc_edit/rc/Entwicklung/imagepool/000_E-Themen/EMT_for_ONE/EMTforONE.gif"/>
              <p:cNvPicPr>
                <a:picLocks noChangeAspect="1" noChangeArrowheads="1"/>
              </p:cNvPicPr>
              <p:nvPr/>
            </p:nvPicPr>
            <p:blipFill>
              <a:blip r:embed="rId2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686144" y="2296947"/>
                <a:ext cx="324000" cy="324000"/>
              </a:xfrm>
              <a:prstGeom prst="rect">
                <a:avLst/>
              </a:prstGeom>
              <a:noFill/>
            </p:spPr>
          </p:pic>
          <p:grpSp>
            <p:nvGrpSpPr>
              <p:cNvPr id="21" name="Gruppieren 11"/>
              <p:cNvGrpSpPr/>
              <p:nvPr/>
            </p:nvGrpSpPr>
            <p:grpSpPr>
              <a:xfrm>
                <a:off x="725886" y="2276872"/>
                <a:ext cx="2304256" cy="1728192"/>
                <a:chOff x="725886" y="2276872"/>
                <a:chExt cx="2304256" cy="1728192"/>
              </a:xfrm>
            </p:grpSpPr>
            <p:sp>
              <p:nvSpPr>
                <p:cNvPr id="27" name="Rechteck 26"/>
                <p:cNvSpPr/>
                <p:nvPr/>
              </p:nvSpPr>
              <p:spPr>
                <a:xfrm>
                  <a:off x="725886" y="2276872"/>
                  <a:ext cx="2304256" cy="360000"/>
                </a:xfrm>
                <a:prstGeom prst="rect">
                  <a:avLst/>
                </a:prstGeom>
                <a:solidFill>
                  <a:schemeClr val="bg2"/>
                </a:solidFill>
                <a:ln w="19050">
                  <a:solidFill>
                    <a:schemeClr val="bg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85725"/>
                  <a:r>
                    <a:rPr lang="de-DE" sz="1200" b="1" dirty="0">
                      <a:solidFill>
                        <a:schemeClr val="tx2"/>
                      </a:solidFill>
                    </a:rPr>
                    <a:t>RGM Produktreife</a:t>
                  </a:r>
                </a:p>
              </p:txBody>
            </p:sp>
            <p:sp>
              <p:nvSpPr>
                <p:cNvPr id="28" name="Rechteck 27"/>
                <p:cNvSpPr/>
                <p:nvPr/>
              </p:nvSpPr>
              <p:spPr>
                <a:xfrm>
                  <a:off x="725886" y="2637705"/>
                  <a:ext cx="2304256" cy="1367359"/>
                </a:xfrm>
                <a:prstGeom prst="rect">
                  <a:avLst/>
                </a:prstGeom>
                <a:solidFill>
                  <a:schemeClr val="bg1"/>
                </a:solidFill>
                <a:ln w="19050">
                  <a:solidFill>
                    <a:schemeClr val="bg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85725"/>
                  <a:r>
                    <a:rPr lang="de-DE" sz="1200" dirty="0">
                      <a:solidFill>
                        <a:prstClr val="white"/>
                      </a:solidFill>
                    </a:rPr>
                    <a:t>QMT SOLL-PROZESS</a:t>
                  </a:r>
                </a:p>
              </p:txBody>
            </p:sp>
          </p:grpSp>
          <p:grpSp>
            <p:nvGrpSpPr>
              <p:cNvPr id="22" name="Gruppieren 62"/>
              <p:cNvGrpSpPr/>
              <p:nvPr/>
            </p:nvGrpSpPr>
            <p:grpSpPr>
              <a:xfrm>
                <a:off x="901936" y="2792232"/>
                <a:ext cx="1832605" cy="1012864"/>
                <a:chOff x="675021" y="2636912"/>
                <a:chExt cx="1565137" cy="972116"/>
              </a:xfrm>
            </p:grpSpPr>
            <p:pic>
              <p:nvPicPr>
                <p:cNvPr id="25" name="Grafik 24" descr="rest.png"/>
                <p:cNvPicPr>
                  <a:picLocks noChangeAspect="1"/>
                </p:cNvPicPr>
                <p:nvPr/>
              </p:nvPicPr>
              <p:blipFill>
                <a:blip r:embed="rId3" cstate="print">
                  <a:clrChange>
                    <a:clrFrom>
                      <a:srgbClr val="FFFFFF"/>
                    </a:clrFrom>
                    <a:clrTo>
                      <a:srgbClr val="FFFFFF">
                        <a:alpha val="0"/>
                      </a:srgbClr>
                    </a:clrTo>
                  </a:clrChange>
                </a:blip>
                <a:srcRect/>
                <a:stretch>
                  <a:fillRect/>
                </a:stretch>
              </p:blipFill>
              <p:spPr>
                <a:xfrm>
                  <a:off x="834556" y="2636912"/>
                  <a:ext cx="1405602" cy="972116"/>
                </a:xfrm>
                <a:prstGeom prst="rect">
                  <a:avLst/>
                </a:prstGeom>
              </p:spPr>
            </p:pic>
            <p:pic>
              <p:nvPicPr>
                <p:cNvPr id="26" name="Grafik 25" descr="ea_umfang.png"/>
                <p:cNvPicPr>
                  <a:picLocks noChangeAspect="1"/>
                </p:cNvPicPr>
                <p:nvPr/>
              </p:nvPicPr>
              <p:blipFill>
                <a:blip r:embed="rId4" cstate="print">
                  <a:clrChange>
                    <a:clrFrom>
                      <a:srgbClr val="FFFFFF"/>
                    </a:clrFrom>
                    <a:clrTo>
                      <a:srgbClr val="FFFFFF">
                        <a:alpha val="0"/>
                      </a:srgbClr>
                    </a:clrTo>
                  </a:clrChange>
                  <a:grayscl/>
                </a:blip>
                <a:srcRect/>
                <a:stretch>
                  <a:fillRect/>
                </a:stretch>
              </p:blipFill>
              <p:spPr>
                <a:xfrm>
                  <a:off x="675021" y="2699108"/>
                  <a:ext cx="1516831" cy="897149"/>
                </a:xfrm>
                <a:prstGeom prst="rect">
                  <a:avLst/>
                </a:prstGeom>
              </p:spPr>
            </p:pic>
          </p:grpSp>
          <p:sp>
            <p:nvSpPr>
              <p:cNvPr id="23" name="Rechteck 22"/>
              <p:cNvSpPr/>
              <p:nvPr/>
            </p:nvSpPr>
            <p:spPr>
              <a:xfrm>
                <a:off x="725726" y="4005064"/>
                <a:ext cx="2304256" cy="432048"/>
              </a:xfrm>
              <a:prstGeom prst="rect">
                <a:avLst/>
              </a:prstGeom>
              <a:noFill/>
              <a:ln w="19050">
                <a:solidFill>
                  <a:schemeClr val="bg2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marL="85725"/>
                <a:r>
                  <a:rPr lang="de-DE" sz="1000" dirty="0">
                    <a:solidFill>
                      <a:prstClr val="black"/>
                    </a:solidFill>
                  </a:rPr>
                  <a:t>Nachweis der Produktreife  durch Reifeaudits in der RS. </a:t>
                </a:r>
              </a:p>
            </p:txBody>
          </p:sp>
          <p:pic>
            <p:nvPicPr>
              <p:cNvPr id="24" name="Picture 2" descr="https://wcm2.bmwgroup.net/rc_edit/rc/Entwicklung/imagepool/000_E-Themen/EMT_for_ONE/EMTforONE.gif"/>
              <p:cNvPicPr>
                <a:picLocks noChangeAspect="1" noChangeArrowheads="1"/>
              </p:cNvPicPr>
              <p:nvPr/>
            </p:nvPicPr>
            <p:blipFill>
              <a:blip r:embed="rId2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687980" y="2294872"/>
                <a:ext cx="324000" cy="324000"/>
              </a:xfrm>
              <a:prstGeom prst="rect">
                <a:avLst/>
              </a:prstGeom>
              <a:noFill/>
            </p:spPr>
          </p:pic>
        </p:grpSp>
        <p:sp>
          <p:nvSpPr>
            <p:cNvPr id="29" name="Nach oben gebogener Pfeil 28"/>
            <p:cNvSpPr/>
            <p:nvPr/>
          </p:nvSpPr>
          <p:spPr>
            <a:xfrm rot="5400000">
              <a:off x="2375036" y="3188774"/>
              <a:ext cx="394287" cy="1751390"/>
            </a:xfrm>
            <a:prstGeom prst="bentUpArrow">
              <a:avLst>
                <a:gd name="adj1" fmla="val 28725"/>
                <a:gd name="adj2" fmla="val 28723"/>
                <a:gd name="adj3" fmla="val 50000"/>
              </a:avLst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>
                <a:solidFill>
                  <a:prstClr val="white"/>
                </a:solidFill>
              </a:endParaRPr>
            </a:p>
          </p:txBody>
        </p:sp>
        <p:grpSp>
          <p:nvGrpSpPr>
            <p:cNvPr id="31" name="Gruppieren 46"/>
            <p:cNvGrpSpPr/>
            <p:nvPr/>
          </p:nvGrpSpPr>
          <p:grpSpPr>
            <a:xfrm>
              <a:off x="6318956" y="1828449"/>
              <a:ext cx="2143821" cy="1904205"/>
              <a:chOff x="725726" y="2276872"/>
              <a:chExt cx="2304416" cy="2160636"/>
            </a:xfrm>
          </p:grpSpPr>
          <p:pic>
            <p:nvPicPr>
              <p:cNvPr id="32" name="Picture 2" descr="https://wcm2.bmwgroup.net/rc_edit/rc/Entwicklung/imagepool/000_E-Themen/EMT_for_ONE/EMTforONE.gif"/>
              <p:cNvPicPr>
                <a:picLocks noChangeAspect="1" noChangeArrowheads="1"/>
              </p:cNvPicPr>
              <p:nvPr/>
            </p:nvPicPr>
            <p:blipFill>
              <a:blip r:embed="rId2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686144" y="2296947"/>
                <a:ext cx="324000" cy="324000"/>
              </a:xfrm>
              <a:prstGeom prst="rect">
                <a:avLst/>
              </a:prstGeom>
              <a:solidFill>
                <a:schemeClr val="bg1"/>
              </a:solidFill>
              <a:ln w="19050">
                <a:solidFill>
                  <a:schemeClr val="bg2">
                    <a:lumMod val="40000"/>
                    <a:lumOff val="60000"/>
                  </a:schemeClr>
                </a:solidFill>
              </a:ln>
            </p:spPr>
          </p:pic>
          <p:grpSp>
            <p:nvGrpSpPr>
              <p:cNvPr id="33" name="Gruppieren 11"/>
              <p:cNvGrpSpPr/>
              <p:nvPr/>
            </p:nvGrpSpPr>
            <p:grpSpPr>
              <a:xfrm>
                <a:off x="725886" y="2276872"/>
                <a:ext cx="2304256" cy="1728192"/>
                <a:chOff x="725886" y="2276872"/>
                <a:chExt cx="2304256" cy="1728192"/>
              </a:xfrm>
            </p:grpSpPr>
            <p:sp>
              <p:nvSpPr>
                <p:cNvPr id="36" name="Rechteck 35"/>
                <p:cNvSpPr/>
                <p:nvPr/>
              </p:nvSpPr>
              <p:spPr>
                <a:xfrm>
                  <a:off x="725886" y="2276872"/>
                  <a:ext cx="2304256" cy="360000"/>
                </a:xfrm>
                <a:prstGeom prst="rect">
                  <a:avLst/>
                </a:prstGeom>
                <a:solidFill>
                  <a:schemeClr val="bg2"/>
                </a:solidFill>
                <a:ln w="19050">
                  <a:solidFill>
                    <a:schemeClr val="bg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85725"/>
                  <a:r>
                    <a:rPr lang="de-DE" sz="1200" b="1" dirty="0">
                      <a:solidFill>
                        <a:schemeClr val="tx2"/>
                      </a:solidFill>
                    </a:rPr>
                    <a:t>RGM Prozessreife </a:t>
                  </a:r>
                </a:p>
              </p:txBody>
            </p:sp>
            <p:sp>
              <p:nvSpPr>
                <p:cNvPr id="37" name="Rechteck 36"/>
                <p:cNvSpPr/>
                <p:nvPr/>
              </p:nvSpPr>
              <p:spPr>
                <a:xfrm>
                  <a:off x="725886" y="2637705"/>
                  <a:ext cx="2304256" cy="1367359"/>
                </a:xfrm>
                <a:prstGeom prst="rect">
                  <a:avLst/>
                </a:prstGeom>
                <a:noFill/>
                <a:ln w="19050">
                  <a:solidFill>
                    <a:schemeClr val="bg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85725"/>
                  <a:r>
                    <a:rPr lang="de-DE" sz="1200" dirty="0">
                      <a:solidFill>
                        <a:prstClr val="white"/>
                      </a:solidFill>
                    </a:rPr>
                    <a:t>QMT SOLL-PROZESS</a:t>
                  </a:r>
                </a:p>
              </p:txBody>
            </p:sp>
          </p:grpSp>
          <p:sp>
            <p:nvSpPr>
              <p:cNvPr id="34" name="Rechteck 33"/>
              <p:cNvSpPr/>
              <p:nvPr/>
            </p:nvSpPr>
            <p:spPr>
              <a:xfrm>
                <a:off x="725726" y="4005063"/>
                <a:ext cx="2304256" cy="432445"/>
              </a:xfrm>
              <a:prstGeom prst="rect">
                <a:avLst/>
              </a:prstGeom>
              <a:noFill/>
              <a:ln w="19050">
                <a:solidFill>
                  <a:schemeClr val="bg2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r>
                  <a:rPr lang="de-DE" sz="1000" dirty="0">
                    <a:solidFill>
                      <a:prstClr val="black"/>
                    </a:solidFill>
                  </a:rPr>
                  <a:t>Nachweis der Prozessreife </a:t>
                </a:r>
                <a:r>
                  <a:rPr lang="de-DE" sz="1000" dirty="0" smtClean="0">
                    <a:solidFill>
                      <a:prstClr val="black"/>
                    </a:solidFill>
                  </a:rPr>
                  <a:t>durch  </a:t>
                </a:r>
                <a:r>
                  <a:rPr lang="de-DE" sz="1000" dirty="0" err="1" smtClean="0">
                    <a:solidFill>
                      <a:prstClr val="black"/>
                    </a:solidFill>
                  </a:rPr>
                  <a:t>durch</a:t>
                </a:r>
                <a:r>
                  <a:rPr lang="de-DE" sz="1000" dirty="0" smtClean="0">
                    <a:solidFill>
                      <a:prstClr val="black"/>
                    </a:solidFill>
                  </a:rPr>
                  <a:t>-geführten </a:t>
                </a:r>
                <a:r>
                  <a:rPr lang="de-DE" sz="1000" dirty="0">
                    <a:solidFill>
                      <a:prstClr val="black"/>
                    </a:solidFill>
                  </a:rPr>
                  <a:t>Prozesse nach RG in der RS.  </a:t>
                </a:r>
              </a:p>
            </p:txBody>
          </p:sp>
          <p:pic>
            <p:nvPicPr>
              <p:cNvPr id="35" name="Picture 2" descr="https://wcm2.bmwgroup.net/rc_edit/rc/Entwicklung/imagepool/000_E-Themen/EMT_for_ONE/EMTforONE.gif"/>
              <p:cNvPicPr>
                <a:picLocks noChangeAspect="1" noChangeArrowheads="1"/>
              </p:cNvPicPr>
              <p:nvPr/>
            </p:nvPicPr>
            <p:blipFill>
              <a:blip r:embed="rId2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687980" y="2294872"/>
                <a:ext cx="324000" cy="324000"/>
              </a:xfrm>
              <a:prstGeom prst="rect">
                <a:avLst/>
              </a:prstGeom>
              <a:solidFill>
                <a:schemeClr val="bg1"/>
              </a:solidFill>
              <a:ln w="19050">
                <a:noFill/>
              </a:ln>
            </p:spPr>
          </p:pic>
        </p:grpSp>
        <p:pic>
          <p:nvPicPr>
            <p:cNvPr id="38" name="Picture 2"/>
            <p:cNvPicPr>
              <a:picLocks noChangeAspect="1" noChangeArrowheads="1"/>
            </p:cNvPicPr>
            <p:nvPr/>
          </p:nvPicPr>
          <p:blipFill>
            <a:blip r:embed="rId5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526635" y="2206115"/>
              <a:ext cx="1791940" cy="10816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41" name="Nach oben gebogener Pfeil 40"/>
            <p:cNvSpPr/>
            <p:nvPr/>
          </p:nvSpPr>
          <p:spPr>
            <a:xfrm rot="16200000" flipH="1">
              <a:off x="6445096" y="3178433"/>
              <a:ext cx="394287" cy="1751390"/>
            </a:xfrm>
            <a:prstGeom prst="bentUpArrow">
              <a:avLst>
                <a:gd name="adj1" fmla="val 28725"/>
                <a:gd name="adj2" fmla="val 28723"/>
                <a:gd name="adj3" fmla="val 50000"/>
              </a:avLst>
            </a:prstGeom>
            <a:solidFill>
              <a:schemeClr val="tx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>
                <a:solidFill>
                  <a:prstClr val="white"/>
                </a:solidFill>
              </a:endParaRPr>
            </a:p>
          </p:txBody>
        </p:sp>
      </p:grpSp>
      <p:sp>
        <p:nvSpPr>
          <p:cNvPr id="40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007503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Reifestufen und Reifegrade</a:t>
            </a:r>
            <a:r>
              <a:rPr lang="de-DE" sz="1800" dirty="0" smtClean="0"/>
              <a:t> (</a:t>
            </a:r>
            <a:r>
              <a:rPr lang="de-DE" sz="1800" cap="none" dirty="0" smtClean="0"/>
              <a:t>RG-Verteilung beispielhaft</a:t>
            </a:r>
            <a:r>
              <a:rPr lang="de-DE" sz="1800" dirty="0" smtClean="0"/>
              <a:t>)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7</a:t>
            </a:fld>
            <a:endParaRPr lang="de-DE" dirty="0"/>
          </a:p>
        </p:txBody>
      </p:sp>
      <p:grpSp>
        <p:nvGrpSpPr>
          <p:cNvPr id="186" name="Gruppieren 185"/>
          <p:cNvGrpSpPr/>
          <p:nvPr/>
        </p:nvGrpSpPr>
        <p:grpSpPr>
          <a:xfrm>
            <a:off x="335669" y="1014208"/>
            <a:ext cx="8437501" cy="5302701"/>
            <a:chOff x="335669" y="1014208"/>
            <a:chExt cx="8437501" cy="5302701"/>
          </a:xfrm>
        </p:grpSpPr>
        <p:sp>
          <p:nvSpPr>
            <p:cNvPr id="5" name="Rechteck 4"/>
            <p:cNvSpPr/>
            <p:nvPr/>
          </p:nvSpPr>
          <p:spPr>
            <a:xfrm>
              <a:off x="492730" y="1892261"/>
              <a:ext cx="8194090" cy="4068000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 w="9525">
              <a:solidFill>
                <a:schemeClr val="bg1"/>
              </a:solidFill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36000" tIns="36000" rIns="36000" bIns="36000" rtlCol="0" anchor="t" anchorCtr="0"/>
            <a:lstStyle/>
            <a:p>
              <a:pPr algn="ctr"/>
              <a:endParaRPr lang="de-DE" sz="1400" dirty="0" smtClean="0">
                <a:solidFill>
                  <a:prstClr val="black"/>
                </a:solidFill>
              </a:endParaRPr>
            </a:p>
          </p:txBody>
        </p:sp>
        <p:sp>
          <p:nvSpPr>
            <p:cNvPr id="8" name="Rechteck 7"/>
            <p:cNvSpPr/>
            <p:nvPr/>
          </p:nvSpPr>
          <p:spPr>
            <a:xfrm>
              <a:off x="698411" y="3049352"/>
              <a:ext cx="738633" cy="2950123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9" name="Rechteck 8"/>
            <p:cNvSpPr/>
            <p:nvPr/>
          </p:nvSpPr>
          <p:spPr>
            <a:xfrm>
              <a:off x="2053579" y="2473353"/>
              <a:ext cx="950986" cy="3532864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0" name="Rechteck 9"/>
            <p:cNvSpPr/>
            <p:nvPr/>
          </p:nvSpPr>
          <p:spPr>
            <a:xfrm>
              <a:off x="2873921" y="2077353"/>
              <a:ext cx="892468" cy="3933498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1" name="Rechteck 10"/>
            <p:cNvSpPr/>
            <p:nvPr/>
          </p:nvSpPr>
          <p:spPr>
            <a:xfrm>
              <a:off x="3557930" y="2473290"/>
              <a:ext cx="1019930" cy="3532864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2" name="Rechteck 11"/>
            <p:cNvSpPr/>
            <p:nvPr/>
          </p:nvSpPr>
          <p:spPr>
            <a:xfrm>
              <a:off x="4382279" y="2113248"/>
              <a:ext cx="829780" cy="3897077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3" name="Rechteck 12"/>
            <p:cNvSpPr/>
            <p:nvPr/>
          </p:nvSpPr>
          <p:spPr>
            <a:xfrm>
              <a:off x="6971454" y="2833328"/>
              <a:ext cx="1562389" cy="3168651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4" name="Rechteck 13"/>
            <p:cNvSpPr/>
            <p:nvPr/>
          </p:nvSpPr>
          <p:spPr>
            <a:xfrm>
              <a:off x="1437043" y="2077353"/>
              <a:ext cx="671676" cy="3933498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grpSp>
          <p:nvGrpSpPr>
            <p:cNvPr id="15" name="Gruppieren 275"/>
            <p:cNvGrpSpPr/>
            <p:nvPr/>
          </p:nvGrpSpPr>
          <p:grpSpPr>
            <a:xfrm>
              <a:off x="623321" y="3002520"/>
              <a:ext cx="888810" cy="235630"/>
              <a:chOff x="384108" y="3598190"/>
              <a:chExt cx="888810" cy="235630"/>
            </a:xfrm>
          </p:grpSpPr>
          <p:sp>
            <p:nvSpPr>
              <p:cNvPr id="16" name="Abgerundetes Rechteck 15"/>
              <p:cNvSpPr/>
              <p:nvPr/>
            </p:nvSpPr>
            <p:spPr bwMode="auto">
              <a:xfrm>
                <a:off x="460071" y="3646943"/>
                <a:ext cx="729192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17" name="Rechteck 16"/>
              <p:cNvSpPr/>
              <p:nvPr/>
            </p:nvSpPr>
            <p:spPr>
              <a:xfrm>
                <a:off x="549838" y="3598190"/>
                <a:ext cx="540000" cy="235630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  <p:sp>
            <p:nvSpPr>
              <p:cNvPr id="18" name="Raute 17"/>
              <p:cNvSpPr/>
              <p:nvPr/>
            </p:nvSpPr>
            <p:spPr bwMode="auto">
              <a:xfrm>
                <a:off x="384108" y="3646943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9" name="Raute 18"/>
              <p:cNvSpPr/>
              <p:nvPr/>
            </p:nvSpPr>
            <p:spPr bwMode="auto">
              <a:xfrm>
                <a:off x="1128918" y="3646943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</p:grpSp>
        <p:grpSp>
          <p:nvGrpSpPr>
            <p:cNvPr id="20" name="Gruppieren 276"/>
            <p:cNvGrpSpPr/>
            <p:nvPr/>
          </p:nvGrpSpPr>
          <p:grpSpPr>
            <a:xfrm>
              <a:off x="1360822" y="3225976"/>
              <a:ext cx="821359" cy="221900"/>
              <a:chOff x="1121608" y="3821644"/>
              <a:chExt cx="821359" cy="221900"/>
            </a:xfrm>
          </p:grpSpPr>
          <p:sp>
            <p:nvSpPr>
              <p:cNvPr id="21" name="Abgerundetes Rechteck 20"/>
              <p:cNvSpPr/>
              <p:nvPr/>
            </p:nvSpPr>
            <p:spPr bwMode="auto">
              <a:xfrm>
                <a:off x="1201913" y="3871229"/>
                <a:ext cx="6624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22" name="Raute 21"/>
              <p:cNvSpPr/>
              <p:nvPr/>
            </p:nvSpPr>
            <p:spPr bwMode="auto">
              <a:xfrm>
                <a:off x="1121608" y="3871229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23" name="Raute 22"/>
              <p:cNvSpPr/>
              <p:nvPr/>
            </p:nvSpPr>
            <p:spPr bwMode="auto">
              <a:xfrm>
                <a:off x="1798967" y="3871229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24" name="Rechteck 23"/>
              <p:cNvSpPr/>
              <p:nvPr/>
            </p:nvSpPr>
            <p:spPr>
              <a:xfrm>
                <a:off x="1187624" y="3821644"/>
                <a:ext cx="720080" cy="221900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100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25" name="Rechteck 24"/>
            <p:cNvSpPr/>
            <p:nvPr/>
          </p:nvSpPr>
          <p:spPr>
            <a:xfrm>
              <a:off x="5963341" y="2689313"/>
              <a:ext cx="1464795" cy="3314311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26" name="Rechteck 25"/>
            <p:cNvSpPr/>
            <p:nvPr/>
          </p:nvSpPr>
          <p:spPr>
            <a:xfrm>
              <a:off x="4133033" y="2761321"/>
              <a:ext cx="2253031" cy="3249029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27" name="Abgerundetes Rechteck 26"/>
            <p:cNvSpPr/>
            <p:nvPr/>
          </p:nvSpPr>
          <p:spPr bwMode="auto">
            <a:xfrm>
              <a:off x="1437043" y="1969250"/>
              <a:ext cx="6732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/>
                <a:t>VABG0</a:t>
              </a:r>
              <a:endParaRPr lang="de-DE" sz="1000" b="1" dirty="0"/>
            </a:p>
          </p:txBody>
        </p:sp>
        <p:sp>
          <p:nvSpPr>
            <p:cNvPr id="28" name="Abgerundetes Rechteck 27"/>
            <p:cNvSpPr/>
            <p:nvPr/>
          </p:nvSpPr>
          <p:spPr bwMode="auto">
            <a:xfrm>
              <a:off x="2872920" y="1969250"/>
              <a:ext cx="885849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/>
                <a:t>VABG2</a:t>
              </a:r>
            </a:p>
          </p:txBody>
        </p:sp>
        <p:sp>
          <p:nvSpPr>
            <p:cNvPr id="29" name="Abgerundetes Rechteck 28"/>
            <p:cNvSpPr/>
            <p:nvPr/>
          </p:nvSpPr>
          <p:spPr bwMode="auto">
            <a:xfrm>
              <a:off x="4389592" y="1969250"/>
              <a:ext cx="8244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/>
                <a:t>VBBG</a:t>
              </a:r>
              <a:endParaRPr lang="de-DE" sz="1000" b="1" dirty="0"/>
            </a:p>
          </p:txBody>
        </p:sp>
        <p:sp>
          <p:nvSpPr>
            <p:cNvPr id="30" name="Abgerundetes Rechteck 29"/>
            <p:cNvSpPr/>
            <p:nvPr/>
          </p:nvSpPr>
          <p:spPr bwMode="auto">
            <a:xfrm>
              <a:off x="2053579" y="2329274"/>
              <a:ext cx="9504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/>
                <a:t>VABG1</a:t>
              </a:r>
            </a:p>
          </p:txBody>
        </p:sp>
        <p:sp>
          <p:nvSpPr>
            <p:cNvPr id="31" name="Abgerundetes Rechteck 30"/>
            <p:cNvSpPr/>
            <p:nvPr/>
          </p:nvSpPr>
          <p:spPr bwMode="auto">
            <a:xfrm>
              <a:off x="3557929" y="2329274"/>
              <a:ext cx="102493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/>
                <a:t>VKBG</a:t>
              </a:r>
              <a:endParaRPr lang="de-DE" sz="1000" b="1" dirty="0"/>
            </a:p>
          </p:txBody>
        </p:sp>
        <p:grpSp>
          <p:nvGrpSpPr>
            <p:cNvPr id="32" name="Gruppieren 235"/>
            <p:cNvGrpSpPr/>
            <p:nvPr/>
          </p:nvGrpSpPr>
          <p:grpSpPr>
            <a:xfrm>
              <a:off x="388220" y="1014208"/>
              <a:ext cx="8384950" cy="855768"/>
              <a:chOff x="366954" y="1609878"/>
              <a:chExt cx="8384950" cy="855768"/>
            </a:xfrm>
          </p:grpSpPr>
          <p:grpSp>
            <p:nvGrpSpPr>
              <p:cNvPr id="33" name="Gruppieren 219"/>
              <p:cNvGrpSpPr/>
              <p:nvPr/>
            </p:nvGrpSpPr>
            <p:grpSpPr>
              <a:xfrm>
                <a:off x="478589" y="1609878"/>
                <a:ext cx="8273315" cy="855768"/>
                <a:chOff x="241592" y="1609876"/>
                <a:chExt cx="8273315" cy="855768"/>
              </a:xfrm>
            </p:grpSpPr>
            <p:sp>
              <p:nvSpPr>
                <p:cNvPr id="35" name="Eingekerbter Richtungspfeil 34"/>
                <p:cNvSpPr/>
                <p:nvPr/>
              </p:nvSpPr>
              <p:spPr>
                <a:xfrm>
                  <a:off x="2425327" y="1651710"/>
                  <a:ext cx="1171868" cy="360000"/>
                </a:xfrm>
                <a:prstGeom prst="chevron">
                  <a:avLst>
                    <a:gd name="adj" fmla="val 29326"/>
                  </a:avLst>
                </a:prstGeom>
                <a:solidFill>
                  <a:schemeClr val="bg2">
                    <a:lumMod val="60000"/>
                    <a:lumOff val="4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36" name="Eingekerbter Richtungspfeil 35"/>
                <p:cNvSpPr/>
                <p:nvPr/>
              </p:nvSpPr>
              <p:spPr>
                <a:xfrm>
                  <a:off x="3506935" y="1651710"/>
                  <a:ext cx="907424" cy="360000"/>
                </a:xfrm>
                <a:prstGeom prst="chevron">
                  <a:avLst>
                    <a:gd name="adj" fmla="val 26372"/>
                  </a:avLst>
                </a:prstGeom>
                <a:solidFill>
                  <a:schemeClr val="bg2">
                    <a:lumMod val="40000"/>
                    <a:lumOff val="6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37" name="Eingekerbter Richtungspfeil 36"/>
                <p:cNvSpPr/>
                <p:nvPr/>
              </p:nvSpPr>
              <p:spPr>
                <a:xfrm>
                  <a:off x="1116594" y="1651710"/>
                  <a:ext cx="1388209" cy="360000"/>
                </a:xfrm>
                <a:prstGeom prst="chevron">
                  <a:avLst>
                    <a:gd name="adj" fmla="val 26372"/>
                  </a:avLst>
                </a:prstGeom>
                <a:solidFill>
                  <a:schemeClr val="accent6">
                    <a:lumMod val="75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38" name="Richtungspfeil 37"/>
                <p:cNvSpPr/>
                <p:nvPr/>
              </p:nvSpPr>
              <p:spPr>
                <a:xfrm>
                  <a:off x="394205" y="1651710"/>
                  <a:ext cx="781245" cy="360000"/>
                </a:xfrm>
                <a:prstGeom prst="homePlate">
                  <a:avLst>
                    <a:gd name="adj" fmla="val 20465"/>
                  </a:avLst>
                </a:prstGeom>
                <a:solidFill>
                  <a:schemeClr val="accent6">
                    <a:lumMod val="5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schemeClr val="bg1"/>
                    </a:solidFill>
                  </a:endParaRPr>
                </a:p>
              </p:txBody>
            </p:sp>
            <p:sp>
              <p:nvSpPr>
                <p:cNvPr id="39" name="Eingekerbter Richtungspfeil 38"/>
                <p:cNvSpPr/>
                <p:nvPr/>
              </p:nvSpPr>
              <p:spPr>
                <a:xfrm>
                  <a:off x="4337608" y="1651710"/>
                  <a:ext cx="4009416" cy="360000"/>
                </a:xfrm>
                <a:prstGeom prst="chevron">
                  <a:avLst>
                    <a:gd name="adj" fmla="val 23419"/>
                  </a:avLst>
                </a:prstGeom>
                <a:solidFill>
                  <a:schemeClr val="bg2">
                    <a:lumMod val="20000"/>
                    <a:lumOff val="8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0" name="Raute 39"/>
                <p:cNvSpPr/>
                <p:nvPr/>
              </p:nvSpPr>
              <p:spPr bwMode="auto">
                <a:xfrm>
                  <a:off x="8146164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1" name="Raute 40"/>
                <p:cNvSpPr/>
                <p:nvPr/>
              </p:nvSpPr>
              <p:spPr bwMode="auto">
                <a:xfrm>
                  <a:off x="6579111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2" name="Raute 41"/>
                <p:cNvSpPr/>
                <p:nvPr/>
              </p:nvSpPr>
              <p:spPr bwMode="auto">
                <a:xfrm>
                  <a:off x="421143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3" name="Raute 42"/>
                <p:cNvSpPr/>
                <p:nvPr/>
              </p:nvSpPr>
              <p:spPr bwMode="auto">
                <a:xfrm>
                  <a:off x="5514671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4" name="Raute 43"/>
                <p:cNvSpPr/>
                <p:nvPr/>
              </p:nvSpPr>
              <p:spPr bwMode="auto">
                <a:xfrm>
                  <a:off x="229457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5" name="Raute 44"/>
                <p:cNvSpPr/>
                <p:nvPr/>
              </p:nvSpPr>
              <p:spPr bwMode="auto">
                <a:xfrm>
                  <a:off x="24159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6" name="Textfeld 45"/>
                <p:cNvSpPr txBox="1"/>
                <p:nvPr/>
              </p:nvSpPr>
              <p:spPr>
                <a:xfrm>
                  <a:off x="921195" y="2003979"/>
                  <a:ext cx="696024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Order for </a:t>
                  </a:r>
                  <a:endParaRPr lang="de-DE" sz="800" b="1" dirty="0" smtClean="0">
                    <a:solidFill>
                      <a:prstClr val="black"/>
                    </a:solidFill>
                  </a:endParaRPr>
                </a:p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initial phase</a:t>
                  </a:r>
                  <a:endParaRPr lang="de-DE" sz="800" b="1" dirty="0" smtClean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7" name="Textfeld 46"/>
                <p:cNvSpPr txBox="1"/>
                <p:nvPr/>
              </p:nvSpPr>
              <p:spPr>
                <a:xfrm>
                  <a:off x="2045535" y="2003979"/>
                  <a:ext cx="779224" cy="46166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 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of target frame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8" name="Textfeld 47"/>
                <p:cNvSpPr txBox="1"/>
                <p:nvPr/>
              </p:nvSpPr>
              <p:spPr>
                <a:xfrm>
                  <a:off x="2651679" y="2003979"/>
                  <a:ext cx="809837" cy="461665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Confirmation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/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of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target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frame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/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derivatives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9" name="Textfeld 48"/>
                <p:cNvSpPr txBox="1"/>
                <p:nvPr/>
              </p:nvSpPr>
              <p:spPr>
                <a:xfrm>
                  <a:off x="3333881" y="2003979"/>
                  <a:ext cx="2069797" cy="461665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Target</a:t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agreement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architecture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/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+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confirmation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of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business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plan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derivative</a:t>
                  </a:r>
                </a:p>
              </p:txBody>
            </p:sp>
            <p:sp>
              <p:nvSpPr>
                <p:cNvPr id="50" name="Textfeld 49"/>
                <p:cNvSpPr txBox="1"/>
                <p:nvPr/>
              </p:nvSpPr>
              <p:spPr>
                <a:xfrm>
                  <a:off x="4041588" y="2003979"/>
                  <a:ext cx="1273105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Target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agreement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                                  derivative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1" name="Textfeld 50"/>
                <p:cNvSpPr txBox="1"/>
                <p:nvPr/>
              </p:nvSpPr>
              <p:spPr>
                <a:xfrm>
                  <a:off x="5329365" y="2003979"/>
                  <a:ext cx="724878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Concept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2" name="Textfeld 51"/>
                <p:cNvSpPr txBox="1"/>
                <p:nvPr/>
              </p:nvSpPr>
              <p:spPr>
                <a:xfrm>
                  <a:off x="7790029" y="1999214"/>
                  <a:ext cx="724878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Ramp-up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3" name="Textfeld 52"/>
                <p:cNvSpPr txBox="1"/>
                <p:nvPr/>
              </p:nvSpPr>
              <p:spPr>
                <a:xfrm>
                  <a:off x="6432524" y="2003979"/>
                  <a:ext cx="724878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Product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4" name="Raute 53"/>
                <p:cNvSpPr/>
                <p:nvPr/>
              </p:nvSpPr>
              <p:spPr bwMode="auto">
                <a:xfrm>
                  <a:off x="985338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5" name="Textfeld 54"/>
                <p:cNvSpPr txBox="1"/>
                <p:nvPr/>
              </p:nvSpPr>
              <p:spPr>
                <a:xfrm>
                  <a:off x="488940" y="1619960"/>
                  <a:ext cx="614272" cy="415498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Strategy</a:t>
                  </a:r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 </a:t>
                  </a:r>
                  <a:br>
                    <a:rPr lang="de-DE" sz="700" b="1" dirty="0" smtClean="0">
                      <a:solidFill>
                        <a:schemeClr val="bg1"/>
                      </a:solidFill>
                    </a:rPr>
                  </a:br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develop</a:t>
                  </a:r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-</a:t>
                  </a:r>
                  <a:br>
                    <a:rPr lang="de-DE" sz="700" b="1" dirty="0" smtClean="0">
                      <a:solidFill>
                        <a:schemeClr val="bg1"/>
                      </a:solidFill>
                    </a:rPr>
                  </a:br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ment</a:t>
                  </a:r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 </a:t>
                  </a:r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phase</a:t>
                  </a:r>
                  <a:endParaRPr lang="de-DE" sz="700" b="1" dirty="0" smtClean="0">
                    <a:solidFill>
                      <a:schemeClr val="bg1"/>
                    </a:solidFill>
                  </a:endParaRPr>
                </a:p>
              </p:txBody>
            </p:sp>
            <p:sp>
              <p:nvSpPr>
                <p:cNvPr id="56" name="Textfeld 55"/>
                <p:cNvSpPr txBox="1"/>
                <p:nvPr/>
              </p:nvSpPr>
              <p:spPr>
                <a:xfrm>
                  <a:off x="1576291" y="1673821"/>
                  <a:ext cx="407484" cy="307777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Initial</a:t>
                  </a:r>
                </a:p>
                <a:p>
                  <a:pPr algn="ctr"/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phase</a:t>
                  </a:r>
                </a:p>
              </p:txBody>
            </p:sp>
            <p:sp>
              <p:nvSpPr>
                <p:cNvPr id="57" name="Textfeld 56"/>
                <p:cNvSpPr txBox="1"/>
                <p:nvPr/>
              </p:nvSpPr>
              <p:spPr>
                <a:xfrm>
                  <a:off x="3685342" y="1619960"/>
                  <a:ext cx="495649" cy="415498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smtClean="0">
                      <a:solidFill>
                        <a:prstClr val="black"/>
                      </a:solidFill>
                    </a:rPr>
                    <a:t>Product</a:t>
                  </a:r>
                  <a:br>
                    <a:rPr lang="de-DE" sz="700" b="1" smtClean="0">
                      <a:solidFill>
                        <a:prstClr val="black"/>
                      </a:solidFill>
                    </a:rPr>
                  </a:br>
                  <a:r>
                    <a:rPr lang="de-DE" sz="700" b="1" smtClean="0">
                      <a:solidFill>
                        <a:prstClr val="black"/>
                      </a:solidFill>
                    </a:rPr>
                    <a:t>concept</a:t>
                  </a:r>
                  <a:endParaRPr lang="de-DE" sz="700" b="1" dirty="0" smtClean="0">
                    <a:solidFill>
                      <a:prstClr val="black"/>
                    </a:solidFill>
                  </a:endParaRPr>
                </a:p>
                <a:p>
                  <a:pPr algn="ctr"/>
                  <a:r>
                    <a:rPr lang="de-DE" sz="700" b="1" dirty="0" smtClean="0">
                      <a:solidFill>
                        <a:prstClr val="black"/>
                      </a:solidFill>
                    </a:rPr>
                    <a:t>phase</a:t>
                  </a:r>
                </a:p>
              </p:txBody>
            </p:sp>
            <p:sp>
              <p:nvSpPr>
                <p:cNvPr id="58" name="Textfeld 57"/>
                <p:cNvSpPr txBox="1"/>
                <p:nvPr/>
              </p:nvSpPr>
              <p:spPr>
                <a:xfrm>
                  <a:off x="5863836" y="1619960"/>
                  <a:ext cx="665567" cy="415498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smtClean="0">
                      <a:solidFill>
                        <a:prstClr val="black"/>
                      </a:solidFill>
                    </a:rPr>
                    <a:t>Series </a:t>
                  </a:r>
                  <a:br>
                    <a:rPr lang="de-DE" sz="700" b="1" smtClean="0">
                      <a:solidFill>
                        <a:prstClr val="black"/>
                      </a:solidFill>
                    </a:rPr>
                  </a:br>
                  <a:r>
                    <a:rPr lang="de-DE" sz="700" b="1" smtClean="0">
                      <a:solidFill>
                        <a:prstClr val="black"/>
                      </a:solidFill>
                    </a:rPr>
                    <a:t>development</a:t>
                  </a:r>
                  <a:endParaRPr lang="de-DE" sz="700" b="1" dirty="0" smtClean="0">
                    <a:solidFill>
                      <a:prstClr val="black"/>
                    </a:solidFill>
                  </a:endParaRPr>
                </a:p>
                <a:p>
                  <a:pPr algn="ctr"/>
                  <a:r>
                    <a:rPr lang="de-DE" sz="700" b="1" dirty="0" smtClean="0">
                      <a:solidFill>
                        <a:prstClr val="black"/>
                      </a:solidFill>
                    </a:rPr>
                    <a:t>phase</a:t>
                  </a:r>
                </a:p>
              </p:txBody>
            </p:sp>
            <p:sp>
              <p:nvSpPr>
                <p:cNvPr id="59" name="Richtungspfeil 58"/>
                <p:cNvSpPr/>
                <p:nvPr/>
              </p:nvSpPr>
              <p:spPr>
                <a:xfrm>
                  <a:off x="2886130" y="1651710"/>
                  <a:ext cx="706841" cy="360000"/>
                </a:xfrm>
                <a:prstGeom prst="homePlate">
                  <a:avLst>
                    <a:gd name="adj" fmla="val 29326"/>
                  </a:avLst>
                </a:prstGeom>
                <a:solidFill>
                  <a:schemeClr val="bg2">
                    <a:lumMod val="40000"/>
                    <a:lumOff val="60000"/>
                    <a:alpha val="50000"/>
                  </a:schemeClr>
                </a:solidFill>
                <a:ln w="12700">
                  <a:noFill/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white"/>
                    </a:solidFill>
                  </a:endParaRPr>
                </a:p>
              </p:txBody>
            </p:sp>
            <p:sp>
              <p:nvSpPr>
                <p:cNvPr id="60" name="Raute 59"/>
                <p:cNvSpPr/>
                <p:nvPr/>
              </p:nvSpPr>
              <p:spPr bwMode="auto">
                <a:xfrm>
                  <a:off x="3368626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61" name="Raute 60"/>
                <p:cNvSpPr/>
                <p:nvPr/>
              </p:nvSpPr>
              <p:spPr bwMode="auto">
                <a:xfrm>
                  <a:off x="272947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62" name="Textfeld 61"/>
                <p:cNvSpPr txBox="1"/>
                <p:nvPr/>
              </p:nvSpPr>
              <p:spPr>
                <a:xfrm>
                  <a:off x="2133217" y="1609876"/>
                  <a:ext cx="978214" cy="41549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>
                  <a:defPPr>
                    <a:defRPr lang="de-DE"/>
                  </a:defPPr>
                  <a:lvl1pPr algn="ctr">
                    <a:defRPr sz="700" b="1">
                      <a:solidFill>
                        <a:schemeClr val="bg1"/>
                      </a:solidFill>
                    </a:defRPr>
                  </a:lvl1pPr>
                </a:lstStyle>
                <a:p>
                  <a:r>
                    <a:rPr lang="de-DE" dirty="0" err="1"/>
                    <a:t>Concptual</a:t>
                  </a:r>
                  <a:r>
                    <a:rPr lang="de-DE" dirty="0"/>
                    <a:t> </a:t>
                  </a:r>
                  <a:br>
                    <a:rPr lang="de-DE" dirty="0"/>
                  </a:br>
                  <a:r>
                    <a:rPr lang="de-DE" dirty="0" err="1"/>
                    <a:t>phase</a:t>
                  </a:r>
                  <a:r>
                    <a:rPr lang="de-DE" dirty="0"/>
                    <a:t> </a:t>
                  </a:r>
                  <a:br>
                    <a:rPr lang="de-DE" dirty="0"/>
                  </a:br>
                  <a:r>
                    <a:rPr lang="de-DE" dirty="0" err="1"/>
                    <a:t>architecture</a:t>
                  </a:r>
                  <a:endParaRPr lang="de-DE" dirty="0"/>
                </a:p>
              </p:txBody>
            </p:sp>
          </p:grpSp>
          <p:sp>
            <p:nvSpPr>
              <p:cNvPr id="34" name="Textfeld 33"/>
              <p:cNvSpPr txBox="1"/>
              <p:nvPr/>
            </p:nvSpPr>
            <p:spPr>
              <a:xfrm>
                <a:off x="366954" y="2003981"/>
                <a:ext cx="734496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de-DE" sz="800" b="1" smtClean="0">
                    <a:solidFill>
                      <a:prstClr val="black"/>
                    </a:solidFill>
                  </a:rPr>
                  <a:t>Order for </a:t>
                </a:r>
                <a:br>
                  <a:rPr lang="de-DE" sz="800" b="1" smtClean="0">
                    <a:solidFill>
                      <a:prstClr val="black"/>
                    </a:solidFill>
                  </a:rPr>
                </a:br>
                <a:r>
                  <a:rPr lang="de-DE" sz="800" b="1" smtClean="0">
                    <a:solidFill>
                      <a:prstClr val="black"/>
                    </a:solidFill>
                  </a:rPr>
                  <a:t>strategic </a:t>
                </a:r>
                <a:br>
                  <a:rPr lang="de-DE" sz="800" b="1" smtClean="0">
                    <a:solidFill>
                      <a:prstClr val="black"/>
                    </a:solidFill>
                  </a:rPr>
                </a:br>
                <a:r>
                  <a:rPr lang="de-DE" sz="800" b="1" smtClean="0">
                    <a:solidFill>
                      <a:prstClr val="black"/>
                    </a:solidFill>
                  </a:rPr>
                  <a:t>development</a:t>
                </a:r>
                <a:endParaRPr lang="de-DE" sz="800" b="1" dirty="0" smtClean="0">
                  <a:solidFill>
                    <a:prstClr val="black"/>
                  </a:solidFill>
                </a:endParaRPr>
              </a:p>
            </p:txBody>
          </p:sp>
        </p:grpSp>
        <p:grpSp>
          <p:nvGrpSpPr>
            <p:cNvPr id="63" name="Gruppieren 4"/>
            <p:cNvGrpSpPr/>
            <p:nvPr/>
          </p:nvGrpSpPr>
          <p:grpSpPr>
            <a:xfrm>
              <a:off x="6895996" y="5473864"/>
              <a:ext cx="1749997" cy="239039"/>
              <a:chOff x="6874730" y="6069534"/>
              <a:chExt cx="1749997" cy="239039"/>
            </a:xfrm>
          </p:grpSpPr>
          <p:grpSp>
            <p:nvGrpSpPr>
              <p:cNvPr id="65" name="Gruppieren 305"/>
              <p:cNvGrpSpPr/>
              <p:nvPr/>
            </p:nvGrpSpPr>
            <p:grpSpPr>
              <a:xfrm>
                <a:off x="6874730" y="6115725"/>
                <a:ext cx="1720193" cy="145388"/>
                <a:chOff x="6772791" y="6115725"/>
                <a:chExt cx="1720193" cy="145388"/>
              </a:xfrm>
            </p:grpSpPr>
            <p:sp>
              <p:nvSpPr>
                <p:cNvPr id="66" name="Abgerundetes Rechteck 65"/>
                <p:cNvSpPr/>
                <p:nvPr/>
              </p:nvSpPr>
              <p:spPr bwMode="auto">
                <a:xfrm flipH="1">
                  <a:off x="6854699" y="6115725"/>
                  <a:ext cx="1569757" cy="145388"/>
                </a:xfrm>
                <a:prstGeom prst="roundRect">
                  <a:avLst>
                    <a:gd name="adj" fmla="val 0"/>
                  </a:avLst>
                </a:prstGeom>
                <a:solidFill>
                  <a:srgbClr val="405A7F"/>
                </a:solidFill>
                <a:ln w="19050" cap="flat" cmpd="sng" algn="ctr">
                  <a:solidFill>
                    <a:srgbClr val="405A7F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 anchor="ctr"/>
                <a:lstStyle/>
                <a:p>
                  <a:pPr algn="ctr">
                    <a:defRPr/>
                  </a:pPr>
                  <a:endParaRPr lang="de-DE" sz="1000" b="1" dirty="0" smtClean="0">
                    <a:solidFill>
                      <a:srgbClr val="FFFFFF"/>
                    </a:solidFill>
                  </a:endParaRPr>
                </a:p>
              </p:txBody>
            </p:sp>
            <p:sp>
              <p:nvSpPr>
                <p:cNvPr id="67" name="Raute 66"/>
                <p:cNvSpPr/>
                <p:nvPr/>
              </p:nvSpPr>
              <p:spPr bwMode="auto">
                <a:xfrm>
                  <a:off x="6772791" y="6115725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68" name="Raute 67"/>
                <p:cNvSpPr/>
                <p:nvPr/>
              </p:nvSpPr>
              <p:spPr bwMode="auto">
                <a:xfrm>
                  <a:off x="8348984" y="6115725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</p:grpSp>
          <p:sp>
            <p:nvSpPr>
              <p:cNvPr id="64" name="Rechteck 63"/>
              <p:cNvSpPr/>
              <p:nvPr/>
            </p:nvSpPr>
            <p:spPr>
              <a:xfrm>
                <a:off x="6876256" y="6069534"/>
                <a:ext cx="1748471" cy="239039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500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</p:grpSp>
        <p:grpSp>
          <p:nvGrpSpPr>
            <p:cNvPr id="69" name="Gruppieren 270"/>
            <p:cNvGrpSpPr/>
            <p:nvPr/>
          </p:nvGrpSpPr>
          <p:grpSpPr>
            <a:xfrm>
              <a:off x="3497635" y="4578894"/>
              <a:ext cx="1152128" cy="219609"/>
              <a:chOff x="3258422" y="5177821"/>
              <a:chExt cx="1152128" cy="219609"/>
            </a:xfrm>
          </p:grpSpPr>
          <p:sp>
            <p:nvSpPr>
              <p:cNvPr id="70" name="Abgerundetes Rechteck 69"/>
              <p:cNvSpPr/>
              <p:nvPr/>
            </p:nvSpPr>
            <p:spPr bwMode="auto">
              <a:xfrm flipH="1">
                <a:off x="3336117" y="5231813"/>
                <a:ext cx="996044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grpSp>
            <p:nvGrpSpPr>
              <p:cNvPr id="71" name="Gruppieren 288"/>
              <p:cNvGrpSpPr/>
              <p:nvPr/>
            </p:nvGrpSpPr>
            <p:grpSpPr>
              <a:xfrm>
                <a:off x="3258422" y="5177821"/>
                <a:ext cx="1152128" cy="219609"/>
                <a:chOff x="3258421" y="5177821"/>
                <a:chExt cx="1152128" cy="219609"/>
              </a:xfrm>
            </p:grpSpPr>
            <p:sp>
              <p:nvSpPr>
                <p:cNvPr id="72" name="Raute 71"/>
                <p:cNvSpPr/>
                <p:nvPr/>
              </p:nvSpPr>
              <p:spPr bwMode="auto">
                <a:xfrm>
                  <a:off x="3258421" y="5231813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73" name="Raute 72"/>
                <p:cNvSpPr/>
                <p:nvPr/>
              </p:nvSpPr>
              <p:spPr bwMode="auto">
                <a:xfrm>
                  <a:off x="4266549" y="5231813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74" name="Rechteck 73"/>
                <p:cNvSpPr/>
                <p:nvPr/>
              </p:nvSpPr>
              <p:spPr>
                <a:xfrm>
                  <a:off x="3491880" y="5177821"/>
                  <a:ext cx="653425" cy="219609"/>
                </a:xfrm>
                <a:prstGeom prst="rect">
                  <a:avLst/>
                </a:prstGeom>
                <a:noFill/>
                <a:ln>
                  <a:noFill/>
                  <a:prstDash val="dash"/>
                </a:ln>
                <a:effectLst>
                  <a:outerShdw blurRad="50800" dist="38100" dir="2700000" algn="tl" rotWithShape="0">
                    <a:prstClr val="black">
                      <a:alpha val="40000"/>
                    </a:prstClr>
                  </a:outerShdw>
                </a:effectLst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t"/>
                <a:lstStyle/>
                <a:p>
                  <a:pPr algn="ctr"/>
                  <a:r>
                    <a:rPr lang="de-DE" sz="1000" dirty="0" smtClean="0">
                      <a:solidFill>
                        <a:prstClr val="white"/>
                      </a:solidFill>
                    </a:rPr>
                    <a:t>RS 200</a:t>
                  </a:r>
                  <a:endParaRPr lang="de-DE" sz="1000" dirty="0">
                    <a:solidFill>
                      <a:prstClr val="white"/>
                    </a:solidFill>
                  </a:endParaRPr>
                </a:p>
              </p:txBody>
            </p:sp>
          </p:grpSp>
        </p:grpSp>
        <p:sp>
          <p:nvSpPr>
            <p:cNvPr id="87" name="Rechteck 86"/>
            <p:cNvSpPr/>
            <p:nvPr/>
          </p:nvSpPr>
          <p:spPr>
            <a:xfrm>
              <a:off x="2873260" y="2761322"/>
              <a:ext cx="2241225" cy="3241502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88" name="Rechteck 87"/>
            <p:cNvSpPr/>
            <p:nvPr/>
          </p:nvSpPr>
          <p:spPr>
            <a:xfrm>
              <a:off x="5163638" y="2471380"/>
              <a:ext cx="1364485" cy="3534795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grpSp>
          <p:nvGrpSpPr>
            <p:cNvPr id="89" name="Gruppieren 223"/>
            <p:cNvGrpSpPr/>
            <p:nvPr/>
          </p:nvGrpSpPr>
          <p:grpSpPr>
            <a:xfrm>
              <a:off x="5094897" y="5259530"/>
              <a:ext cx="2405538" cy="218482"/>
              <a:chOff x="5073631" y="5855200"/>
              <a:chExt cx="2405538" cy="218482"/>
            </a:xfrm>
          </p:grpSpPr>
          <p:sp>
            <p:nvSpPr>
              <p:cNvPr id="90" name="Abgerundetes Rechteck 89"/>
              <p:cNvSpPr/>
              <p:nvPr/>
            </p:nvSpPr>
            <p:spPr bwMode="auto">
              <a:xfrm flipH="1">
                <a:off x="5159556" y="5902777"/>
                <a:ext cx="2234842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91" name="Raute 90"/>
              <p:cNvSpPr/>
              <p:nvPr/>
            </p:nvSpPr>
            <p:spPr bwMode="auto">
              <a:xfrm>
                <a:off x="5073631" y="5902778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2" name="Raute 91"/>
              <p:cNvSpPr/>
              <p:nvPr/>
            </p:nvSpPr>
            <p:spPr bwMode="auto">
              <a:xfrm>
                <a:off x="7335169" y="5902778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3" name="Rechteck 92"/>
              <p:cNvSpPr/>
              <p:nvPr/>
            </p:nvSpPr>
            <p:spPr>
              <a:xfrm>
                <a:off x="5604705" y="5855200"/>
                <a:ext cx="1214567" cy="218482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400</a:t>
                </a:r>
                <a:endParaRPr lang="de-DE" sz="7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94" name="Abgerundetes Rechteck 93"/>
            <p:cNvSpPr/>
            <p:nvPr/>
          </p:nvSpPr>
          <p:spPr bwMode="auto">
            <a:xfrm>
              <a:off x="2866996" y="2689894"/>
              <a:ext cx="13680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rgbClr val="7B95BB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/>
                <a:t>MT</a:t>
              </a:r>
              <a:endParaRPr lang="de-DE" sz="1000" b="1" dirty="0"/>
            </a:p>
          </p:txBody>
        </p:sp>
        <p:grpSp>
          <p:nvGrpSpPr>
            <p:cNvPr id="95" name="Gruppieren 3"/>
            <p:cNvGrpSpPr/>
            <p:nvPr/>
          </p:nvGrpSpPr>
          <p:grpSpPr>
            <a:xfrm>
              <a:off x="4064298" y="4905480"/>
              <a:ext cx="2395048" cy="236971"/>
              <a:chOff x="4043032" y="5367786"/>
              <a:chExt cx="2395048" cy="236971"/>
            </a:xfrm>
          </p:grpSpPr>
          <p:sp>
            <p:nvSpPr>
              <p:cNvPr id="96" name="Abgerundetes Rechteck 95"/>
              <p:cNvSpPr/>
              <p:nvPr/>
            </p:nvSpPr>
            <p:spPr bwMode="auto">
              <a:xfrm flipH="1">
                <a:off x="4125541" y="5421430"/>
                <a:ext cx="22320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97" name="Raute 96"/>
              <p:cNvSpPr/>
              <p:nvPr/>
            </p:nvSpPr>
            <p:spPr bwMode="auto">
              <a:xfrm>
                <a:off x="4043032" y="5416667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8" name="Raute 97"/>
              <p:cNvSpPr/>
              <p:nvPr/>
            </p:nvSpPr>
            <p:spPr bwMode="auto">
              <a:xfrm>
                <a:off x="6294080" y="5416667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9" name="Rechteck 98"/>
              <p:cNvSpPr/>
              <p:nvPr/>
            </p:nvSpPr>
            <p:spPr>
              <a:xfrm>
                <a:off x="4644808" y="5367786"/>
                <a:ext cx="1193467" cy="236971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RS300</a:t>
                </a:r>
                <a:endParaRPr lang="de-DE" sz="700" dirty="0">
                  <a:solidFill>
                    <a:prstClr val="white"/>
                  </a:solidFill>
                </a:endParaRPr>
              </a:p>
            </p:txBody>
          </p:sp>
        </p:grpSp>
        <p:grpSp>
          <p:nvGrpSpPr>
            <p:cNvPr id="100" name="Gruppieren 281"/>
            <p:cNvGrpSpPr/>
            <p:nvPr/>
          </p:nvGrpSpPr>
          <p:grpSpPr>
            <a:xfrm>
              <a:off x="2794933" y="4127109"/>
              <a:ext cx="2387368" cy="243555"/>
              <a:chOff x="2555720" y="4722779"/>
              <a:chExt cx="2387368" cy="243555"/>
            </a:xfrm>
          </p:grpSpPr>
          <p:sp>
            <p:nvSpPr>
              <p:cNvPr id="101" name="Abgerundetes Rechteck 100"/>
              <p:cNvSpPr/>
              <p:nvPr/>
            </p:nvSpPr>
            <p:spPr bwMode="auto">
              <a:xfrm>
                <a:off x="2626428" y="4769646"/>
                <a:ext cx="22320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102" name="Raute 101"/>
              <p:cNvSpPr/>
              <p:nvPr/>
            </p:nvSpPr>
            <p:spPr bwMode="auto">
              <a:xfrm>
                <a:off x="2555720" y="4769646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03" name="Raute 102"/>
              <p:cNvSpPr/>
              <p:nvPr/>
            </p:nvSpPr>
            <p:spPr bwMode="auto">
              <a:xfrm>
                <a:off x="4799088" y="4769646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04" name="Rechteck 103"/>
              <p:cNvSpPr/>
              <p:nvPr/>
            </p:nvSpPr>
            <p:spPr>
              <a:xfrm>
                <a:off x="3112408" y="4722779"/>
                <a:ext cx="1050757" cy="243555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lIns="36000"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180 </a:t>
                </a:r>
                <a:endParaRPr lang="de-DE" sz="7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105" name="Abgerundetes Rechteck 104"/>
            <p:cNvSpPr/>
            <p:nvPr/>
          </p:nvSpPr>
          <p:spPr bwMode="auto">
            <a:xfrm>
              <a:off x="5171252" y="2329274"/>
              <a:ext cx="1356871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/>
                <a:t>VSBG</a:t>
              </a:r>
              <a:endParaRPr lang="de-DE" sz="1000" b="1" dirty="0"/>
            </a:p>
          </p:txBody>
        </p:sp>
        <p:cxnSp>
          <p:nvCxnSpPr>
            <p:cNvPr id="106" name="Gerade Verbindung 7"/>
            <p:cNvCxnSpPr/>
            <p:nvPr/>
          </p:nvCxnSpPr>
          <p:spPr>
            <a:xfrm flipV="1">
              <a:off x="335669" y="5996349"/>
              <a:ext cx="8403195" cy="16845"/>
            </a:xfrm>
            <a:prstGeom prst="line">
              <a:avLst/>
            </a:prstGeom>
            <a:ln w="57150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07" name="Abgerundetes Rechteck 106"/>
            <p:cNvSpPr/>
            <p:nvPr/>
          </p:nvSpPr>
          <p:spPr bwMode="auto">
            <a:xfrm>
              <a:off x="6394214" y="2689098"/>
              <a:ext cx="2139630" cy="14766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900" b="1" dirty="0" smtClean="0"/>
                <a:t>                      VS1/VS2</a:t>
              </a:r>
              <a:endParaRPr lang="de-DE" sz="900" b="1" dirty="0"/>
            </a:p>
          </p:txBody>
        </p:sp>
        <p:sp>
          <p:nvSpPr>
            <p:cNvPr id="108" name="Abgerundetes Rechteck 107"/>
            <p:cNvSpPr/>
            <p:nvPr/>
          </p:nvSpPr>
          <p:spPr bwMode="auto">
            <a:xfrm>
              <a:off x="6722657" y="2692742"/>
              <a:ext cx="687289" cy="144016"/>
            </a:xfrm>
            <a:prstGeom prst="roundRect">
              <a:avLst>
                <a:gd name="adj" fmla="val 0"/>
              </a:avLst>
            </a:prstGeom>
            <a:pattFill prst="ltUpDiag">
              <a:fgClr>
                <a:schemeClr val="bg2">
                  <a:lumMod val="20000"/>
                  <a:lumOff val="80000"/>
                </a:schemeClr>
              </a:fgClr>
              <a:bgClr>
                <a:schemeClr val="bg2">
                  <a:lumMod val="60000"/>
                  <a:lumOff val="40000"/>
                </a:schemeClr>
              </a:bgClr>
            </a:pattFill>
            <a:ln w="19050" cap="flat" cmpd="sng" algn="ctr">
              <a:solidFill>
                <a:srgbClr val="7B95BB">
                  <a:alpha val="48000"/>
                </a:srgb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109" name="Abgerundetes Rechteck 108"/>
            <p:cNvSpPr/>
            <p:nvPr/>
          </p:nvSpPr>
          <p:spPr bwMode="auto">
            <a:xfrm>
              <a:off x="4465205" y="2689894"/>
              <a:ext cx="1919683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/>
                <a:t>BBG</a:t>
              </a:r>
              <a:endParaRPr lang="de-DE" sz="1000" b="1" dirty="0"/>
            </a:p>
          </p:txBody>
        </p:sp>
        <p:sp>
          <p:nvSpPr>
            <p:cNvPr id="110" name="Abgerundetes Rechteck 109"/>
            <p:cNvSpPr/>
            <p:nvPr/>
          </p:nvSpPr>
          <p:spPr bwMode="auto">
            <a:xfrm>
              <a:off x="5962165" y="2689314"/>
              <a:ext cx="429737" cy="144016"/>
            </a:xfrm>
            <a:prstGeom prst="roundRect">
              <a:avLst>
                <a:gd name="adj" fmla="val 0"/>
              </a:avLst>
            </a:prstGeom>
            <a:pattFill prst="ltUpDiag">
              <a:fgClr>
                <a:schemeClr val="bg2">
                  <a:lumMod val="20000"/>
                  <a:lumOff val="80000"/>
                </a:schemeClr>
              </a:fgClr>
              <a:bgClr>
                <a:schemeClr val="bg2">
                  <a:lumMod val="60000"/>
                  <a:lumOff val="40000"/>
                </a:schemeClr>
              </a:bgClr>
            </a:pattFill>
            <a:ln w="19050" cap="flat" cmpd="sng" algn="ctr">
              <a:solidFill>
                <a:srgbClr val="7B95BB">
                  <a:alpha val="48000"/>
                </a:srgb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112" name="Abgerundetes Rechteck 111"/>
            <p:cNvSpPr/>
            <p:nvPr/>
          </p:nvSpPr>
          <p:spPr bwMode="auto">
            <a:xfrm>
              <a:off x="4132660" y="2689314"/>
              <a:ext cx="1080000" cy="144000"/>
            </a:xfrm>
            <a:prstGeom prst="roundRect">
              <a:avLst>
                <a:gd name="adj" fmla="val 0"/>
              </a:avLst>
            </a:prstGeom>
            <a:pattFill prst="ltUpDiag">
              <a:fgClr>
                <a:schemeClr val="bg2">
                  <a:lumMod val="20000"/>
                  <a:lumOff val="80000"/>
                </a:schemeClr>
              </a:fgClr>
              <a:bgClr>
                <a:schemeClr val="bg2">
                  <a:lumMod val="60000"/>
                  <a:lumOff val="40000"/>
                </a:schemeClr>
              </a:bgClr>
            </a:pattFill>
            <a:ln w="19050" cap="flat" cmpd="sng" algn="ctr">
              <a:solidFill>
                <a:srgbClr val="7B95BB">
                  <a:alpha val="48000"/>
                </a:srgb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endParaRPr lang="de-DE" sz="1000" b="1" dirty="0">
                <a:solidFill>
                  <a:srgbClr val="FFFFFF"/>
                </a:solidFill>
              </a:endParaRPr>
            </a:p>
          </p:txBody>
        </p:sp>
        <p:grpSp>
          <p:nvGrpSpPr>
            <p:cNvPr id="145" name="Gruppieren 277"/>
            <p:cNvGrpSpPr/>
            <p:nvPr/>
          </p:nvGrpSpPr>
          <p:grpSpPr>
            <a:xfrm>
              <a:off x="1991868" y="3431334"/>
              <a:ext cx="1092713" cy="243044"/>
              <a:chOff x="1752655" y="4027004"/>
              <a:chExt cx="1092713" cy="243044"/>
            </a:xfrm>
          </p:grpSpPr>
          <p:sp>
            <p:nvSpPr>
              <p:cNvPr id="146" name="Abgerundetes Rechteck 145"/>
              <p:cNvSpPr/>
              <p:nvPr/>
            </p:nvSpPr>
            <p:spPr bwMode="auto">
              <a:xfrm>
                <a:off x="1826274" y="4077584"/>
                <a:ext cx="9360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147" name="Raute 146"/>
              <p:cNvSpPr/>
              <p:nvPr/>
            </p:nvSpPr>
            <p:spPr bwMode="auto">
              <a:xfrm>
                <a:off x="1752655" y="4077584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48" name="Raute 147"/>
              <p:cNvSpPr/>
              <p:nvPr/>
            </p:nvSpPr>
            <p:spPr bwMode="auto">
              <a:xfrm>
                <a:off x="2701368" y="4077584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49" name="Rechteck 148"/>
              <p:cNvSpPr/>
              <p:nvPr/>
            </p:nvSpPr>
            <p:spPr>
              <a:xfrm>
                <a:off x="1958702" y="4027004"/>
                <a:ext cx="669081" cy="243044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150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150" name="Rechteckige Legende 149"/>
            <p:cNvSpPr/>
            <p:nvPr/>
          </p:nvSpPr>
          <p:spPr>
            <a:xfrm>
              <a:off x="702077" y="3299685"/>
              <a:ext cx="488730" cy="258629"/>
            </a:xfrm>
            <a:prstGeom prst="wedgeRectCallout">
              <a:avLst>
                <a:gd name="adj1" fmla="val 33630"/>
                <a:gd name="adj2" fmla="val -91122"/>
              </a:avLst>
            </a:prstGeom>
            <a:noFill/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0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1" name="Rechteckige Legende 150"/>
            <p:cNvSpPr/>
            <p:nvPr/>
          </p:nvSpPr>
          <p:spPr>
            <a:xfrm>
              <a:off x="1941999" y="2863319"/>
              <a:ext cx="488730" cy="258629"/>
            </a:xfrm>
            <a:prstGeom prst="wedgeRectCallout">
              <a:avLst>
                <a:gd name="adj1" fmla="val -46274"/>
                <a:gd name="adj2" fmla="val 111110"/>
              </a:avLst>
            </a:prstGeom>
            <a:noFill/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1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2" name="Rechteckige Legende 151"/>
            <p:cNvSpPr/>
            <p:nvPr/>
          </p:nvSpPr>
          <p:spPr>
            <a:xfrm>
              <a:off x="2738577" y="3069703"/>
              <a:ext cx="488730" cy="258629"/>
            </a:xfrm>
            <a:prstGeom prst="wedgeRectCallout">
              <a:avLst>
                <a:gd name="adj1" fmla="val -44172"/>
                <a:gd name="adj2" fmla="val 106438"/>
              </a:avLst>
            </a:prstGeom>
            <a:noFill/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2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3" name="Rechteckige Legende 152"/>
            <p:cNvSpPr/>
            <p:nvPr/>
          </p:nvSpPr>
          <p:spPr>
            <a:xfrm>
              <a:off x="3001770" y="3790870"/>
              <a:ext cx="488730" cy="258629"/>
            </a:xfrm>
            <a:prstGeom prst="wedgeRectCallout">
              <a:avLst>
                <a:gd name="adj1" fmla="val 59300"/>
                <a:gd name="adj2" fmla="val 115041"/>
              </a:avLst>
            </a:prstGeom>
            <a:pattFill prst="wdUpDiag">
              <a:fgClr>
                <a:srgbClr val="FFFF00"/>
              </a:fgClr>
              <a:bgClr>
                <a:schemeClr val="bg1"/>
              </a:bgClr>
            </a:pattFill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3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4" name="Rechteckige Legende 153"/>
            <p:cNvSpPr/>
            <p:nvPr/>
          </p:nvSpPr>
          <p:spPr>
            <a:xfrm>
              <a:off x="5540307" y="4560932"/>
              <a:ext cx="488730" cy="258629"/>
            </a:xfrm>
            <a:prstGeom prst="wedgeRectCallout">
              <a:avLst>
                <a:gd name="adj1" fmla="val -61645"/>
                <a:gd name="adj2" fmla="val 91429"/>
              </a:avLst>
            </a:prstGeom>
            <a:solidFill>
              <a:srgbClr val="FFFF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4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5" name="Rechteckige Legende 154"/>
            <p:cNvSpPr/>
            <p:nvPr/>
          </p:nvSpPr>
          <p:spPr>
            <a:xfrm>
              <a:off x="5433131" y="5571859"/>
              <a:ext cx="488730" cy="258629"/>
            </a:xfrm>
            <a:prstGeom prst="wedgeRectCallout">
              <a:avLst>
                <a:gd name="adj1" fmla="val 58181"/>
                <a:gd name="adj2" fmla="val -112920"/>
              </a:avLst>
            </a:prstGeom>
            <a:pattFill prst="wdUpDiag">
              <a:fgClr>
                <a:srgbClr val="FFFF00"/>
              </a:fgClr>
              <a:bgClr>
                <a:schemeClr val="bg1"/>
              </a:bgClr>
            </a:pattFill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5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6" name="Rechteckige Legende 155"/>
            <p:cNvSpPr/>
            <p:nvPr/>
          </p:nvSpPr>
          <p:spPr>
            <a:xfrm>
              <a:off x="8131252" y="5153657"/>
              <a:ext cx="488730" cy="258629"/>
            </a:xfrm>
            <a:prstGeom prst="wedgeRectCallout">
              <a:avLst>
                <a:gd name="adj1" fmla="val -56805"/>
                <a:gd name="adj2" fmla="val 90220"/>
              </a:avLst>
            </a:prstGeom>
            <a:solidFill>
              <a:srgbClr val="FFFF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6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cxnSp>
          <p:nvCxnSpPr>
            <p:cNvPr id="169" name="Gerader Verbinder 168"/>
            <p:cNvCxnSpPr/>
            <p:nvPr/>
          </p:nvCxnSpPr>
          <p:spPr>
            <a:xfrm>
              <a:off x="555817" y="6210809"/>
              <a:ext cx="335669" cy="0"/>
            </a:xfrm>
            <a:prstGeom prst="line">
              <a:avLst/>
            </a:prstGeom>
            <a:ln w="25400">
              <a:solidFill>
                <a:srgbClr val="FF0000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1" name="Gerader Verbinder 170"/>
            <p:cNvCxnSpPr/>
            <p:nvPr/>
          </p:nvCxnSpPr>
          <p:spPr>
            <a:xfrm>
              <a:off x="1409979" y="6197569"/>
              <a:ext cx="335669" cy="0"/>
            </a:xfrm>
            <a:prstGeom prst="line">
              <a:avLst/>
            </a:prstGeom>
            <a:ln w="25400">
              <a:solidFill>
                <a:srgbClr val="FF0000"/>
              </a:solidFill>
              <a:prstDash val="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73" name="Rechteck 172"/>
            <p:cNvSpPr/>
            <p:nvPr/>
          </p:nvSpPr>
          <p:spPr>
            <a:xfrm>
              <a:off x="505979" y="2014305"/>
              <a:ext cx="1103700" cy="30777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de-DE" sz="1400" b="1" dirty="0" err="1">
                  <a:solidFill>
                    <a:prstClr val="black"/>
                  </a:solidFill>
                </a:rPr>
                <a:t>Architecture</a:t>
              </a:r>
              <a:endParaRPr lang="de-DE" sz="1400" b="1" dirty="0">
                <a:solidFill>
                  <a:prstClr val="black"/>
                </a:solidFill>
              </a:endParaRPr>
            </a:p>
          </p:txBody>
        </p:sp>
        <p:sp>
          <p:nvSpPr>
            <p:cNvPr id="174" name="Rechteck 173"/>
            <p:cNvSpPr/>
            <p:nvPr/>
          </p:nvSpPr>
          <p:spPr>
            <a:xfrm>
              <a:off x="497590" y="4579822"/>
              <a:ext cx="921021" cy="30777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de-DE" sz="1400" b="1" dirty="0">
                  <a:solidFill>
                    <a:prstClr val="black"/>
                  </a:solidFill>
                </a:rPr>
                <a:t>Derivative</a:t>
              </a:r>
            </a:p>
          </p:txBody>
        </p:sp>
        <p:cxnSp>
          <p:nvCxnSpPr>
            <p:cNvPr id="176" name="Gerader Verbinder 175"/>
            <p:cNvCxnSpPr/>
            <p:nvPr/>
          </p:nvCxnSpPr>
          <p:spPr>
            <a:xfrm>
              <a:off x="494694" y="4536939"/>
              <a:ext cx="4820996" cy="7283"/>
            </a:xfrm>
            <a:prstGeom prst="line">
              <a:avLst/>
            </a:prstGeom>
            <a:ln w="12700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84" name="Rechteck 183"/>
            <p:cNvSpPr/>
            <p:nvPr/>
          </p:nvSpPr>
          <p:spPr>
            <a:xfrm>
              <a:off x="878070" y="6132402"/>
              <a:ext cx="371889" cy="184507"/>
            </a:xfrm>
            <a:prstGeom prst="rect">
              <a:avLst/>
            </a:prstGeom>
            <a:noFill/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tIns="0" bIns="0" rtlCol="0" anchor="t"/>
            <a:lstStyle/>
            <a:p>
              <a:r>
                <a:rPr lang="de-DE" sz="1000" dirty="0" smtClean="0">
                  <a:solidFill>
                    <a:schemeClr val="tx2"/>
                  </a:solidFill>
                </a:rPr>
                <a:t>fix</a:t>
              </a:r>
              <a:endParaRPr lang="de-DE" sz="1000" dirty="0">
                <a:solidFill>
                  <a:schemeClr val="tx2"/>
                </a:solidFill>
              </a:endParaRPr>
            </a:p>
          </p:txBody>
        </p:sp>
        <p:sp>
          <p:nvSpPr>
            <p:cNvPr id="185" name="Rechteck 184"/>
            <p:cNvSpPr/>
            <p:nvPr/>
          </p:nvSpPr>
          <p:spPr>
            <a:xfrm>
              <a:off x="1683414" y="6132403"/>
              <a:ext cx="1287688" cy="177516"/>
            </a:xfrm>
            <a:prstGeom prst="rect">
              <a:avLst/>
            </a:prstGeom>
            <a:noFill/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tIns="0" bIns="0" rtlCol="0" anchor="t"/>
            <a:lstStyle/>
            <a:p>
              <a:r>
                <a:rPr lang="de-DE" sz="1000" dirty="0" smtClean="0">
                  <a:solidFill>
                    <a:schemeClr val="tx2"/>
                  </a:solidFill>
                </a:rPr>
                <a:t>bedingt variabel</a:t>
              </a:r>
              <a:endParaRPr lang="de-DE" sz="1000" dirty="0">
                <a:solidFill>
                  <a:schemeClr val="tx2"/>
                </a:solidFill>
              </a:endParaRPr>
            </a:p>
          </p:txBody>
        </p:sp>
        <p:sp>
          <p:nvSpPr>
            <p:cNvPr id="111" name="Rechteck 110"/>
            <p:cNvSpPr/>
            <p:nvPr/>
          </p:nvSpPr>
          <p:spPr>
            <a:xfrm>
              <a:off x="6246769" y="2643594"/>
              <a:ext cx="648072" cy="233278"/>
            </a:xfrm>
            <a:prstGeom prst="rect">
              <a:avLst/>
            </a:prstGeom>
            <a:no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ctr">
                <a:defRPr/>
              </a:pPr>
              <a:r>
                <a:rPr lang="de-DE" sz="900" b="1" dirty="0" smtClean="0">
                  <a:solidFill>
                    <a:schemeClr val="tx1"/>
                  </a:solidFill>
                </a:rPr>
                <a:t>PVL/VS</a:t>
              </a:r>
              <a:r>
                <a:rPr lang="de-DE" sz="1000" b="1" dirty="0" smtClean="0">
                  <a:solidFill>
                    <a:schemeClr val="tx1"/>
                  </a:solidFill>
                </a:rPr>
                <a:t>0</a:t>
              </a:r>
              <a:endParaRPr lang="de-DE" sz="1000" b="1" dirty="0">
                <a:solidFill>
                  <a:schemeClr val="tx1"/>
                </a:solidFill>
              </a:endParaRPr>
            </a:p>
          </p:txBody>
        </p:sp>
      </p:grpSp>
      <p:grpSp>
        <p:nvGrpSpPr>
          <p:cNvPr id="199" name="Gruppieren 265"/>
          <p:cNvGrpSpPr>
            <a:grpSpLocks noChangeAspect="1"/>
          </p:cNvGrpSpPr>
          <p:nvPr/>
        </p:nvGrpSpPr>
        <p:grpSpPr bwMode="auto">
          <a:xfrm flipH="1">
            <a:off x="6084463" y="2547303"/>
            <a:ext cx="951140" cy="388843"/>
            <a:chOff x="5364171" y="3314767"/>
            <a:chExt cx="1285886" cy="471423"/>
          </a:xfrm>
        </p:grpSpPr>
        <p:sp>
          <p:nvSpPr>
            <p:cNvPr id="200" name="Ellipse 199"/>
            <p:cNvSpPr/>
            <p:nvPr/>
          </p:nvSpPr>
          <p:spPr>
            <a:xfrm>
              <a:off x="5467248" y="3566656"/>
              <a:ext cx="229346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01" name="Ellipse 36"/>
            <p:cNvSpPr/>
            <p:nvPr/>
          </p:nvSpPr>
          <p:spPr>
            <a:xfrm>
              <a:off x="6294441" y="3566656"/>
              <a:ext cx="229347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cxnSp>
          <p:nvCxnSpPr>
            <p:cNvPr id="202" name="Gerade Verbindung 13"/>
            <p:cNvCxnSpPr>
              <a:cxnSpLocks noChangeShapeType="1"/>
            </p:cNvCxnSpPr>
            <p:nvPr/>
          </p:nvCxnSpPr>
          <p:spPr bwMode="auto">
            <a:xfrm flipV="1">
              <a:off x="5748132" y="3668335"/>
              <a:ext cx="510232" cy="30041"/>
            </a:xfrm>
            <a:prstGeom prst="line">
              <a:avLst/>
            </a:prstGeom>
            <a:noFill/>
            <a:ln w="19050" algn="ctr">
              <a:solidFill>
                <a:schemeClr val="bg2">
                  <a:lumMod val="75000"/>
                </a:schemeClr>
              </a:solidFill>
              <a:round/>
              <a:headEnd/>
              <a:tailEnd/>
            </a:ln>
          </p:spPr>
        </p:cxnSp>
        <p:sp>
          <p:nvSpPr>
            <p:cNvPr id="203" name="Freihandform 202"/>
            <p:cNvSpPr/>
            <p:nvPr/>
          </p:nvSpPr>
          <p:spPr>
            <a:xfrm>
              <a:off x="5364171" y="3314767"/>
              <a:ext cx="1285886" cy="409030"/>
            </a:xfrm>
            <a:custGeom>
              <a:avLst/>
              <a:gdLst>
                <a:gd name="connsiteX0" fmla="*/ 15895 w 3131213"/>
                <a:gd name="connsiteY0" fmla="*/ 992002 h 992002"/>
                <a:gd name="connsiteX1" fmla="*/ 10285 w 3131213"/>
                <a:gd name="connsiteY1" fmla="*/ 879806 h 992002"/>
                <a:gd name="connsiteX2" fmla="*/ 15895 w 3131213"/>
                <a:gd name="connsiteY2" fmla="*/ 762000 h 992002"/>
                <a:gd name="connsiteX3" fmla="*/ 4675 w 3131213"/>
                <a:gd name="connsiteY3" fmla="*/ 717121 h 992002"/>
                <a:gd name="connsiteX4" fmla="*/ 43944 w 3131213"/>
                <a:gd name="connsiteY4" fmla="*/ 677852 h 992002"/>
                <a:gd name="connsiteX5" fmla="*/ 43944 w 3131213"/>
                <a:gd name="connsiteY5" fmla="*/ 543217 h 992002"/>
                <a:gd name="connsiteX6" fmla="*/ 184189 w 3131213"/>
                <a:gd name="connsiteY6" fmla="*/ 447850 h 992002"/>
                <a:gd name="connsiteX7" fmla="*/ 705902 w 3131213"/>
                <a:gd name="connsiteY7" fmla="*/ 290775 h 992002"/>
                <a:gd name="connsiteX8" fmla="*/ 711512 w 3131213"/>
                <a:gd name="connsiteY8" fmla="*/ 307605 h 992002"/>
                <a:gd name="connsiteX9" fmla="*/ 857367 w 3131213"/>
                <a:gd name="connsiteY9" fmla="*/ 229067 h 992002"/>
                <a:gd name="connsiteX10" fmla="*/ 1081760 w 3131213"/>
                <a:gd name="connsiteY10" fmla="*/ 122481 h 992002"/>
                <a:gd name="connsiteX11" fmla="*/ 1283713 w 3131213"/>
                <a:gd name="connsiteY11" fmla="*/ 49553 h 992002"/>
                <a:gd name="connsiteX12" fmla="*/ 1782987 w 3131213"/>
                <a:gd name="connsiteY12" fmla="*/ 4675 h 992002"/>
                <a:gd name="connsiteX13" fmla="*/ 2170064 w 3131213"/>
                <a:gd name="connsiteY13" fmla="*/ 21504 h 992002"/>
                <a:gd name="connsiteX14" fmla="*/ 2585190 w 3131213"/>
                <a:gd name="connsiteY14" fmla="*/ 71992 h 992002"/>
                <a:gd name="connsiteX15" fmla="*/ 2826412 w 3131213"/>
                <a:gd name="connsiteY15" fmla="*/ 116871 h 992002"/>
                <a:gd name="connsiteX16" fmla="*/ 2904950 w 3131213"/>
                <a:gd name="connsiteY16" fmla="*/ 116871 h 992002"/>
                <a:gd name="connsiteX17" fmla="*/ 2871291 w 3131213"/>
                <a:gd name="connsiteY17" fmla="*/ 172969 h 992002"/>
                <a:gd name="connsiteX18" fmla="*/ 2977877 w 3131213"/>
                <a:gd name="connsiteY18" fmla="*/ 318824 h 992002"/>
                <a:gd name="connsiteX19" fmla="*/ 3028366 w 3131213"/>
                <a:gd name="connsiteY19" fmla="*/ 352483 h 992002"/>
                <a:gd name="connsiteX20" fmla="*/ 3039585 w 3131213"/>
                <a:gd name="connsiteY20" fmla="*/ 560046 h 992002"/>
                <a:gd name="connsiteX21" fmla="*/ 3118123 w 3131213"/>
                <a:gd name="connsiteY21" fmla="*/ 644194 h 992002"/>
                <a:gd name="connsiteX22" fmla="*/ 3118123 w 3131213"/>
                <a:gd name="connsiteY22" fmla="*/ 823708 h 992002"/>
                <a:gd name="connsiteX23" fmla="*/ 3067634 w 3131213"/>
                <a:gd name="connsiteY23" fmla="*/ 919075 h 992002"/>
                <a:gd name="connsiteX24" fmla="*/ 3056415 w 3131213"/>
                <a:gd name="connsiteY24" fmla="*/ 980783 h 9920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3131213" h="992002">
                  <a:moveTo>
                    <a:pt x="15895" y="992002"/>
                  </a:moveTo>
                  <a:cubicBezTo>
                    <a:pt x="13090" y="955071"/>
                    <a:pt x="10285" y="918140"/>
                    <a:pt x="10285" y="879806"/>
                  </a:cubicBezTo>
                  <a:cubicBezTo>
                    <a:pt x="10285" y="841472"/>
                    <a:pt x="16830" y="789114"/>
                    <a:pt x="15895" y="762000"/>
                  </a:cubicBezTo>
                  <a:cubicBezTo>
                    <a:pt x="14960" y="734886"/>
                    <a:pt x="0" y="731146"/>
                    <a:pt x="4675" y="717121"/>
                  </a:cubicBezTo>
                  <a:cubicBezTo>
                    <a:pt x="9350" y="703096"/>
                    <a:pt x="37399" y="706836"/>
                    <a:pt x="43944" y="677852"/>
                  </a:cubicBezTo>
                  <a:cubicBezTo>
                    <a:pt x="50489" y="648868"/>
                    <a:pt x="20570" y="581551"/>
                    <a:pt x="43944" y="543217"/>
                  </a:cubicBezTo>
                  <a:cubicBezTo>
                    <a:pt x="67318" y="504883"/>
                    <a:pt x="73863" y="489924"/>
                    <a:pt x="184189" y="447850"/>
                  </a:cubicBezTo>
                  <a:cubicBezTo>
                    <a:pt x="294515" y="405776"/>
                    <a:pt x="618015" y="314149"/>
                    <a:pt x="705902" y="290775"/>
                  </a:cubicBezTo>
                  <a:cubicBezTo>
                    <a:pt x="793789" y="267401"/>
                    <a:pt x="686268" y="317890"/>
                    <a:pt x="711512" y="307605"/>
                  </a:cubicBezTo>
                  <a:cubicBezTo>
                    <a:pt x="736756" y="297320"/>
                    <a:pt x="795659" y="259921"/>
                    <a:pt x="857367" y="229067"/>
                  </a:cubicBezTo>
                  <a:cubicBezTo>
                    <a:pt x="919075" y="198213"/>
                    <a:pt x="1010702" y="152400"/>
                    <a:pt x="1081760" y="122481"/>
                  </a:cubicBezTo>
                  <a:cubicBezTo>
                    <a:pt x="1152818" y="92562"/>
                    <a:pt x="1166842" y="69187"/>
                    <a:pt x="1283713" y="49553"/>
                  </a:cubicBezTo>
                  <a:cubicBezTo>
                    <a:pt x="1400584" y="29919"/>
                    <a:pt x="1635262" y="9350"/>
                    <a:pt x="1782987" y="4675"/>
                  </a:cubicBezTo>
                  <a:cubicBezTo>
                    <a:pt x="1930712" y="0"/>
                    <a:pt x="2036364" y="10285"/>
                    <a:pt x="2170064" y="21504"/>
                  </a:cubicBezTo>
                  <a:cubicBezTo>
                    <a:pt x="2303765" y="32724"/>
                    <a:pt x="2475799" y="56098"/>
                    <a:pt x="2585190" y="71992"/>
                  </a:cubicBezTo>
                  <a:cubicBezTo>
                    <a:pt x="2694581" y="87887"/>
                    <a:pt x="2773119" y="109391"/>
                    <a:pt x="2826412" y="116871"/>
                  </a:cubicBezTo>
                  <a:cubicBezTo>
                    <a:pt x="2879705" y="124351"/>
                    <a:pt x="2897470" y="107521"/>
                    <a:pt x="2904950" y="116871"/>
                  </a:cubicBezTo>
                  <a:cubicBezTo>
                    <a:pt x="2912430" y="126221"/>
                    <a:pt x="2859137" y="139310"/>
                    <a:pt x="2871291" y="172969"/>
                  </a:cubicBezTo>
                  <a:cubicBezTo>
                    <a:pt x="2883445" y="206628"/>
                    <a:pt x="2951698" y="288905"/>
                    <a:pt x="2977877" y="318824"/>
                  </a:cubicBezTo>
                  <a:cubicBezTo>
                    <a:pt x="3004056" y="348743"/>
                    <a:pt x="3018081" y="312279"/>
                    <a:pt x="3028366" y="352483"/>
                  </a:cubicBezTo>
                  <a:cubicBezTo>
                    <a:pt x="3038651" y="392687"/>
                    <a:pt x="3024626" y="511428"/>
                    <a:pt x="3039585" y="560046"/>
                  </a:cubicBezTo>
                  <a:cubicBezTo>
                    <a:pt x="3054545" y="608665"/>
                    <a:pt x="3105033" y="600250"/>
                    <a:pt x="3118123" y="644194"/>
                  </a:cubicBezTo>
                  <a:cubicBezTo>
                    <a:pt x="3131213" y="688138"/>
                    <a:pt x="3126538" y="777895"/>
                    <a:pt x="3118123" y="823708"/>
                  </a:cubicBezTo>
                  <a:cubicBezTo>
                    <a:pt x="3109708" y="869522"/>
                    <a:pt x="3077919" y="892896"/>
                    <a:pt x="3067634" y="919075"/>
                  </a:cubicBezTo>
                  <a:cubicBezTo>
                    <a:pt x="3057349" y="945254"/>
                    <a:pt x="3058285" y="972368"/>
                    <a:pt x="3056415" y="980783"/>
                  </a:cubicBezTo>
                </a:path>
              </a:pathLst>
            </a:cu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04" name="Freihandform 203"/>
            <p:cNvSpPr/>
            <p:nvPr/>
          </p:nvSpPr>
          <p:spPr>
            <a:xfrm>
              <a:off x="5714633" y="3377162"/>
              <a:ext cx="721540" cy="117855"/>
            </a:xfrm>
            <a:custGeom>
              <a:avLst/>
              <a:gdLst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755873" h="280490">
                  <a:moveTo>
                    <a:pt x="8415" y="235612"/>
                  </a:moveTo>
                  <a:cubicBezTo>
                    <a:pt x="4207" y="256181"/>
                    <a:pt x="0" y="276750"/>
                    <a:pt x="131831" y="280490"/>
                  </a:cubicBezTo>
                  <a:lnTo>
                    <a:pt x="799399" y="258051"/>
                  </a:lnTo>
                  <a:cubicBezTo>
                    <a:pt x="1022857" y="249636"/>
                    <a:pt x="1328592" y="247766"/>
                    <a:pt x="1472577" y="230002"/>
                  </a:cubicBezTo>
                  <a:lnTo>
                    <a:pt x="1663310" y="151465"/>
                  </a:lnTo>
                  <a:cubicBezTo>
                    <a:pt x="1710059" y="127156"/>
                    <a:pt x="1750263" y="109391"/>
                    <a:pt x="1753068" y="84147"/>
                  </a:cubicBezTo>
                  <a:cubicBezTo>
                    <a:pt x="1755873" y="58903"/>
                    <a:pt x="1704449" y="17764"/>
                    <a:pt x="1680140" y="0"/>
                  </a:cubicBezTo>
                </a:path>
              </a:pathLst>
            </a:custGeom>
            <a:noFill/>
            <a:ln w="1905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</p:grpSp>
      <p:grpSp>
        <p:nvGrpSpPr>
          <p:cNvPr id="211" name="Gruppieren 265"/>
          <p:cNvGrpSpPr>
            <a:grpSpLocks noChangeAspect="1"/>
          </p:cNvGrpSpPr>
          <p:nvPr/>
        </p:nvGrpSpPr>
        <p:grpSpPr bwMode="auto">
          <a:xfrm flipH="1">
            <a:off x="7209986" y="2540312"/>
            <a:ext cx="951140" cy="388843"/>
            <a:chOff x="5364171" y="3314767"/>
            <a:chExt cx="1285886" cy="471423"/>
          </a:xfrm>
        </p:grpSpPr>
        <p:sp>
          <p:nvSpPr>
            <p:cNvPr id="212" name="Ellipse 211"/>
            <p:cNvSpPr/>
            <p:nvPr/>
          </p:nvSpPr>
          <p:spPr>
            <a:xfrm>
              <a:off x="5467248" y="3566656"/>
              <a:ext cx="229346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13" name="Ellipse 36"/>
            <p:cNvSpPr/>
            <p:nvPr/>
          </p:nvSpPr>
          <p:spPr>
            <a:xfrm>
              <a:off x="6294441" y="3566656"/>
              <a:ext cx="229347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cxnSp>
          <p:nvCxnSpPr>
            <p:cNvPr id="214" name="Gerade Verbindung 13"/>
            <p:cNvCxnSpPr>
              <a:cxnSpLocks noChangeShapeType="1"/>
            </p:cNvCxnSpPr>
            <p:nvPr/>
          </p:nvCxnSpPr>
          <p:spPr bwMode="auto">
            <a:xfrm flipV="1">
              <a:off x="5748132" y="3668335"/>
              <a:ext cx="510232" cy="30041"/>
            </a:xfrm>
            <a:prstGeom prst="line">
              <a:avLst/>
            </a:prstGeom>
            <a:noFill/>
            <a:ln w="19050" algn="ctr">
              <a:solidFill>
                <a:schemeClr val="bg2">
                  <a:lumMod val="75000"/>
                </a:schemeClr>
              </a:solidFill>
              <a:round/>
              <a:headEnd/>
              <a:tailEnd/>
            </a:ln>
          </p:spPr>
        </p:cxnSp>
        <p:sp>
          <p:nvSpPr>
            <p:cNvPr id="215" name="Freihandform 214"/>
            <p:cNvSpPr/>
            <p:nvPr/>
          </p:nvSpPr>
          <p:spPr>
            <a:xfrm>
              <a:off x="5364171" y="3314767"/>
              <a:ext cx="1285886" cy="409030"/>
            </a:xfrm>
            <a:custGeom>
              <a:avLst/>
              <a:gdLst>
                <a:gd name="connsiteX0" fmla="*/ 15895 w 3131213"/>
                <a:gd name="connsiteY0" fmla="*/ 992002 h 992002"/>
                <a:gd name="connsiteX1" fmla="*/ 10285 w 3131213"/>
                <a:gd name="connsiteY1" fmla="*/ 879806 h 992002"/>
                <a:gd name="connsiteX2" fmla="*/ 15895 w 3131213"/>
                <a:gd name="connsiteY2" fmla="*/ 762000 h 992002"/>
                <a:gd name="connsiteX3" fmla="*/ 4675 w 3131213"/>
                <a:gd name="connsiteY3" fmla="*/ 717121 h 992002"/>
                <a:gd name="connsiteX4" fmla="*/ 43944 w 3131213"/>
                <a:gd name="connsiteY4" fmla="*/ 677852 h 992002"/>
                <a:gd name="connsiteX5" fmla="*/ 43944 w 3131213"/>
                <a:gd name="connsiteY5" fmla="*/ 543217 h 992002"/>
                <a:gd name="connsiteX6" fmla="*/ 184189 w 3131213"/>
                <a:gd name="connsiteY6" fmla="*/ 447850 h 992002"/>
                <a:gd name="connsiteX7" fmla="*/ 705902 w 3131213"/>
                <a:gd name="connsiteY7" fmla="*/ 290775 h 992002"/>
                <a:gd name="connsiteX8" fmla="*/ 711512 w 3131213"/>
                <a:gd name="connsiteY8" fmla="*/ 307605 h 992002"/>
                <a:gd name="connsiteX9" fmla="*/ 857367 w 3131213"/>
                <a:gd name="connsiteY9" fmla="*/ 229067 h 992002"/>
                <a:gd name="connsiteX10" fmla="*/ 1081760 w 3131213"/>
                <a:gd name="connsiteY10" fmla="*/ 122481 h 992002"/>
                <a:gd name="connsiteX11" fmla="*/ 1283713 w 3131213"/>
                <a:gd name="connsiteY11" fmla="*/ 49553 h 992002"/>
                <a:gd name="connsiteX12" fmla="*/ 1782987 w 3131213"/>
                <a:gd name="connsiteY12" fmla="*/ 4675 h 992002"/>
                <a:gd name="connsiteX13" fmla="*/ 2170064 w 3131213"/>
                <a:gd name="connsiteY13" fmla="*/ 21504 h 992002"/>
                <a:gd name="connsiteX14" fmla="*/ 2585190 w 3131213"/>
                <a:gd name="connsiteY14" fmla="*/ 71992 h 992002"/>
                <a:gd name="connsiteX15" fmla="*/ 2826412 w 3131213"/>
                <a:gd name="connsiteY15" fmla="*/ 116871 h 992002"/>
                <a:gd name="connsiteX16" fmla="*/ 2904950 w 3131213"/>
                <a:gd name="connsiteY16" fmla="*/ 116871 h 992002"/>
                <a:gd name="connsiteX17" fmla="*/ 2871291 w 3131213"/>
                <a:gd name="connsiteY17" fmla="*/ 172969 h 992002"/>
                <a:gd name="connsiteX18" fmla="*/ 2977877 w 3131213"/>
                <a:gd name="connsiteY18" fmla="*/ 318824 h 992002"/>
                <a:gd name="connsiteX19" fmla="*/ 3028366 w 3131213"/>
                <a:gd name="connsiteY19" fmla="*/ 352483 h 992002"/>
                <a:gd name="connsiteX20" fmla="*/ 3039585 w 3131213"/>
                <a:gd name="connsiteY20" fmla="*/ 560046 h 992002"/>
                <a:gd name="connsiteX21" fmla="*/ 3118123 w 3131213"/>
                <a:gd name="connsiteY21" fmla="*/ 644194 h 992002"/>
                <a:gd name="connsiteX22" fmla="*/ 3118123 w 3131213"/>
                <a:gd name="connsiteY22" fmla="*/ 823708 h 992002"/>
                <a:gd name="connsiteX23" fmla="*/ 3067634 w 3131213"/>
                <a:gd name="connsiteY23" fmla="*/ 919075 h 992002"/>
                <a:gd name="connsiteX24" fmla="*/ 3056415 w 3131213"/>
                <a:gd name="connsiteY24" fmla="*/ 980783 h 9920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3131213" h="992002">
                  <a:moveTo>
                    <a:pt x="15895" y="992002"/>
                  </a:moveTo>
                  <a:cubicBezTo>
                    <a:pt x="13090" y="955071"/>
                    <a:pt x="10285" y="918140"/>
                    <a:pt x="10285" y="879806"/>
                  </a:cubicBezTo>
                  <a:cubicBezTo>
                    <a:pt x="10285" y="841472"/>
                    <a:pt x="16830" y="789114"/>
                    <a:pt x="15895" y="762000"/>
                  </a:cubicBezTo>
                  <a:cubicBezTo>
                    <a:pt x="14960" y="734886"/>
                    <a:pt x="0" y="731146"/>
                    <a:pt x="4675" y="717121"/>
                  </a:cubicBezTo>
                  <a:cubicBezTo>
                    <a:pt x="9350" y="703096"/>
                    <a:pt x="37399" y="706836"/>
                    <a:pt x="43944" y="677852"/>
                  </a:cubicBezTo>
                  <a:cubicBezTo>
                    <a:pt x="50489" y="648868"/>
                    <a:pt x="20570" y="581551"/>
                    <a:pt x="43944" y="543217"/>
                  </a:cubicBezTo>
                  <a:cubicBezTo>
                    <a:pt x="67318" y="504883"/>
                    <a:pt x="73863" y="489924"/>
                    <a:pt x="184189" y="447850"/>
                  </a:cubicBezTo>
                  <a:cubicBezTo>
                    <a:pt x="294515" y="405776"/>
                    <a:pt x="618015" y="314149"/>
                    <a:pt x="705902" y="290775"/>
                  </a:cubicBezTo>
                  <a:cubicBezTo>
                    <a:pt x="793789" y="267401"/>
                    <a:pt x="686268" y="317890"/>
                    <a:pt x="711512" y="307605"/>
                  </a:cubicBezTo>
                  <a:cubicBezTo>
                    <a:pt x="736756" y="297320"/>
                    <a:pt x="795659" y="259921"/>
                    <a:pt x="857367" y="229067"/>
                  </a:cubicBezTo>
                  <a:cubicBezTo>
                    <a:pt x="919075" y="198213"/>
                    <a:pt x="1010702" y="152400"/>
                    <a:pt x="1081760" y="122481"/>
                  </a:cubicBezTo>
                  <a:cubicBezTo>
                    <a:pt x="1152818" y="92562"/>
                    <a:pt x="1166842" y="69187"/>
                    <a:pt x="1283713" y="49553"/>
                  </a:cubicBezTo>
                  <a:cubicBezTo>
                    <a:pt x="1400584" y="29919"/>
                    <a:pt x="1635262" y="9350"/>
                    <a:pt x="1782987" y="4675"/>
                  </a:cubicBezTo>
                  <a:cubicBezTo>
                    <a:pt x="1930712" y="0"/>
                    <a:pt x="2036364" y="10285"/>
                    <a:pt x="2170064" y="21504"/>
                  </a:cubicBezTo>
                  <a:cubicBezTo>
                    <a:pt x="2303765" y="32724"/>
                    <a:pt x="2475799" y="56098"/>
                    <a:pt x="2585190" y="71992"/>
                  </a:cubicBezTo>
                  <a:cubicBezTo>
                    <a:pt x="2694581" y="87887"/>
                    <a:pt x="2773119" y="109391"/>
                    <a:pt x="2826412" y="116871"/>
                  </a:cubicBezTo>
                  <a:cubicBezTo>
                    <a:pt x="2879705" y="124351"/>
                    <a:pt x="2897470" y="107521"/>
                    <a:pt x="2904950" y="116871"/>
                  </a:cubicBezTo>
                  <a:cubicBezTo>
                    <a:pt x="2912430" y="126221"/>
                    <a:pt x="2859137" y="139310"/>
                    <a:pt x="2871291" y="172969"/>
                  </a:cubicBezTo>
                  <a:cubicBezTo>
                    <a:pt x="2883445" y="206628"/>
                    <a:pt x="2951698" y="288905"/>
                    <a:pt x="2977877" y="318824"/>
                  </a:cubicBezTo>
                  <a:cubicBezTo>
                    <a:pt x="3004056" y="348743"/>
                    <a:pt x="3018081" y="312279"/>
                    <a:pt x="3028366" y="352483"/>
                  </a:cubicBezTo>
                  <a:cubicBezTo>
                    <a:pt x="3038651" y="392687"/>
                    <a:pt x="3024626" y="511428"/>
                    <a:pt x="3039585" y="560046"/>
                  </a:cubicBezTo>
                  <a:cubicBezTo>
                    <a:pt x="3054545" y="608665"/>
                    <a:pt x="3105033" y="600250"/>
                    <a:pt x="3118123" y="644194"/>
                  </a:cubicBezTo>
                  <a:cubicBezTo>
                    <a:pt x="3131213" y="688138"/>
                    <a:pt x="3126538" y="777895"/>
                    <a:pt x="3118123" y="823708"/>
                  </a:cubicBezTo>
                  <a:cubicBezTo>
                    <a:pt x="3109708" y="869522"/>
                    <a:pt x="3077919" y="892896"/>
                    <a:pt x="3067634" y="919075"/>
                  </a:cubicBezTo>
                  <a:cubicBezTo>
                    <a:pt x="3057349" y="945254"/>
                    <a:pt x="3058285" y="972368"/>
                    <a:pt x="3056415" y="980783"/>
                  </a:cubicBezTo>
                </a:path>
              </a:pathLst>
            </a:cu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16" name="Freihandform 215"/>
            <p:cNvSpPr/>
            <p:nvPr/>
          </p:nvSpPr>
          <p:spPr>
            <a:xfrm>
              <a:off x="5714633" y="3377162"/>
              <a:ext cx="721540" cy="117855"/>
            </a:xfrm>
            <a:custGeom>
              <a:avLst/>
              <a:gdLst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755873" h="280490">
                  <a:moveTo>
                    <a:pt x="8415" y="235612"/>
                  </a:moveTo>
                  <a:cubicBezTo>
                    <a:pt x="4207" y="256181"/>
                    <a:pt x="0" y="276750"/>
                    <a:pt x="131831" y="280490"/>
                  </a:cubicBezTo>
                  <a:lnTo>
                    <a:pt x="799399" y="258051"/>
                  </a:lnTo>
                  <a:cubicBezTo>
                    <a:pt x="1022857" y="249636"/>
                    <a:pt x="1328592" y="247766"/>
                    <a:pt x="1472577" y="230002"/>
                  </a:cubicBezTo>
                  <a:lnTo>
                    <a:pt x="1663310" y="151465"/>
                  </a:lnTo>
                  <a:cubicBezTo>
                    <a:pt x="1710059" y="127156"/>
                    <a:pt x="1750263" y="109391"/>
                    <a:pt x="1753068" y="84147"/>
                  </a:cubicBezTo>
                  <a:cubicBezTo>
                    <a:pt x="1755873" y="58903"/>
                    <a:pt x="1704449" y="17764"/>
                    <a:pt x="1680140" y="0"/>
                  </a:cubicBezTo>
                </a:path>
              </a:pathLst>
            </a:custGeom>
            <a:noFill/>
            <a:ln w="1905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</p:grpSp>
      <p:grpSp>
        <p:nvGrpSpPr>
          <p:cNvPr id="217" name="Gruppieren 265"/>
          <p:cNvGrpSpPr>
            <a:grpSpLocks noChangeAspect="1"/>
          </p:cNvGrpSpPr>
          <p:nvPr/>
        </p:nvGrpSpPr>
        <p:grpSpPr bwMode="auto">
          <a:xfrm flipH="1">
            <a:off x="4960337" y="2547303"/>
            <a:ext cx="951140" cy="388843"/>
            <a:chOff x="5364171" y="3314767"/>
            <a:chExt cx="1285886" cy="471423"/>
          </a:xfrm>
        </p:grpSpPr>
        <p:sp>
          <p:nvSpPr>
            <p:cNvPr id="218" name="Ellipse 217"/>
            <p:cNvSpPr/>
            <p:nvPr/>
          </p:nvSpPr>
          <p:spPr>
            <a:xfrm>
              <a:off x="5467248" y="3566656"/>
              <a:ext cx="229346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19" name="Ellipse 36"/>
            <p:cNvSpPr/>
            <p:nvPr/>
          </p:nvSpPr>
          <p:spPr>
            <a:xfrm>
              <a:off x="6294441" y="3566656"/>
              <a:ext cx="229347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cxnSp>
          <p:nvCxnSpPr>
            <p:cNvPr id="220" name="Gerade Verbindung 13"/>
            <p:cNvCxnSpPr>
              <a:cxnSpLocks noChangeShapeType="1"/>
            </p:cNvCxnSpPr>
            <p:nvPr/>
          </p:nvCxnSpPr>
          <p:spPr bwMode="auto">
            <a:xfrm flipV="1">
              <a:off x="5748132" y="3668335"/>
              <a:ext cx="510232" cy="30041"/>
            </a:xfrm>
            <a:prstGeom prst="line">
              <a:avLst/>
            </a:prstGeom>
            <a:noFill/>
            <a:ln w="19050" algn="ctr">
              <a:solidFill>
                <a:schemeClr val="bg2">
                  <a:lumMod val="75000"/>
                </a:schemeClr>
              </a:solidFill>
              <a:round/>
              <a:headEnd/>
              <a:tailEnd/>
            </a:ln>
          </p:spPr>
        </p:cxnSp>
        <p:sp>
          <p:nvSpPr>
            <p:cNvPr id="221" name="Freihandform 220"/>
            <p:cNvSpPr/>
            <p:nvPr/>
          </p:nvSpPr>
          <p:spPr>
            <a:xfrm>
              <a:off x="5364171" y="3314767"/>
              <a:ext cx="1285886" cy="409030"/>
            </a:xfrm>
            <a:custGeom>
              <a:avLst/>
              <a:gdLst>
                <a:gd name="connsiteX0" fmla="*/ 15895 w 3131213"/>
                <a:gd name="connsiteY0" fmla="*/ 992002 h 992002"/>
                <a:gd name="connsiteX1" fmla="*/ 10285 w 3131213"/>
                <a:gd name="connsiteY1" fmla="*/ 879806 h 992002"/>
                <a:gd name="connsiteX2" fmla="*/ 15895 w 3131213"/>
                <a:gd name="connsiteY2" fmla="*/ 762000 h 992002"/>
                <a:gd name="connsiteX3" fmla="*/ 4675 w 3131213"/>
                <a:gd name="connsiteY3" fmla="*/ 717121 h 992002"/>
                <a:gd name="connsiteX4" fmla="*/ 43944 w 3131213"/>
                <a:gd name="connsiteY4" fmla="*/ 677852 h 992002"/>
                <a:gd name="connsiteX5" fmla="*/ 43944 w 3131213"/>
                <a:gd name="connsiteY5" fmla="*/ 543217 h 992002"/>
                <a:gd name="connsiteX6" fmla="*/ 184189 w 3131213"/>
                <a:gd name="connsiteY6" fmla="*/ 447850 h 992002"/>
                <a:gd name="connsiteX7" fmla="*/ 705902 w 3131213"/>
                <a:gd name="connsiteY7" fmla="*/ 290775 h 992002"/>
                <a:gd name="connsiteX8" fmla="*/ 711512 w 3131213"/>
                <a:gd name="connsiteY8" fmla="*/ 307605 h 992002"/>
                <a:gd name="connsiteX9" fmla="*/ 857367 w 3131213"/>
                <a:gd name="connsiteY9" fmla="*/ 229067 h 992002"/>
                <a:gd name="connsiteX10" fmla="*/ 1081760 w 3131213"/>
                <a:gd name="connsiteY10" fmla="*/ 122481 h 992002"/>
                <a:gd name="connsiteX11" fmla="*/ 1283713 w 3131213"/>
                <a:gd name="connsiteY11" fmla="*/ 49553 h 992002"/>
                <a:gd name="connsiteX12" fmla="*/ 1782987 w 3131213"/>
                <a:gd name="connsiteY12" fmla="*/ 4675 h 992002"/>
                <a:gd name="connsiteX13" fmla="*/ 2170064 w 3131213"/>
                <a:gd name="connsiteY13" fmla="*/ 21504 h 992002"/>
                <a:gd name="connsiteX14" fmla="*/ 2585190 w 3131213"/>
                <a:gd name="connsiteY14" fmla="*/ 71992 h 992002"/>
                <a:gd name="connsiteX15" fmla="*/ 2826412 w 3131213"/>
                <a:gd name="connsiteY15" fmla="*/ 116871 h 992002"/>
                <a:gd name="connsiteX16" fmla="*/ 2904950 w 3131213"/>
                <a:gd name="connsiteY16" fmla="*/ 116871 h 992002"/>
                <a:gd name="connsiteX17" fmla="*/ 2871291 w 3131213"/>
                <a:gd name="connsiteY17" fmla="*/ 172969 h 992002"/>
                <a:gd name="connsiteX18" fmla="*/ 2977877 w 3131213"/>
                <a:gd name="connsiteY18" fmla="*/ 318824 h 992002"/>
                <a:gd name="connsiteX19" fmla="*/ 3028366 w 3131213"/>
                <a:gd name="connsiteY19" fmla="*/ 352483 h 992002"/>
                <a:gd name="connsiteX20" fmla="*/ 3039585 w 3131213"/>
                <a:gd name="connsiteY20" fmla="*/ 560046 h 992002"/>
                <a:gd name="connsiteX21" fmla="*/ 3118123 w 3131213"/>
                <a:gd name="connsiteY21" fmla="*/ 644194 h 992002"/>
                <a:gd name="connsiteX22" fmla="*/ 3118123 w 3131213"/>
                <a:gd name="connsiteY22" fmla="*/ 823708 h 992002"/>
                <a:gd name="connsiteX23" fmla="*/ 3067634 w 3131213"/>
                <a:gd name="connsiteY23" fmla="*/ 919075 h 992002"/>
                <a:gd name="connsiteX24" fmla="*/ 3056415 w 3131213"/>
                <a:gd name="connsiteY24" fmla="*/ 980783 h 9920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3131213" h="992002">
                  <a:moveTo>
                    <a:pt x="15895" y="992002"/>
                  </a:moveTo>
                  <a:cubicBezTo>
                    <a:pt x="13090" y="955071"/>
                    <a:pt x="10285" y="918140"/>
                    <a:pt x="10285" y="879806"/>
                  </a:cubicBezTo>
                  <a:cubicBezTo>
                    <a:pt x="10285" y="841472"/>
                    <a:pt x="16830" y="789114"/>
                    <a:pt x="15895" y="762000"/>
                  </a:cubicBezTo>
                  <a:cubicBezTo>
                    <a:pt x="14960" y="734886"/>
                    <a:pt x="0" y="731146"/>
                    <a:pt x="4675" y="717121"/>
                  </a:cubicBezTo>
                  <a:cubicBezTo>
                    <a:pt x="9350" y="703096"/>
                    <a:pt x="37399" y="706836"/>
                    <a:pt x="43944" y="677852"/>
                  </a:cubicBezTo>
                  <a:cubicBezTo>
                    <a:pt x="50489" y="648868"/>
                    <a:pt x="20570" y="581551"/>
                    <a:pt x="43944" y="543217"/>
                  </a:cubicBezTo>
                  <a:cubicBezTo>
                    <a:pt x="67318" y="504883"/>
                    <a:pt x="73863" y="489924"/>
                    <a:pt x="184189" y="447850"/>
                  </a:cubicBezTo>
                  <a:cubicBezTo>
                    <a:pt x="294515" y="405776"/>
                    <a:pt x="618015" y="314149"/>
                    <a:pt x="705902" y="290775"/>
                  </a:cubicBezTo>
                  <a:cubicBezTo>
                    <a:pt x="793789" y="267401"/>
                    <a:pt x="686268" y="317890"/>
                    <a:pt x="711512" y="307605"/>
                  </a:cubicBezTo>
                  <a:cubicBezTo>
                    <a:pt x="736756" y="297320"/>
                    <a:pt x="795659" y="259921"/>
                    <a:pt x="857367" y="229067"/>
                  </a:cubicBezTo>
                  <a:cubicBezTo>
                    <a:pt x="919075" y="198213"/>
                    <a:pt x="1010702" y="152400"/>
                    <a:pt x="1081760" y="122481"/>
                  </a:cubicBezTo>
                  <a:cubicBezTo>
                    <a:pt x="1152818" y="92562"/>
                    <a:pt x="1166842" y="69187"/>
                    <a:pt x="1283713" y="49553"/>
                  </a:cubicBezTo>
                  <a:cubicBezTo>
                    <a:pt x="1400584" y="29919"/>
                    <a:pt x="1635262" y="9350"/>
                    <a:pt x="1782987" y="4675"/>
                  </a:cubicBezTo>
                  <a:cubicBezTo>
                    <a:pt x="1930712" y="0"/>
                    <a:pt x="2036364" y="10285"/>
                    <a:pt x="2170064" y="21504"/>
                  </a:cubicBezTo>
                  <a:cubicBezTo>
                    <a:pt x="2303765" y="32724"/>
                    <a:pt x="2475799" y="56098"/>
                    <a:pt x="2585190" y="71992"/>
                  </a:cubicBezTo>
                  <a:cubicBezTo>
                    <a:pt x="2694581" y="87887"/>
                    <a:pt x="2773119" y="109391"/>
                    <a:pt x="2826412" y="116871"/>
                  </a:cubicBezTo>
                  <a:cubicBezTo>
                    <a:pt x="2879705" y="124351"/>
                    <a:pt x="2897470" y="107521"/>
                    <a:pt x="2904950" y="116871"/>
                  </a:cubicBezTo>
                  <a:cubicBezTo>
                    <a:pt x="2912430" y="126221"/>
                    <a:pt x="2859137" y="139310"/>
                    <a:pt x="2871291" y="172969"/>
                  </a:cubicBezTo>
                  <a:cubicBezTo>
                    <a:pt x="2883445" y="206628"/>
                    <a:pt x="2951698" y="288905"/>
                    <a:pt x="2977877" y="318824"/>
                  </a:cubicBezTo>
                  <a:cubicBezTo>
                    <a:pt x="3004056" y="348743"/>
                    <a:pt x="3018081" y="312279"/>
                    <a:pt x="3028366" y="352483"/>
                  </a:cubicBezTo>
                  <a:cubicBezTo>
                    <a:pt x="3038651" y="392687"/>
                    <a:pt x="3024626" y="511428"/>
                    <a:pt x="3039585" y="560046"/>
                  </a:cubicBezTo>
                  <a:cubicBezTo>
                    <a:pt x="3054545" y="608665"/>
                    <a:pt x="3105033" y="600250"/>
                    <a:pt x="3118123" y="644194"/>
                  </a:cubicBezTo>
                  <a:cubicBezTo>
                    <a:pt x="3131213" y="688138"/>
                    <a:pt x="3126538" y="777895"/>
                    <a:pt x="3118123" y="823708"/>
                  </a:cubicBezTo>
                  <a:cubicBezTo>
                    <a:pt x="3109708" y="869522"/>
                    <a:pt x="3077919" y="892896"/>
                    <a:pt x="3067634" y="919075"/>
                  </a:cubicBezTo>
                  <a:cubicBezTo>
                    <a:pt x="3057349" y="945254"/>
                    <a:pt x="3058285" y="972368"/>
                    <a:pt x="3056415" y="980783"/>
                  </a:cubicBezTo>
                </a:path>
              </a:pathLst>
            </a:cu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22" name="Freihandform 221"/>
            <p:cNvSpPr/>
            <p:nvPr/>
          </p:nvSpPr>
          <p:spPr>
            <a:xfrm>
              <a:off x="5714633" y="3377162"/>
              <a:ext cx="721540" cy="117855"/>
            </a:xfrm>
            <a:custGeom>
              <a:avLst/>
              <a:gdLst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755873" h="280490">
                  <a:moveTo>
                    <a:pt x="8415" y="235612"/>
                  </a:moveTo>
                  <a:cubicBezTo>
                    <a:pt x="4207" y="256181"/>
                    <a:pt x="0" y="276750"/>
                    <a:pt x="131831" y="280490"/>
                  </a:cubicBezTo>
                  <a:lnTo>
                    <a:pt x="799399" y="258051"/>
                  </a:lnTo>
                  <a:cubicBezTo>
                    <a:pt x="1022857" y="249636"/>
                    <a:pt x="1328592" y="247766"/>
                    <a:pt x="1472577" y="230002"/>
                  </a:cubicBezTo>
                  <a:lnTo>
                    <a:pt x="1663310" y="151465"/>
                  </a:lnTo>
                  <a:cubicBezTo>
                    <a:pt x="1710059" y="127156"/>
                    <a:pt x="1750263" y="109391"/>
                    <a:pt x="1753068" y="84147"/>
                  </a:cubicBezTo>
                  <a:cubicBezTo>
                    <a:pt x="1755873" y="58903"/>
                    <a:pt x="1704449" y="17764"/>
                    <a:pt x="1680140" y="0"/>
                  </a:cubicBezTo>
                </a:path>
              </a:pathLst>
            </a:custGeom>
            <a:noFill/>
            <a:ln w="1905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</p:grpSp>
      <p:grpSp>
        <p:nvGrpSpPr>
          <p:cNvPr id="223" name="Gruppieren 265"/>
          <p:cNvGrpSpPr>
            <a:grpSpLocks noChangeAspect="1"/>
          </p:cNvGrpSpPr>
          <p:nvPr/>
        </p:nvGrpSpPr>
        <p:grpSpPr bwMode="auto">
          <a:xfrm flipH="1">
            <a:off x="3099377" y="2540312"/>
            <a:ext cx="951140" cy="388843"/>
            <a:chOff x="5364171" y="3314767"/>
            <a:chExt cx="1285886" cy="471423"/>
          </a:xfrm>
        </p:grpSpPr>
        <p:sp>
          <p:nvSpPr>
            <p:cNvPr id="224" name="Ellipse 223"/>
            <p:cNvSpPr/>
            <p:nvPr/>
          </p:nvSpPr>
          <p:spPr>
            <a:xfrm>
              <a:off x="5467248" y="3566656"/>
              <a:ext cx="229346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25" name="Ellipse 36"/>
            <p:cNvSpPr/>
            <p:nvPr/>
          </p:nvSpPr>
          <p:spPr>
            <a:xfrm>
              <a:off x="6294441" y="3566656"/>
              <a:ext cx="229347" cy="219534"/>
            </a:xfrm>
            <a:prstGeom prst="ellipse">
              <a:avLst/>
            </a:pr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cxnSp>
          <p:nvCxnSpPr>
            <p:cNvPr id="226" name="Gerade Verbindung 13"/>
            <p:cNvCxnSpPr>
              <a:cxnSpLocks noChangeShapeType="1"/>
            </p:cNvCxnSpPr>
            <p:nvPr/>
          </p:nvCxnSpPr>
          <p:spPr bwMode="auto">
            <a:xfrm flipV="1">
              <a:off x="5748132" y="3668335"/>
              <a:ext cx="510232" cy="30041"/>
            </a:xfrm>
            <a:prstGeom prst="line">
              <a:avLst/>
            </a:prstGeom>
            <a:noFill/>
            <a:ln w="19050" algn="ctr">
              <a:solidFill>
                <a:schemeClr val="bg2">
                  <a:lumMod val="75000"/>
                </a:schemeClr>
              </a:solidFill>
              <a:round/>
              <a:headEnd/>
              <a:tailEnd/>
            </a:ln>
          </p:spPr>
        </p:cxnSp>
        <p:sp>
          <p:nvSpPr>
            <p:cNvPr id="227" name="Freihandform 226"/>
            <p:cNvSpPr/>
            <p:nvPr/>
          </p:nvSpPr>
          <p:spPr>
            <a:xfrm>
              <a:off x="5364171" y="3314767"/>
              <a:ext cx="1285886" cy="409030"/>
            </a:xfrm>
            <a:custGeom>
              <a:avLst/>
              <a:gdLst>
                <a:gd name="connsiteX0" fmla="*/ 15895 w 3131213"/>
                <a:gd name="connsiteY0" fmla="*/ 992002 h 992002"/>
                <a:gd name="connsiteX1" fmla="*/ 10285 w 3131213"/>
                <a:gd name="connsiteY1" fmla="*/ 879806 h 992002"/>
                <a:gd name="connsiteX2" fmla="*/ 15895 w 3131213"/>
                <a:gd name="connsiteY2" fmla="*/ 762000 h 992002"/>
                <a:gd name="connsiteX3" fmla="*/ 4675 w 3131213"/>
                <a:gd name="connsiteY3" fmla="*/ 717121 h 992002"/>
                <a:gd name="connsiteX4" fmla="*/ 43944 w 3131213"/>
                <a:gd name="connsiteY4" fmla="*/ 677852 h 992002"/>
                <a:gd name="connsiteX5" fmla="*/ 43944 w 3131213"/>
                <a:gd name="connsiteY5" fmla="*/ 543217 h 992002"/>
                <a:gd name="connsiteX6" fmla="*/ 184189 w 3131213"/>
                <a:gd name="connsiteY6" fmla="*/ 447850 h 992002"/>
                <a:gd name="connsiteX7" fmla="*/ 705902 w 3131213"/>
                <a:gd name="connsiteY7" fmla="*/ 290775 h 992002"/>
                <a:gd name="connsiteX8" fmla="*/ 711512 w 3131213"/>
                <a:gd name="connsiteY8" fmla="*/ 307605 h 992002"/>
                <a:gd name="connsiteX9" fmla="*/ 857367 w 3131213"/>
                <a:gd name="connsiteY9" fmla="*/ 229067 h 992002"/>
                <a:gd name="connsiteX10" fmla="*/ 1081760 w 3131213"/>
                <a:gd name="connsiteY10" fmla="*/ 122481 h 992002"/>
                <a:gd name="connsiteX11" fmla="*/ 1283713 w 3131213"/>
                <a:gd name="connsiteY11" fmla="*/ 49553 h 992002"/>
                <a:gd name="connsiteX12" fmla="*/ 1782987 w 3131213"/>
                <a:gd name="connsiteY12" fmla="*/ 4675 h 992002"/>
                <a:gd name="connsiteX13" fmla="*/ 2170064 w 3131213"/>
                <a:gd name="connsiteY13" fmla="*/ 21504 h 992002"/>
                <a:gd name="connsiteX14" fmla="*/ 2585190 w 3131213"/>
                <a:gd name="connsiteY14" fmla="*/ 71992 h 992002"/>
                <a:gd name="connsiteX15" fmla="*/ 2826412 w 3131213"/>
                <a:gd name="connsiteY15" fmla="*/ 116871 h 992002"/>
                <a:gd name="connsiteX16" fmla="*/ 2904950 w 3131213"/>
                <a:gd name="connsiteY16" fmla="*/ 116871 h 992002"/>
                <a:gd name="connsiteX17" fmla="*/ 2871291 w 3131213"/>
                <a:gd name="connsiteY17" fmla="*/ 172969 h 992002"/>
                <a:gd name="connsiteX18" fmla="*/ 2977877 w 3131213"/>
                <a:gd name="connsiteY18" fmla="*/ 318824 h 992002"/>
                <a:gd name="connsiteX19" fmla="*/ 3028366 w 3131213"/>
                <a:gd name="connsiteY19" fmla="*/ 352483 h 992002"/>
                <a:gd name="connsiteX20" fmla="*/ 3039585 w 3131213"/>
                <a:gd name="connsiteY20" fmla="*/ 560046 h 992002"/>
                <a:gd name="connsiteX21" fmla="*/ 3118123 w 3131213"/>
                <a:gd name="connsiteY21" fmla="*/ 644194 h 992002"/>
                <a:gd name="connsiteX22" fmla="*/ 3118123 w 3131213"/>
                <a:gd name="connsiteY22" fmla="*/ 823708 h 992002"/>
                <a:gd name="connsiteX23" fmla="*/ 3067634 w 3131213"/>
                <a:gd name="connsiteY23" fmla="*/ 919075 h 992002"/>
                <a:gd name="connsiteX24" fmla="*/ 3056415 w 3131213"/>
                <a:gd name="connsiteY24" fmla="*/ 980783 h 9920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3131213" h="992002">
                  <a:moveTo>
                    <a:pt x="15895" y="992002"/>
                  </a:moveTo>
                  <a:cubicBezTo>
                    <a:pt x="13090" y="955071"/>
                    <a:pt x="10285" y="918140"/>
                    <a:pt x="10285" y="879806"/>
                  </a:cubicBezTo>
                  <a:cubicBezTo>
                    <a:pt x="10285" y="841472"/>
                    <a:pt x="16830" y="789114"/>
                    <a:pt x="15895" y="762000"/>
                  </a:cubicBezTo>
                  <a:cubicBezTo>
                    <a:pt x="14960" y="734886"/>
                    <a:pt x="0" y="731146"/>
                    <a:pt x="4675" y="717121"/>
                  </a:cubicBezTo>
                  <a:cubicBezTo>
                    <a:pt x="9350" y="703096"/>
                    <a:pt x="37399" y="706836"/>
                    <a:pt x="43944" y="677852"/>
                  </a:cubicBezTo>
                  <a:cubicBezTo>
                    <a:pt x="50489" y="648868"/>
                    <a:pt x="20570" y="581551"/>
                    <a:pt x="43944" y="543217"/>
                  </a:cubicBezTo>
                  <a:cubicBezTo>
                    <a:pt x="67318" y="504883"/>
                    <a:pt x="73863" y="489924"/>
                    <a:pt x="184189" y="447850"/>
                  </a:cubicBezTo>
                  <a:cubicBezTo>
                    <a:pt x="294515" y="405776"/>
                    <a:pt x="618015" y="314149"/>
                    <a:pt x="705902" y="290775"/>
                  </a:cubicBezTo>
                  <a:cubicBezTo>
                    <a:pt x="793789" y="267401"/>
                    <a:pt x="686268" y="317890"/>
                    <a:pt x="711512" y="307605"/>
                  </a:cubicBezTo>
                  <a:cubicBezTo>
                    <a:pt x="736756" y="297320"/>
                    <a:pt x="795659" y="259921"/>
                    <a:pt x="857367" y="229067"/>
                  </a:cubicBezTo>
                  <a:cubicBezTo>
                    <a:pt x="919075" y="198213"/>
                    <a:pt x="1010702" y="152400"/>
                    <a:pt x="1081760" y="122481"/>
                  </a:cubicBezTo>
                  <a:cubicBezTo>
                    <a:pt x="1152818" y="92562"/>
                    <a:pt x="1166842" y="69187"/>
                    <a:pt x="1283713" y="49553"/>
                  </a:cubicBezTo>
                  <a:cubicBezTo>
                    <a:pt x="1400584" y="29919"/>
                    <a:pt x="1635262" y="9350"/>
                    <a:pt x="1782987" y="4675"/>
                  </a:cubicBezTo>
                  <a:cubicBezTo>
                    <a:pt x="1930712" y="0"/>
                    <a:pt x="2036364" y="10285"/>
                    <a:pt x="2170064" y="21504"/>
                  </a:cubicBezTo>
                  <a:cubicBezTo>
                    <a:pt x="2303765" y="32724"/>
                    <a:pt x="2475799" y="56098"/>
                    <a:pt x="2585190" y="71992"/>
                  </a:cubicBezTo>
                  <a:cubicBezTo>
                    <a:pt x="2694581" y="87887"/>
                    <a:pt x="2773119" y="109391"/>
                    <a:pt x="2826412" y="116871"/>
                  </a:cubicBezTo>
                  <a:cubicBezTo>
                    <a:pt x="2879705" y="124351"/>
                    <a:pt x="2897470" y="107521"/>
                    <a:pt x="2904950" y="116871"/>
                  </a:cubicBezTo>
                  <a:cubicBezTo>
                    <a:pt x="2912430" y="126221"/>
                    <a:pt x="2859137" y="139310"/>
                    <a:pt x="2871291" y="172969"/>
                  </a:cubicBezTo>
                  <a:cubicBezTo>
                    <a:pt x="2883445" y="206628"/>
                    <a:pt x="2951698" y="288905"/>
                    <a:pt x="2977877" y="318824"/>
                  </a:cubicBezTo>
                  <a:cubicBezTo>
                    <a:pt x="3004056" y="348743"/>
                    <a:pt x="3018081" y="312279"/>
                    <a:pt x="3028366" y="352483"/>
                  </a:cubicBezTo>
                  <a:cubicBezTo>
                    <a:pt x="3038651" y="392687"/>
                    <a:pt x="3024626" y="511428"/>
                    <a:pt x="3039585" y="560046"/>
                  </a:cubicBezTo>
                  <a:cubicBezTo>
                    <a:pt x="3054545" y="608665"/>
                    <a:pt x="3105033" y="600250"/>
                    <a:pt x="3118123" y="644194"/>
                  </a:cubicBezTo>
                  <a:cubicBezTo>
                    <a:pt x="3131213" y="688138"/>
                    <a:pt x="3126538" y="777895"/>
                    <a:pt x="3118123" y="823708"/>
                  </a:cubicBezTo>
                  <a:cubicBezTo>
                    <a:pt x="3109708" y="869522"/>
                    <a:pt x="3077919" y="892896"/>
                    <a:pt x="3067634" y="919075"/>
                  </a:cubicBezTo>
                  <a:cubicBezTo>
                    <a:pt x="3057349" y="945254"/>
                    <a:pt x="3058285" y="972368"/>
                    <a:pt x="3056415" y="980783"/>
                  </a:cubicBezTo>
                </a:path>
              </a:pathLst>
            </a:custGeom>
            <a:noFill/>
            <a:ln w="3810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  <p:sp>
          <p:nvSpPr>
            <p:cNvPr id="228" name="Freihandform 227"/>
            <p:cNvSpPr/>
            <p:nvPr/>
          </p:nvSpPr>
          <p:spPr>
            <a:xfrm>
              <a:off x="5714633" y="3377162"/>
              <a:ext cx="721540" cy="117855"/>
            </a:xfrm>
            <a:custGeom>
              <a:avLst/>
              <a:gdLst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755873" h="280490">
                  <a:moveTo>
                    <a:pt x="8415" y="235612"/>
                  </a:moveTo>
                  <a:cubicBezTo>
                    <a:pt x="4207" y="256181"/>
                    <a:pt x="0" y="276750"/>
                    <a:pt x="131831" y="280490"/>
                  </a:cubicBezTo>
                  <a:lnTo>
                    <a:pt x="799399" y="258051"/>
                  </a:lnTo>
                  <a:cubicBezTo>
                    <a:pt x="1022857" y="249636"/>
                    <a:pt x="1328592" y="247766"/>
                    <a:pt x="1472577" y="230002"/>
                  </a:cubicBezTo>
                  <a:lnTo>
                    <a:pt x="1663310" y="151465"/>
                  </a:lnTo>
                  <a:cubicBezTo>
                    <a:pt x="1710059" y="127156"/>
                    <a:pt x="1750263" y="109391"/>
                    <a:pt x="1753068" y="84147"/>
                  </a:cubicBezTo>
                  <a:cubicBezTo>
                    <a:pt x="1755873" y="58903"/>
                    <a:pt x="1704449" y="17764"/>
                    <a:pt x="1680140" y="0"/>
                  </a:cubicBezTo>
                </a:path>
              </a:pathLst>
            </a:custGeom>
            <a:noFill/>
            <a:ln w="19050" cap="flat" cmpd="sng" algn="ctr">
              <a:solidFill>
                <a:schemeClr val="bg2">
                  <a:lumMod val="75000"/>
                </a:schemeClr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kern="0" dirty="0">
                <a:solidFill>
                  <a:srgbClr val="000000"/>
                </a:solidFill>
              </a:endParaRPr>
            </a:p>
          </p:txBody>
        </p:sp>
      </p:grpSp>
      <p:sp>
        <p:nvSpPr>
          <p:cNvPr id="143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  <p:sp>
        <p:nvSpPr>
          <p:cNvPr id="144" name="Rechteck 143"/>
          <p:cNvSpPr/>
          <p:nvPr/>
        </p:nvSpPr>
        <p:spPr>
          <a:xfrm>
            <a:off x="6840538" y="85060"/>
            <a:ext cx="1951037" cy="248315"/>
          </a:xfrm>
          <a:prstGeom prst="rect">
            <a:avLst/>
          </a:prstGeom>
          <a:solidFill>
            <a:srgbClr val="535D71"/>
          </a:solidFill>
          <a:ln w="9525">
            <a:solidFill>
              <a:srgbClr val="CCCCCC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400" b="0" i="0" u="none" baseline="0" dirty="0" smtClean="0">
                <a:solidFill>
                  <a:schemeClr val="bg1"/>
                </a:solidFill>
                <a:latin typeface="BMW Group Condensed" panose="020B0606020202020204" pitchFamily="34" charset="0"/>
              </a:rPr>
              <a:t>Zusätzliche Info</a:t>
            </a:r>
          </a:p>
        </p:txBody>
      </p:sp>
    </p:spTree>
    <p:extLst>
      <p:ext uri="{BB962C8B-B14F-4D97-AF65-F5344CB8AC3E}">
        <p14:creationId xmlns:p14="http://schemas.microsoft.com/office/powerpoint/2010/main" val="38262700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de-DE" dirty="0"/>
              <a:t>„EMT-</a:t>
            </a:r>
            <a:r>
              <a:rPr lang="de-DE" dirty="0" err="1"/>
              <a:t>Reifegradmanagememt</a:t>
            </a:r>
            <a:r>
              <a:rPr lang="de-DE" dirty="0"/>
              <a:t> </a:t>
            </a:r>
            <a:r>
              <a:rPr lang="de-DE" dirty="0" smtClean="0"/>
              <a:t>in </a:t>
            </a:r>
            <a:r>
              <a:rPr lang="de-DE" dirty="0"/>
              <a:t>einem Satz</a:t>
            </a:r>
            <a:r>
              <a:rPr lang="de-DE" dirty="0" smtClean="0"/>
              <a:t>“.</a:t>
            </a:r>
            <a:r>
              <a:rPr lang="de-DE" dirty="0"/>
              <a:t/>
            </a:r>
            <a:br>
              <a:rPr lang="de-DE" dirty="0"/>
            </a:b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 dirty="0" smtClean="0"/>
              <a:t>Seite </a:t>
            </a:r>
            <a:fld id="{AA807A42-CF27-4B84-8583-18EBE418342E}" type="slidenum">
              <a:rPr lang="de-DE" smtClean="0"/>
              <a:pPr/>
              <a:t>8</a:t>
            </a:fld>
            <a:endParaRPr lang="de-DE" dirty="0"/>
          </a:p>
        </p:txBody>
      </p:sp>
      <p:pic>
        <p:nvPicPr>
          <p:cNvPr id="30" name="Picture 3" descr="C:\Users\Q155554\AppData\Local\Microsoft\Windows\Temporary Internet Files\Content.IE5\T3XD6DLA\MP900442432[1]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333612" y="1829143"/>
            <a:ext cx="2036755" cy="888799"/>
          </a:xfrm>
          <a:prstGeom prst="rect">
            <a:avLst/>
          </a:prstGeom>
          <a:noFill/>
        </p:spPr>
      </p:pic>
      <p:sp>
        <p:nvSpPr>
          <p:cNvPr id="31" name="Rechteck 30"/>
          <p:cNvSpPr/>
          <p:nvPr/>
        </p:nvSpPr>
        <p:spPr>
          <a:xfrm>
            <a:off x="1557148" y="1808231"/>
            <a:ext cx="2798827" cy="1044705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tIns="0" rtlCol="0" anchor="t" anchorCtr="0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err="1" smtClean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Reifeforderer</a:t>
            </a:r>
            <a:endParaRPr kumimoji="0" lang="de-DE" sz="1600" b="0" i="0" u="none" strike="noStrike" kern="0" cap="none" spc="0" normalizeH="0" baseline="0" noProof="0" dirty="0" smtClean="0">
              <a:ln>
                <a:noFill/>
              </a:ln>
              <a:solidFill>
                <a:prstClr val="white">
                  <a:lumMod val="50000"/>
                </a:prstClr>
              </a:solidFill>
              <a:effectLst/>
              <a:uLnTx/>
              <a:uFillTx/>
              <a:latin typeface="BMW Group Condensed"/>
              <a:ea typeface="+mn-ea"/>
              <a:cs typeface="+mn-cs"/>
            </a:endParaRPr>
          </a:p>
        </p:txBody>
      </p:sp>
      <p:sp>
        <p:nvSpPr>
          <p:cNvPr id="32" name="Rechteck 31"/>
          <p:cNvSpPr/>
          <p:nvPr/>
        </p:nvSpPr>
        <p:spPr>
          <a:xfrm>
            <a:off x="6165661" y="1808231"/>
            <a:ext cx="2798827" cy="1044705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tIns="0" rtlCol="0" anchor="t" anchorCtr="0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>
                    <a:lumMod val="50000"/>
                  </a:prstClr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Reifelieferer</a:t>
            </a:r>
          </a:p>
        </p:txBody>
      </p:sp>
      <p:sp>
        <p:nvSpPr>
          <p:cNvPr id="33" name="Rechteck 32"/>
          <p:cNvSpPr/>
          <p:nvPr/>
        </p:nvSpPr>
        <p:spPr>
          <a:xfrm>
            <a:off x="1966561" y="2133169"/>
            <a:ext cx="1980000" cy="584775"/>
          </a:xfrm>
          <a:prstGeom prst="rect">
            <a:avLst/>
          </a:prstGeom>
          <a:solidFill>
            <a:sysClr val="window" lastClr="FFFFFF">
              <a:lumMod val="50000"/>
            </a:sysClr>
          </a:solidFill>
          <a:ln w="25400" cap="flat" cmpd="sng" algn="ctr">
            <a:noFill/>
            <a:prstDash val="soli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 anchor="ctr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Erwartung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SOLL-Reife</a:t>
            </a:r>
          </a:p>
        </p:txBody>
      </p:sp>
      <p:sp>
        <p:nvSpPr>
          <p:cNvPr id="34" name="Rechteck 33"/>
          <p:cNvSpPr/>
          <p:nvPr/>
        </p:nvSpPr>
        <p:spPr>
          <a:xfrm>
            <a:off x="6575074" y="2133168"/>
            <a:ext cx="1980000" cy="584775"/>
          </a:xfrm>
          <a:prstGeom prst="rect">
            <a:avLst/>
          </a:prstGeom>
          <a:solidFill>
            <a:sysClr val="window" lastClr="FFFFFF">
              <a:lumMod val="50000"/>
            </a:sysClr>
          </a:solidFill>
          <a:ln w="25400" cap="flat" cmpd="sng" algn="ctr">
            <a:noFill/>
            <a:prstDash val="soli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 anchor="ctr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Bestätigung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SOLL-Reife</a:t>
            </a:r>
          </a:p>
        </p:txBody>
      </p:sp>
      <p:sp>
        <p:nvSpPr>
          <p:cNvPr id="35" name="Rechteck 34"/>
          <p:cNvSpPr/>
          <p:nvPr/>
        </p:nvSpPr>
        <p:spPr>
          <a:xfrm>
            <a:off x="1557149" y="2962126"/>
            <a:ext cx="7407339" cy="1658943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Im Rahmen des EMT-Reifegradmanagements vereinbaren </a:t>
            </a:r>
            <a:b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</a:b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Reifeforderer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(z. B. ein Eigenschaftsverantwortlicher) und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Reifelieferer 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(z. B. Modulleiter) </a:t>
            </a:r>
            <a:b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</a:b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für</a:t>
            </a:r>
            <a:r>
              <a:rPr kumimoji="0" lang="de-DE" sz="1600" b="0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die </a:t>
            </a:r>
            <a:r>
              <a:rPr kumimoji="0" lang="de-DE" sz="1600" b="1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Fokusthemen</a:t>
            </a:r>
            <a:r>
              <a:rPr kumimoji="0" lang="de-DE" sz="1600" b="0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die je Reifestufe erforderliche</a:t>
            </a:r>
            <a:r>
              <a:rPr kumimoji="0" lang="de-DE" sz="1600" b="0" i="0" u="none" strike="noStrike" kern="0" cap="none" spc="0" normalizeH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Produkt- und Prozessreife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.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de-DE" sz="1600" b="0" i="0" u="none" strike="noStrike" kern="0" cap="none" spc="0" normalizeH="0" baseline="0" noProof="0" dirty="0" smtClean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BMW Group Condensed"/>
              <a:ea typeface="+mn-ea"/>
              <a:cs typeface="+mn-cs"/>
            </a:endParaRP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Den Prozess führen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EG-25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für die Reifevereinbarung und 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EG-7 </a:t>
            </a: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für das Reifegradmanagement.</a:t>
            </a:r>
          </a:p>
        </p:txBody>
      </p:sp>
      <p:sp>
        <p:nvSpPr>
          <p:cNvPr id="36" name="Rechteck 35"/>
          <p:cNvSpPr/>
          <p:nvPr/>
        </p:nvSpPr>
        <p:spPr>
          <a:xfrm>
            <a:off x="459687" y="1808231"/>
            <a:ext cx="861113" cy="1044705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Prinzip</a:t>
            </a:r>
          </a:p>
        </p:txBody>
      </p:sp>
      <p:sp>
        <p:nvSpPr>
          <p:cNvPr id="37" name="Rechteck 36"/>
          <p:cNvSpPr/>
          <p:nvPr/>
        </p:nvSpPr>
        <p:spPr>
          <a:xfrm>
            <a:off x="459687" y="2962126"/>
            <a:ext cx="861113" cy="1658943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Vor-gehen</a:t>
            </a:r>
          </a:p>
        </p:txBody>
      </p:sp>
      <p:sp>
        <p:nvSpPr>
          <p:cNvPr id="39" name="Rechteck 38"/>
          <p:cNvSpPr/>
          <p:nvPr/>
        </p:nvSpPr>
        <p:spPr>
          <a:xfrm>
            <a:off x="459687" y="4730259"/>
            <a:ext cx="861113" cy="1435100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Details</a:t>
            </a:r>
          </a:p>
        </p:txBody>
      </p:sp>
      <p:sp>
        <p:nvSpPr>
          <p:cNvPr id="50" name="Rechteck 49"/>
          <p:cNvSpPr/>
          <p:nvPr/>
        </p:nvSpPr>
        <p:spPr>
          <a:xfrm>
            <a:off x="1557149" y="1143498"/>
            <a:ext cx="7407339" cy="557309"/>
          </a:xfrm>
          <a:prstGeom prst="rect">
            <a:avLst/>
          </a:prstGeom>
          <a:solidFill>
            <a:srgbClr val="5678A9">
              <a:lumMod val="20000"/>
              <a:lumOff val="80000"/>
            </a:srgbClr>
          </a:solidFill>
          <a:ln w="25400" cap="flat" cmpd="sng" algn="ctr">
            <a:solidFill>
              <a:srgbClr val="5678A9">
                <a:lumMod val="60000"/>
                <a:lumOff val="4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„</a:t>
            </a: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Ready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for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 </a:t>
            </a:r>
            <a:r>
              <a:rPr kumimoji="0" lang="de-DE" sz="1600" b="1" i="0" u="none" strike="noStrike" kern="0" cap="none" spc="0" normalizeH="0" baseline="0" noProof="0" dirty="0" err="1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Testing</a:t>
            </a: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“:</a:t>
            </a:r>
            <a:b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</a:br>
            <a:r>
              <a:rPr kumimoji="0" lang="de-DE" sz="1600" b="1" i="0" u="none" strike="noStrike" kern="0" cap="none" spc="0" normalizeH="0" baseline="0" noProof="0" dirty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Sicherstellung der Absicherungstauglichkeit</a:t>
            </a:r>
            <a:endParaRPr kumimoji="0" lang="de-DE" sz="1600" b="0" i="0" u="none" strike="sngStrike" kern="0" cap="none" spc="0" normalizeH="0" noProof="0" dirty="0" smtClean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BMW Group Condensed"/>
              <a:ea typeface="+mn-ea"/>
              <a:cs typeface="+mn-cs"/>
            </a:endParaRPr>
          </a:p>
        </p:txBody>
      </p:sp>
      <p:sp>
        <p:nvSpPr>
          <p:cNvPr id="51" name="Rechteck 50"/>
          <p:cNvSpPr/>
          <p:nvPr/>
        </p:nvSpPr>
        <p:spPr>
          <a:xfrm>
            <a:off x="459687" y="1143499"/>
            <a:ext cx="861113" cy="557309"/>
          </a:xfrm>
          <a:prstGeom prst="rect">
            <a:avLst/>
          </a:prstGeom>
          <a:solidFill>
            <a:srgbClr val="5678A9">
              <a:lumMod val="60000"/>
              <a:lumOff val="40000"/>
            </a:srgbClr>
          </a:solidFill>
          <a:ln w="25400" cap="flat" cmpd="sng" algn="ctr">
            <a:solidFill>
              <a:srgbClr val="5678A9">
                <a:lumMod val="7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600" b="0" i="0" u="none" strike="noStrike" kern="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BMW Group Condensed"/>
                <a:ea typeface="+mn-ea"/>
                <a:cs typeface="+mn-cs"/>
              </a:rPr>
              <a:t>Ziel</a:t>
            </a:r>
          </a:p>
        </p:txBody>
      </p:sp>
      <p:grpSp>
        <p:nvGrpSpPr>
          <p:cNvPr id="52" name="Gruppieren 51"/>
          <p:cNvGrpSpPr/>
          <p:nvPr/>
        </p:nvGrpSpPr>
        <p:grpSpPr>
          <a:xfrm>
            <a:off x="1557148" y="4730259"/>
            <a:ext cx="1570458" cy="1435100"/>
            <a:chOff x="246637" y="1222871"/>
            <a:chExt cx="2071740" cy="828000"/>
          </a:xfrm>
        </p:grpSpPr>
        <p:sp>
          <p:nvSpPr>
            <p:cNvPr id="53" name="Eingekerbter Richtungspfeil 52"/>
            <p:cNvSpPr/>
            <p:nvPr/>
          </p:nvSpPr>
          <p:spPr>
            <a:xfrm>
              <a:off x="246637" y="1222871"/>
              <a:ext cx="2071740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54" name="Textfeld 53"/>
            <p:cNvSpPr txBox="1"/>
            <p:nvPr/>
          </p:nvSpPr>
          <p:spPr>
            <a:xfrm>
              <a:off x="329118" y="1300297"/>
              <a:ext cx="1853335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r>
                <a:rPr lang="de-DE" dirty="0"/>
                <a:t>Initialplanung </a:t>
              </a:r>
              <a:endParaRPr lang="de-DE" dirty="0" smtClean="0"/>
            </a:p>
            <a:p>
              <a:r>
                <a:rPr lang="de-DE" dirty="0"/>
                <a:t>d</a:t>
              </a:r>
              <a:r>
                <a:rPr lang="de-DE" dirty="0" smtClean="0"/>
                <a:t>urchführen und </a:t>
              </a:r>
              <a:r>
                <a:rPr lang="de-DE" dirty="0"/>
                <a:t>Fokusthemen </a:t>
              </a:r>
              <a:br>
                <a:rPr lang="de-DE" dirty="0"/>
              </a:br>
              <a:r>
                <a:rPr lang="de-DE" dirty="0"/>
                <a:t>festlegen</a:t>
              </a:r>
            </a:p>
          </p:txBody>
        </p:sp>
      </p:grpSp>
      <p:grpSp>
        <p:nvGrpSpPr>
          <p:cNvPr id="55" name="Gruppieren 54"/>
          <p:cNvGrpSpPr/>
          <p:nvPr/>
        </p:nvGrpSpPr>
        <p:grpSpPr>
          <a:xfrm>
            <a:off x="2956561" y="4730259"/>
            <a:ext cx="1570458" cy="1435100"/>
            <a:chOff x="246637" y="1222871"/>
            <a:chExt cx="2362303" cy="828000"/>
          </a:xfrm>
        </p:grpSpPr>
        <p:sp>
          <p:nvSpPr>
            <p:cNvPr id="56" name="Eingekerbter Richtungspfeil 55"/>
            <p:cNvSpPr/>
            <p:nvPr/>
          </p:nvSpPr>
          <p:spPr>
            <a:xfrm>
              <a:off x="246637" y="1222871"/>
              <a:ext cx="2362303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57" name="Textfeld 56"/>
            <p:cNvSpPr txBox="1"/>
            <p:nvPr/>
          </p:nvSpPr>
          <p:spPr>
            <a:xfrm>
              <a:off x="304685" y="1300297"/>
              <a:ext cx="2052235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/>
                <a:t>Reife </a:t>
              </a:r>
              <a:r>
                <a:rPr lang="de-DE" dirty="0" smtClean="0"/>
                <a:t/>
              </a:r>
              <a:br>
                <a:rPr lang="de-DE" dirty="0" smtClean="0"/>
              </a:br>
              <a:r>
                <a:rPr lang="de-DE" dirty="0" smtClean="0"/>
                <a:t>vereinbaren und </a:t>
              </a:r>
              <a:endParaRPr lang="de-DE" dirty="0"/>
            </a:p>
            <a:p>
              <a:pPr lvl="0">
                <a:defRPr/>
              </a:pPr>
              <a:r>
                <a:rPr lang="de-DE" dirty="0"/>
                <a:t>Absicherung </a:t>
              </a:r>
              <a:r>
                <a:rPr lang="de-DE" dirty="0" smtClean="0"/>
                <a:t/>
              </a:r>
              <a:br>
                <a:rPr lang="de-DE" dirty="0" smtClean="0"/>
              </a:br>
              <a:r>
                <a:rPr lang="de-DE" dirty="0" smtClean="0"/>
                <a:t>planen</a:t>
              </a:r>
              <a:endParaRPr lang="de-DE" dirty="0"/>
            </a:p>
          </p:txBody>
        </p:sp>
      </p:grpSp>
      <p:grpSp>
        <p:nvGrpSpPr>
          <p:cNvPr id="58" name="Gruppieren 57"/>
          <p:cNvGrpSpPr/>
          <p:nvPr/>
        </p:nvGrpSpPr>
        <p:grpSpPr>
          <a:xfrm>
            <a:off x="4355975" y="4730259"/>
            <a:ext cx="1576769" cy="1435100"/>
            <a:chOff x="246637" y="1222871"/>
            <a:chExt cx="2362303" cy="828000"/>
          </a:xfrm>
        </p:grpSpPr>
        <p:sp>
          <p:nvSpPr>
            <p:cNvPr id="59" name="Eingekerbter Richtungspfeil 58"/>
            <p:cNvSpPr/>
            <p:nvPr/>
          </p:nvSpPr>
          <p:spPr>
            <a:xfrm>
              <a:off x="246637" y="1222871"/>
              <a:ext cx="2362303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60" name="Textfeld 59"/>
            <p:cNvSpPr txBox="1"/>
            <p:nvPr/>
          </p:nvSpPr>
          <p:spPr>
            <a:xfrm>
              <a:off x="533763" y="1300297"/>
              <a:ext cx="1788050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 smtClean="0"/>
                <a:t>Absicherung nachhalten und </a:t>
              </a:r>
              <a:r>
                <a:rPr lang="de-DE" dirty="0"/>
                <a:t>Abweichungen managen</a:t>
              </a:r>
            </a:p>
          </p:txBody>
        </p:sp>
      </p:grpSp>
      <p:grpSp>
        <p:nvGrpSpPr>
          <p:cNvPr id="61" name="Gruppieren 60"/>
          <p:cNvGrpSpPr/>
          <p:nvPr/>
        </p:nvGrpSpPr>
        <p:grpSpPr>
          <a:xfrm>
            <a:off x="5634200" y="4730259"/>
            <a:ext cx="1746714" cy="1435100"/>
            <a:chOff x="-916914" y="1222871"/>
            <a:chExt cx="2304256" cy="828000"/>
          </a:xfrm>
        </p:grpSpPr>
        <p:sp>
          <p:nvSpPr>
            <p:cNvPr id="62" name="Eingekerbter Richtungspfeil 61"/>
            <p:cNvSpPr/>
            <p:nvPr/>
          </p:nvSpPr>
          <p:spPr>
            <a:xfrm>
              <a:off x="-730538" y="1222871"/>
              <a:ext cx="2070443" cy="828000"/>
            </a:xfrm>
            <a:prstGeom prst="chevron">
              <a:avLst>
                <a:gd name="adj" fmla="val 20455"/>
              </a:avLst>
            </a:prstGeom>
            <a:solidFill>
              <a:srgbClr val="5678A9">
                <a:lumMod val="20000"/>
                <a:lumOff val="80000"/>
              </a:srgbClr>
            </a:solidFill>
            <a:ln w="25400" cap="flat" cmpd="sng" algn="ctr">
              <a:solidFill>
                <a:srgbClr val="5678A9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prstClr val="black"/>
                </a:solidFill>
                <a:latin typeface="BMW Group Condensed"/>
              </a:endParaRPr>
            </a:p>
          </p:txBody>
        </p:sp>
        <p:sp>
          <p:nvSpPr>
            <p:cNvPr id="63" name="Textfeld 62"/>
            <p:cNvSpPr txBox="1"/>
            <p:nvPr/>
          </p:nvSpPr>
          <p:spPr>
            <a:xfrm>
              <a:off x="-916914" y="1296917"/>
              <a:ext cx="2304256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/>
                <a:t>Reife </a:t>
              </a:r>
              <a:r>
                <a:rPr lang="de-DE" dirty="0" smtClean="0"/>
                <a:t/>
              </a:r>
              <a:br>
                <a:rPr lang="de-DE" dirty="0" smtClean="0"/>
              </a:br>
              <a:r>
                <a:rPr lang="de-DE" dirty="0" smtClean="0"/>
                <a:t>bewerten </a:t>
              </a:r>
            </a:p>
            <a:p>
              <a:pPr lvl="0">
                <a:defRPr/>
              </a:pPr>
              <a:r>
                <a:rPr lang="de-DE" dirty="0" smtClean="0"/>
                <a:t>und </a:t>
              </a:r>
              <a:br>
                <a:rPr lang="de-DE" dirty="0" smtClean="0"/>
              </a:br>
              <a:r>
                <a:rPr lang="de-DE" dirty="0" smtClean="0"/>
                <a:t>Reifestufe abnehmen</a:t>
              </a:r>
              <a:endParaRPr lang="de-DE" dirty="0"/>
            </a:p>
          </p:txBody>
        </p:sp>
      </p:grpSp>
      <p:grpSp>
        <p:nvGrpSpPr>
          <p:cNvPr id="64" name="Gruppieren 63"/>
          <p:cNvGrpSpPr/>
          <p:nvPr/>
        </p:nvGrpSpPr>
        <p:grpSpPr>
          <a:xfrm>
            <a:off x="7202026" y="4730259"/>
            <a:ext cx="1790716" cy="1435100"/>
            <a:chOff x="246637" y="1222871"/>
            <a:chExt cx="2362303" cy="828000"/>
          </a:xfrm>
        </p:grpSpPr>
        <p:sp>
          <p:nvSpPr>
            <p:cNvPr id="65" name="Eingekerbter Richtungspfeil 64"/>
            <p:cNvSpPr/>
            <p:nvPr/>
          </p:nvSpPr>
          <p:spPr>
            <a:xfrm>
              <a:off x="246637" y="1222871"/>
              <a:ext cx="2362303" cy="828000"/>
            </a:xfrm>
            <a:prstGeom prst="chevron">
              <a:avLst>
                <a:gd name="adj" fmla="val 20455"/>
              </a:avLst>
            </a:prstGeom>
            <a:solidFill>
              <a:schemeClr val="tx2">
                <a:lumMod val="20000"/>
                <a:lumOff val="80000"/>
              </a:schemeClr>
            </a:solidFill>
            <a:ln w="25400" cap="flat" cmpd="sng" algn="ctr">
              <a:solidFill>
                <a:schemeClr val="bg1">
                  <a:lumMod val="65000"/>
                </a:schemeClr>
              </a:solidFill>
              <a:prstDash val="solid"/>
            </a:ln>
            <a:effectLst/>
          </p:spPr>
          <p:txBody>
            <a:bodyPr rtlCol="0" anchor="ctr"/>
            <a:lstStyle/>
            <a:p>
              <a:pPr algn="ctr"/>
              <a:endParaRPr lang="de-DE" sz="1600" kern="0" dirty="0">
                <a:solidFill>
                  <a:schemeClr val="accent6">
                    <a:lumMod val="50000"/>
                  </a:schemeClr>
                </a:solidFill>
                <a:latin typeface="BMW Group Condensed"/>
              </a:endParaRPr>
            </a:p>
            <a:p>
              <a:pPr algn="ctr"/>
              <a:endParaRPr lang="de-DE" sz="1600" kern="0" dirty="0">
                <a:solidFill>
                  <a:schemeClr val="accent6">
                    <a:lumMod val="50000"/>
                  </a:schemeClr>
                </a:solidFill>
                <a:latin typeface="BMW Group Condensed"/>
              </a:endParaRPr>
            </a:p>
          </p:txBody>
        </p:sp>
        <p:sp>
          <p:nvSpPr>
            <p:cNvPr id="66" name="Textfeld 65"/>
            <p:cNvSpPr txBox="1"/>
            <p:nvPr/>
          </p:nvSpPr>
          <p:spPr>
            <a:xfrm>
              <a:off x="304684" y="1304509"/>
              <a:ext cx="2304256" cy="708996"/>
            </a:xfrm>
            <a:prstGeom prst="rect">
              <a:avLst/>
            </a:prstGeom>
            <a:noFill/>
            <a:ln w="25400" cap="flat" cmpd="sng" algn="ctr">
              <a:noFill/>
              <a:prstDash val="solid"/>
            </a:ln>
            <a:effectLst/>
          </p:spPr>
          <p:txBody>
            <a:bodyPr rtlCol="0" anchor="ctr"/>
            <a:lstStyle>
              <a:defPPr>
                <a:defRPr lang="de-DE"/>
              </a:defPPr>
              <a:lvl1pPr marR="0" lvl="0" indent="0" algn="ctr" fontAlgn="auto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 kumimoji="0" sz="1600" b="0" i="0" u="none" strike="noStrike" kern="0" cap="none" spc="0" normalizeH="0" baseline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MW Group Condensed"/>
                </a:defRPr>
              </a:lvl1pPr>
            </a:lstStyle>
            <a:p>
              <a:pPr lvl="0">
                <a:defRPr/>
              </a:pPr>
              <a:r>
                <a:rPr lang="de-DE" dirty="0">
                  <a:solidFill>
                    <a:schemeClr val="accent6">
                      <a:lumMod val="50000"/>
                    </a:schemeClr>
                  </a:solidFill>
                </a:rPr>
                <a:t>Eigenschaft </a:t>
              </a: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/>
              </a:r>
              <a:b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</a:b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>erproben</a:t>
              </a:r>
              <a:b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</a:b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>und Versuchsergebnis</a:t>
              </a:r>
            </a:p>
            <a:p>
              <a:pPr lvl="0">
                <a:defRPr/>
              </a:pPr>
              <a:r>
                <a:rPr lang="de-DE" dirty="0" smtClean="0">
                  <a:solidFill>
                    <a:schemeClr val="accent6">
                      <a:lumMod val="50000"/>
                    </a:schemeClr>
                  </a:solidFill>
                </a:rPr>
                <a:t>auswerten</a:t>
              </a:r>
              <a:endParaRPr lang="de-DE" dirty="0">
                <a:solidFill>
                  <a:schemeClr val="accent6">
                    <a:lumMod val="50000"/>
                  </a:schemeClr>
                </a:solidFill>
              </a:endParaRPr>
            </a:p>
          </p:txBody>
        </p:sp>
      </p:grpSp>
      <p:sp>
        <p:nvSpPr>
          <p:cNvPr id="5" name="Textfeld 4"/>
          <p:cNvSpPr txBox="1"/>
          <p:nvPr/>
        </p:nvSpPr>
        <p:spPr>
          <a:xfrm>
            <a:off x="4643643" y="1706666"/>
            <a:ext cx="1193981" cy="338554"/>
          </a:xfrm>
          <a:prstGeom prst="rect">
            <a:avLst/>
          </a:prstGeom>
          <a:noFill/>
        </p:spPr>
        <p:txBody>
          <a:bodyPr vert="horz" wrap="none" rtlCol="0">
            <a:spAutoFit/>
          </a:bodyPr>
          <a:lstStyle/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600" b="0" i="0" u="none" baseline="0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personifiziert</a:t>
            </a:r>
          </a:p>
        </p:txBody>
      </p:sp>
      <p:sp>
        <p:nvSpPr>
          <p:cNvPr id="38" name="Textfeld 37"/>
          <p:cNvSpPr txBox="1"/>
          <p:nvPr/>
        </p:nvSpPr>
        <p:spPr>
          <a:xfrm>
            <a:off x="4793416" y="2558534"/>
            <a:ext cx="941412" cy="338554"/>
          </a:xfrm>
          <a:prstGeom prst="rect">
            <a:avLst/>
          </a:prstGeom>
          <a:noFill/>
        </p:spPr>
        <p:txBody>
          <a:bodyPr vert="horz" wrap="none" rtlCol="0">
            <a:spAutoFit/>
          </a:bodyPr>
          <a:lstStyle/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600" b="0" i="0" u="none" baseline="0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terminiert</a:t>
            </a:r>
          </a:p>
        </p:txBody>
      </p:sp>
      <p:sp>
        <p:nvSpPr>
          <p:cNvPr id="41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  <p:sp>
        <p:nvSpPr>
          <p:cNvPr id="42" name="Rechteck 41"/>
          <p:cNvSpPr/>
          <p:nvPr/>
        </p:nvSpPr>
        <p:spPr>
          <a:xfrm>
            <a:off x="6840538" y="85060"/>
            <a:ext cx="1951037" cy="248315"/>
          </a:xfrm>
          <a:prstGeom prst="rect">
            <a:avLst/>
          </a:prstGeom>
          <a:solidFill>
            <a:srgbClr val="535D71"/>
          </a:solidFill>
          <a:ln w="9525">
            <a:solidFill>
              <a:srgbClr val="CCCCCC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400" b="0" i="0" u="none" baseline="0" dirty="0" smtClean="0">
                <a:solidFill>
                  <a:schemeClr val="bg1"/>
                </a:solidFill>
                <a:latin typeface="BMW Group Condensed" panose="020B0606020202020204" pitchFamily="34" charset="0"/>
              </a:rPr>
              <a:t>Zusätzliche Info</a:t>
            </a:r>
          </a:p>
        </p:txBody>
      </p:sp>
    </p:spTree>
    <p:extLst>
      <p:ext uri="{BB962C8B-B14F-4D97-AF65-F5344CB8AC3E}">
        <p14:creationId xmlns:p14="http://schemas.microsoft.com/office/powerpoint/2010/main" val="4761599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366711" y="347184"/>
            <a:ext cx="8564638" cy="701474"/>
          </a:xfrm>
        </p:spPr>
        <p:txBody>
          <a:bodyPr/>
          <a:lstStyle/>
          <a:p>
            <a:r>
              <a:rPr lang="de-DE" dirty="0" smtClean="0"/>
              <a:t>„</a:t>
            </a:r>
            <a:r>
              <a:rPr lang="de-DE" dirty="0" err="1" smtClean="0"/>
              <a:t>Ready</a:t>
            </a:r>
            <a:r>
              <a:rPr lang="de-DE" dirty="0" smtClean="0"/>
              <a:t> </a:t>
            </a:r>
            <a:r>
              <a:rPr lang="de-DE" dirty="0" err="1" smtClean="0"/>
              <a:t>for</a:t>
            </a:r>
            <a:r>
              <a:rPr lang="de-DE" dirty="0" smtClean="0"/>
              <a:t> </a:t>
            </a:r>
            <a:r>
              <a:rPr lang="de-DE" dirty="0" err="1" smtClean="0"/>
              <a:t>Testing</a:t>
            </a:r>
            <a:r>
              <a:rPr lang="de-DE" dirty="0" smtClean="0"/>
              <a:t>“ bedeutet im EMT-RGM…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 dirty="0" smtClean="0"/>
              <a:t>Seite </a:t>
            </a:r>
            <a:fld id="{AA807A42-CF27-4B84-8583-18EBE418342E}" type="slidenum">
              <a:rPr lang="de-DE" smtClean="0"/>
              <a:pPr/>
              <a:t>9</a:t>
            </a:fld>
            <a:endParaRPr lang="de-DE" dirty="0"/>
          </a:p>
        </p:txBody>
      </p:sp>
      <p:pic>
        <p:nvPicPr>
          <p:cNvPr id="16" name="Picture 2" descr="https://mediapool.muc/mediapool/icontroller/common/stream?actEvent=zoom&amp;assetId=207814"/>
          <p:cNvPicPr>
            <a:picLocks noChangeAspect="1" noChangeArrowheads="1"/>
          </p:cNvPicPr>
          <p:nvPr/>
        </p:nvPicPr>
        <p:blipFill rotWithShape="1">
          <a:blip r:embed="rId3" cstate="print"/>
          <a:srcRect r="4402" b="2063"/>
          <a:stretch/>
        </p:blipFill>
        <p:spPr bwMode="auto">
          <a:xfrm>
            <a:off x="2248431" y="1415671"/>
            <a:ext cx="6880817" cy="4708292"/>
          </a:xfrm>
          <a:prstGeom prst="rect">
            <a:avLst/>
          </a:prstGeom>
          <a:noFill/>
        </p:spPr>
      </p:pic>
      <p:sp>
        <p:nvSpPr>
          <p:cNvPr id="17" name="Rechteck 16"/>
          <p:cNvSpPr/>
          <p:nvPr/>
        </p:nvSpPr>
        <p:spPr>
          <a:xfrm>
            <a:off x="-976" y="1399796"/>
            <a:ext cx="5720458" cy="4824413"/>
          </a:xfrm>
          <a:prstGeom prst="rect">
            <a:avLst/>
          </a:prstGeom>
          <a:gradFill flip="none" rotWithShape="1">
            <a:gsLst>
              <a:gs pos="0">
                <a:schemeClr val="bg1"/>
              </a:gs>
              <a:gs pos="31000">
                <a:schemeClr val="bg1"/>
              </a:gs>
              <a:gs pos="0">
                <a:schemeClr val="bg1"/>
              </a:gs>
              <a:gs pos="43000">
                <a:schemeClr val="bg1"/>
              </a:gs>
              <a:gs pos="100000">
                <a:schemeClr val="bg1">
                  <a:alpha val="0"/>
                </a:schemeClr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tabLst>
                <a:tab pos="174625" algn="l"/>
              </a:tabLst>
            </a:pPr>
            <a:r>
              <a:rPr lang="de-DE" sz="2800" b="1" dirty="0" smtClean="0">
                <a:solidFill>
                  <a:srgbClr val="000000">
                    <a:lumMod val="65000"/>
                    <a:lumOff val="35000"/>
                  </a:srgbClr>
                </a:solidFill>
              </a:rPr>
              <a:t>	</a:t>
            </a:r>
            <a:endParaRPr lang="de-DE" sz="2800" b="1" dirty="0">
              <a:solidFill>
                <a:srgbClr val="000000">
                  <a:lumMod val="65000"/>
                  <a:lumOff val="35000"/>
                </a:srgbClr>
              </a:solidFill>
            </a:endParaRPr>
          </a:p>
        </p:txBody>
      </p:sp>
      <p:grpSp>
        <p:nvGrpSpPr>
          <p:cNvPr id="18" name="Gruppieren 17"/>
          <p:cNvGrpSpPr/>
          <p:nvPr/>
        </p:nvGrpSpPr>
        <p:grpSpPr>
          <a:xfrm>
            <a:off x="-325045" y="1162483"/>
            <a:ext cx="8964915" cy="1938992"/>
            <a:chOff x="-1" y="1274361"/>
            <a:chExt cx="8964915" cy="1938992"/>
          </a:xfrm>
        </p:grpSpPr>
        <p:grpSp>
          <p:nvGrpSpPr>
            <p:cNvPr id="19" name="Gruppieren 19"/>
            <p:cNvGrpSpPr/>
            <p:nvPr/>
          </p:nvGrpSpPr>
          <p:grpSpPr>
            <a:xfrm>
              <a:off x="-1" y="1671259"/>
              <a:ext cx="8964915" cy="1188000"/>
              <a:chOff x="1115083" y="3240784"/>
              <a:chExt cx="8964915" cy="1188000"/>
            </a:xfrm>
          </p:grpSpPr>
          <p:sp>
            <p:nvSpPr>
              <p:cNvPr id="21" name="Rechteck 20"/>
              <p:cNvSpPr/>
              <p:nvPr/>
            </p:nvSpPr>
            <p:spPr>
              <a:xfrm>
                <a:off x="1115083" y="3240784"/>
                <a:ext cx="8964915" cy="1188000"/>
              </a:xfrm>
              <a:prstGeom prst="rect">
                <a:avLst/>
              </a:prstGeom>
              <a:gradFill flip="none" rotWithShape="1">
                <a:gsLst>
                  <a:gs pos="0">
                    <a:schemeClr val="bg1"/>
                  </a:gs>
                  <a:gs pos="59000">
                    <a:schemeClr val="bg1"/>
                  </a:gs>
                  <a:gs pos="100000">
                    <a:schemeClr val="bg1">
                      <a:alpha val="0"/>
                    </a:schemeClr>
                  </a:gs>
                </a:gsLst>
                <a:lin ang="0" scaled="1"/>
                <a:tileRect/>
              </a:gra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Ins="432000" rtlCol="0" anchor="ctr"/>
              <a:lstStyle/>
              <a:p>
                <a:pPr indent="360363"/>
                <a:endParaRPr lang="de-DE" sz="2400" dirty="0">
                  <a:solidFill>
                    <a:srgbClr val="000000"/>
                  </a:solidFill>
                </a:endParaRPr>
              </a:p>
            </p:txBody>
          </p:sp>
          <p:sp>
            <p:nvSpPr>
              <p:cNvPr id="22" name="Rechteck 21"/>
              <p:cNvSpPr/>
              <p:nvPr/>
            </p:nvSpPr>
            <p:spPr>
              <a:xfrm>
                <a:off x="2316204" y="3402787"/>
                <a:ext cx="7452124" cy="877163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de-DE" sz="2800" b="1" cap="all" dirty="0" err="1" smtClean="0">
                    <a:solidFill>
                      <a:srgbClr val="00B0F0"/>
                    </a:solidFill>
                  </a:rPr>
                  <a:t>Eprobenswertes</a:t>
                </a:r>
                <a:r>
                  <a:rPr lang="de-DE" sz="2800" b="1" cap="all" dirty="0" smtClean="0">
                    <a:solidFill>
                      <a:srgbClr val="00B0F0"/>
                    </a:solidFill>
                  </a:rPr>
                  <a:t> Konzept</a:t>
                </a:r>
                <a:r>
                  <a:rPr lang="de-DE" sz="2300" dirty="0" smtClean="0">
                    <a:solidFill>
                      <a:prstClr val="black"/>
                    </a:solidFill>
                  </a:rPr>
                  <a:t/>
                </a:r>
                <a:br>
                  <a:rPr lang="de-DE" sz="2300" dirty="0" smtClean="0">
                    <a:solidFill>
                      <a:prstClr val="black"/>
                    </a:solidFill>
                  </a:rPr>
                </a:br>
                <a:r>
                  <a:rPr lang="de-DE" sz="2300" dirty="0" smtClean="0">
                    <a:solidFill>
                      <a:srgbClr val="000000"/>
                    </a:solidFill>
                  </a:rPr>
                  <a:t>Ist das Konzept stabil und für eine Erprobung geeignet?</a:t>
                </a:r>
                <a:endParaRPr lang="de-DE" sz="2300" dirty="0">
                  <a:solidFill>
                    <a:srgbClr val="000000"/>
                  </a:solidFill>
                </a:endParaRPr>
              </a:p>
            </p:txBody>
          </p:sp>
        </p:grpSp>
        <p:sp>
          <p:nvSpPr>
            <p:cNvPr id="20" name="Textfeld 19"/>
            <p:cNvSpPr txBox="1"/>
            <p:nvPr/>
          </p:nvSpPr>
          <p:spPr>
            <a:xfrm>
              <a:off x="276986" y="1274361"/>
              <a:ext cx="1021433" cy="19389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2000" b="1" dirty="0" smtClean="0">
                  <a:solidFill>
                    <a:srgbClr val="00B0F0"/>
                  </a:solidFill>
                </a:rPr>
                <a:t>1</a:t>
              </a:r>
              <a:endParaRPr lang="de-DE" sz="12000" b="1" dirty="0">
                <a:solidFill>
                  <a:srgbClr val="00B0F0"/>
                </a:solidFill>
              </a:endParaRPr>
            </a:p>
          </p:txBody>
        </p:sp>
      </p:grpSp>
      <p:grpSp>
        <p:nvGrpSpPr>
          <p:cNvPr id="23" name="Gruppieren 22"/>
          <p:cNvGrpSpPr/>
          <p:nvPr/>
        </p:nvGrpSpPr>
        <p:grpSpPr>
          <a:xfrm>
            <a:off x="-325044" y="2710681"/>
            <a:ext cx="8964916" cy="1938992"/>
            <a:chOff x="0" y="2891882"/>
            <a:chExt cx="8964916" cy="1938992"/>
          </a:xfrm>
        </p:grpSpPr>
        <p:sp>
          <p:nvSpPr>
            <p:cNvPr id="24" name="Rechteck 23"/>
            <p:cNvSpPr/>
            <p:nvPr/>
          </p:nvSpPr>
          <p:spPr>
            <a:xfrm>
              <a:off x="0" y="3088864"/>
              <a:ext cx="8964916" cy="1471337"/>
            </a:xfrm>
            <a:prstGeom prst="rect">
              <a:avLst/>
            </a:prstGeom>
            <a:gradFill flip="none" rotWithShape="1">
              <a:gsLst>
                <a:gs pos="0">
                  <a:schemeClr val="bg1"/>
                </a:gs>
                <a:gs pos="59000">
                  <a:schemeClr val="bg1"/>
                </a:gs>
                <a:gs pos="100000">
                  <a:schemeClr val="bg1">
                    <a:alpha val="0"/>
                  </a:schemeClr>
                </a:gs>
              </a:gsLst>
              <a:lin ang="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Ins="432000" rtlCol="0" anchor="ctr"/>
            <a:lstStyle/>
            <a:p>
              <a:pPr indent="360363"/>
              <a:endParaRPr lang="de-DE" sz="2400" dirty="0">
                <a:solidFill>
                  <a:srgbClr val="000000"/>
                </a:solidFill>
              </a:endParaRPr>
            </a:p>
          </p:txBody>
        </p:sp>
        <p:sp>
          <p:nvSpPr>
            <p:cNvPr id="25" name="Rechteck 24"/>
            <p:cNvSpPr/>
            <p:nvPr/>
          </p:nvSpPr>
          <p:spPr>
            <a:xfrm>
              <a:off x="1201120" y="3241564"/>
              <a:ext cx="7195786" cy="1261884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de-DE" sz="2800" b="1" cap="all" dirty="0" smtClean="0">
                  <a:solidFill>
                    <a:srgbClr val="00B0F0"/>
                  </a:solidFill>
                </a:rPr>
                <a:t>Reife </a:t>
              </a:r>
              <a:r>
                <a:rPr lang="de-DE" sz="2800" b="1" cap="all" dirty="0">
                  <a:solidFill>
                    <a:srgbClr val="00B0F0"/>
                  </a:solidFill>
                </a:rPr>
                <a:t>Komponenten/</a:t>
              </a:r>
              <a:r>
                <a:rPr lang="de-DE" sz="2800" b="1" cap="all" dirty="0" err="1">
                  <a:solidFill>
                    <a:srgbClr val="00B0F0"/>
                  </a:solidFill>
                </a:rPr>
                <a:t>TEilsysteme</a:t>
              </a:r>
              <a:endParaRPr lang="de-DE" sz="2800" b="1" cap="all" dirty="0">
                <a:solidFill>
                  <a:srgbClr val="00B0F0"/>
                </a:solidFill>
              </a:endParaRPr>
            </a:p>
            <a:p>
              <a:r>
                <a:rPr lang="de-DE" sz="2400" dirty="0">
                  <a:solidFill>
                    <a:srgbClr val="000000"/>
                  </a:solidFill>
                </a:rPr>
                <a:t>Sind </a:t>
              </a:r>
              <a:r>
                <a:rPr lang="de-DE" sz="2400" dirty="0" smtClean="0">
                  <a:solidFill>
                    <a:srgbClr val="000000"/>
                  </a:solidFill>
                </a:rPr>
                <a:t>die geplanten Vorversuche und Komponententests umgesetzt und bewertet?</a:t>
              </a:r>
              <a:endParaRPr lang="de-DE" sz="2400" dirty="0">
                <a:solidFill>
                  <a:srgbClr val="000000"/>
                </a:solidFill>
              </a:endParaRPr>
            </a:p>
          </p:txBody>
        </p:sp>
        <p:sp>
          <p:nvSpPr>
            <p:cNvPr id="26" name="Textfeld 25"/>
            <p:cNvSpPr txBox="1"/>
            <p:nvPr/>
          </p:nvSpPr>
          <p:spPr>
            <a:xfrm>
              <a:off x="295411" y="2891882"/>
              <a:ext cx="1021433" cy="19389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2000" b="1" dirty="0" smtClean="0">
                  <a:solidFill>
                    <a:srgbClr val="00B0F0"/>
                  </a:solidFill>
                </a:rPr>
                <a:t>2</a:t>
              </a:r>
              <a:endParaRPr lang="de-DE" sz="12000" b="1" dirty="0">
                <a:solidFill>
                  <a:srgbClr val="00B0F0"/>
                </a:solidFill>
              </a:endParaRPr>
            </a:p>
          </p:txBody>
        </p:sp>
      </p:grpSp>
      <p:grpSp>
        <p:nvGrpSpPr>
          <p:cNvPr id="27" name="Gruppieren 26"/>
          <p:cNvGrpSpPr/>
          <p:nvPr/>
        </p:nvGrpSpPr>
        <p:grpSpPr>
          <a:xfrm>
            <a:off x="-325044" y="4265294"/>
            <a:ext cx="8964000" cy="1938992"/>
            <a:chOff x="0" y="3925662"/>
            <a:chExt cx="8964000" cy="1938992"/>
          </a:xfrm>
        </p:grpSpPr>
        <p:sp>
          <p:nvSpPr>
            <p:cNvPr id="28" name="Rechteck 27"/>
            <p:cNvSpPr/>
            <p:nvPr/>
          </p:nvSpPr>
          <p:spPr>
            <a:xfrm>
              <a:off x="0" y="4204466"/>
              <a:ext cx="8964000" cy="1411107"/>
            </a:xfrm>
            <a:prstGeom prst="rect">
              <a:avLst/>
            </a:prstGeom>
            <a:gradFill flip="none" rotWithShape="1">
              <a:gsLst>
                <a:gs pos="0">
                  <a:schemeClr val="bg1"/>
                </a:gs>
                <a:gs pos="59000">
                  <a:schemeClr val="bg1"/>
                </a:gs>
                <a:gs pos="100000">
                  <a:schemeClr val="bg1">
                    <a:alpha val="0"/>
                  </a:schemeClr>
                </a:gs>
              </a:gsLst>
              <a:lin ang="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Ins="432000" rtlCol="0" anchor="ctr"/>
            <a:lstStyle/>
            <a:p>
              <a:pPr indent="360363"/>
              <a:endParaRPr lang="de-DE" sz="2400" dirty="0">
                <a:solidFill>
                  <a:srgbClr val="000000"/>
                </a:solidFill>
              </a:endParaRPr>
            </a:p>
          </p:txBody>
        </p:sp>
        <p:sp>
          <p:nvSpPr>
            <p:cNvPr id="29" name="Rechteck 28"/>
            <p:cNvSpPr/>
            <p:nvPr/>
          </p:nvSpPr>
          <p:spPr>
            <a:xfrm>
              <a:off x="1201119" y="4279838"/>
              <a:ext cx="7552915" cy="1261884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>
                <a:defRPr/>
              </a:pPr>
              <a:r>
                <a:rPr lang="de-DE" sz="2800" b="1" cap="all" dirty="0" smtClean="0">
                  <a:solidFill>
                    <a:srgbClr val="00B0F0"/>
                  </a:solidFill>
                </a:rPr>
                <a:t>Herstellbares Produkt</a:t>
              </a:r>
              <a:endParaRPr lang="de-DE" sz="2800" b="1" strike="sngStrike" cap="all" dirty="0" smtClean="0">
                <a:solidFill>
                  <a:srgbClr val="FF0000"/>
                </a:solidFill>
              </a:endParaRPr>
            </a:p>
            <a:p>
              <a:r>
                <a:rPr lang="de-DE" sz="2400" dirty="0" smtClean="0">
                  <a:solidFill>
                    <a:srgbClr val="000000"/>
                  </a:solidFill>
                </a:rPr>
                <a:t>Ist die Herstellbarkeit durch In-Haus-Produktion </a:t>
              </a:r>
              <a:r>
                <a:rPr lang="de-DE" sz="2400" dirty="0">
                  <a:solidFill>
                    <a:srgbClr val="000000"/>
                  </a:solidFill>
                </a:rPr>
                <a:t>und </a:t>
              </a:r>
              <a:r>
                <a:rPr lang="de-DE" sz="2400" dirty="0" smtClean="0">
                  <a:solidFill>
                    <a:srgbClr val="000000"/>
                  </a:solidFill>
                </a:rPr>
                <a:t>Lieferanten bestätigt?</a:t>
              </a:r>
              <a:endParaRPr lang="de-DE" sz="2400" dirty="0">
                <a:solidFill>
                  <a:prstClr val="black"/>
                </a:solidFill>
              </a:endParaRPr>
            </a:p>
          </p:txBody>
        </p:sp>
        <p:sp>
          <p:nvSpPr>
            <p:cNvPr id="30" name="Textfeld 29"/>
            <p:cNvSpPr txBox="1"/>
            <p:nvPr/>
          </p:nvSpPr>
          <p:spPr>
            <a:xfrm>
              <a:off x="299846" y="3925662"/>
              <a:ext cx="1021433" cy="19389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2000" b="1" dirty="0" smtClean="0">
                  <a:solidFill>
                    <a:srgbClr val="00B0F0"/>
                  </a:solidFill>
                </a:rPr>
                <a:t>3</a:t>
              </a:r>
              <a:endParaRPr lang="de-DE" sz="12000" b="1" dirty="0">
                <a:solidFill>
                  <a:srgbClr val="00B0F0"/>
                </a:solidFill>
              </a:endParaRPr>
            </a:p>
          </p:txBody>
        </p:sp>
      </p:grpSp>
      <p:sp>
        <p:nvSpPr>
          <p:cNvPr id="31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  <p:sp>
        <p:nvSpPr>
          <p:cNvPr id="32" name="Rechteck 31"/>
          <p:cNvSpPr/>
          <p:nvPr/>
        </p:nvSpPr>
        <p:spPr>
          <a:xfrm>
            <a:off x="6840538" y="85060"/>
            <a:ext cx="1951037" cy="248315"/>
          </a:xfrm>
          <a:prstGeom prst="rect">
            <a:avLst/>
          </a:prstGeom>
          <a:solidFill>
            <a:srgbClr val="535D71"/>
          </a:solidFill>
          <a:ln w="9525">
            <a:solidFill>
              <a:srgbClr val="CCCCCC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400" b="0" i="0" u="none" baseline="0" dirty="0" smtClean="0">
                <a:solidFill>
                  <a:schemeClr val="bg1"/>
                </a:solidFill>
                <a:latin typeface="BMW Group Condensed" panose="020B0606020202020204" pitchFamily="34" charset="0"/>
              </a:rPr>
              <a:t>Zusätzliche Info</a:t>
            </a:r>
          </a:p>
        </p:txBody>
      </p:sp>
    </p:spTree>
    <p:extLst>
      <p:ext uri="{BB962C8B-B14F-4D97-AF65-F5344CB8AC3E}">
        <p14:creationId xmlns:p14="http://schemas.microsoft.com/office/powerpoint/2010/main" val="15703333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184062">
            <a:off x="1592267" y="2246435"/>
            <a:ext cx="5492750" cy="33220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" name="Textfeld 28"/>
          <p:cNvSpPr txBox="1">
            <a:spLocks noChangeArrowheads="1"/>
          </p:cNvSpPr>
          <p:nvPr/>
        </p:nvSpPr>
        <p:spPr bwMode="auto">
          <a:xfrm>
            <a:off x="996956" y="5058508"/>
            <a:ext cx="53732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0</a:t>
            </a:r>
          </a:p>
        </p:txBody>
      </p:sp>
      <p:sp>
        <p:nvSpPr>
          <p:cNvPr id="30" name="Textfeld 29"/>
          <p:cNvSpPr txBox="1">
            <a:spLocks noChangeArrowheads="1"/>
          </p:cNvSpPr>
          <p:nvPr/>
        </p:nvSpPr>
        <p:spPr bwMode="auto">
          <a:xfrm>
            <a:off x="996950" y="4585191"/>
            <a:ext cx="52290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1</a:t>
            </a:r>
          </a:p>
        </p:txBody>
      </p:sp>
      <p:sp>
        <p:nvSpPr>
          <p:cNvPr id="31" name="Textfeld 30"/>
          <p:cNvSpPr txBox="1">
            <a:spLocks noChangeArrowheads="1"/>
          </p:cNvSpPr>
          <p:nvPr/>
        </p:nvSpPr>
        <p:spPr bwMode="auto">
          <a:xfrm>
            <a:off x="996956" y="4111870"/>
            <a:ext cx="52610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2</a:t>
            </a:r>
          </a:p>
        </p:txBody>
      </p:sp>
      <p:cxnSp>
        <p:nvCxnSpPr>
          <p:cNvPr id="32" name="Gerade Verbindung 31"/>
          <p:cNvCxnSpPr/>
          <p:nvPr/>
        </p:nvCxnSpPr>
        <p:spPr>
          <a:xfrm flipV="1">
            <a:off x="1608138" y="1896208"/>
            <a:ext cx="0" cy="3342543"/>
          </a:xfrm>
          <a:prstGeom prst="line">
            <a:avLst/>
          </a:prstGeom>
          <a:ln w="76200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Textfeld 32"/>
          <p:cNvSpPr txBox="1">
            <a:spLocks noChangeArrowheads="1"/>
          </p:cNvSpPr>
          <p:nvPr/>
        </p:nvSpPr>
        <p:spPr bwMode="auto">
          <a:xfrm>
            <a:off x="996950" y="3638552"/>
            <a:ext cx="52290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3</a:t>
            </a:r>
          </a:p>
        </p:txBody>
      </p:sp>
      <p:sp>
        <p:nvSpPr>
          <p:cNvPr id="34" name="Textfeld 33"/>
          <p:cNvSpPr txBox="1">
            <a:spLocks noChangeArrowheads="1"/>
          </p:cNvSpPr>
          <p:nvPr/>
        </p:nvSpPr>
        <p:spPr bwMode="auto">
          <a:xfrm>
            <a:off x="996956" y="3165231"/>
            <a:ext cx="524503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4</a:t>
            </a:r>
          </a:p>
        </p:txBody>
      </p:sp>
      <p:sp>
        <p:nvSpPr>
          <p:cNvPr id="35" name="Textfeld 34"/>
          <p:cNvSpPr txBox="1">
            <a:spLocks noChangeArrowheads="1"/>
          </p:cNvSpPr>
          <p:nvPr/>
        </p:nvSpPr>
        <p:spPr bwMode="auto">
          <a:xfrm>
            <a:off x="996950" y="2691913"/>
            <a:ext cx="52610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5</a:t>
            </a:r>
          </a:p>
        </p:txBody>
      </p:sp>
      <p:sp>
        <p:nvSpPr>
          <p:cNvPr id="36" name="Textfeld 35"/>
          <p:cNvSpPr txBox="1">
            <a:spLocks noChangeArrowheads="1"/>
          </p:cNvSpPr>
          <p:nvPr/>
        </p:nvSpPr>
        <p:spPr bwMode="auto">
          <a:xfrm>
            <a:off x="996951" y="2218593"/>
            <a:ext cx="524503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6</a:t>
            </a:r>
          </a:p>
        </p:txBody>
      </p:sp>
      <p:sp>
        <p:nvSpPr>
          <p:cNvPr id="75" name="Title 1"/>
          <p:cNvSpPr txBox="1">
            <a:spLocks/>
          </p:cNvSpPr>
          <p:nvPr/>
        </p:nvSpPr>
        <p:spPr bwMode="auto">
          <a:xfrm rot="-208735">
            <a:off x="2116143" y="2749062"/>
            <a:ext cx="4487862" cy="14712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2215" dirty="0">
                <a:solidFill>
                  <a:prstClr val="white"/>
                </a:solidFill>
                <a:cs typeface="Arial" panose="020B0604020202020204" pitchFamily="34" charset="0"/>
              </a:rPr>
              <a:t>Reifegrade dienen dazu die Prozess- und Produktreife über den Ito durch alle erforderlichen Phasen zu gewährleisten, von Anfang des Projekts bis zum SOP.</a:t>
            </a:r>
          </a:p>
        </p:txBody>
      </p:sp>
      <p:sp>
        <p:nvSpPr>
          <p:cNvPr id="37" name="Textfeld 36"/>
          <p:cNvSpPr txBox="1">
            <a:spLocks noChangeArrowheads="1"/>
          </p:cNvSpPr>
          <p:nvPr/>
        </p:nvSpPr>
        <p:spPr bwMode="auto">
          <a:xfrm>
            <a:off x="850906" y="1752601"/>
            <a:ext cx="58541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100%</a:t>
            </a:r>
          </a:p>
        </p:txBody>
      </p:sp>
      <p:sp>
        <p:nvSpPr>
          <p:cNvPr id="70" name="Eingekerbter Richtungspfeil 69"/>
          <p:cNvSpPr/>
          <p:nvPr/>
        </p:nvSpPr>
        <p:spPr>
          <a:xfrm>
            <a:off x="2011363" y="1481504"/>
            <a:ext cx="882650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VABG</a:t>
            </a:r>
          </a:p>
        </p:txBody>
      </p:sp>
      <p:sp>
        <p:nvSpPr>
          <p:cNvPr id="71" name="Eingekerbter Richtungspfeil 70"/>
          <p:cNvSpPr/>
          <p:nvPr/>
        </p:nvSpPr>
        <p:spPr>
          <a:xfrm>
            <a:off x="3549656" y="1481504"/>
            <a:ext cx="955675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BBG</a:t>
            </a:r>
          </a:p>
        </p:txBody>
      </p:sp>
      <p:sp>
        <p:nvSpPr>
          <p:cNvPr id="72" name="Eingekerbter Richtungspfeil 71"/>
          <p:cNvSpPr/>
          <p:nvPr/>
        </p:nvSpPr>
        <p:spPr>
          <a:xfrm>
            <a:off x="4884744" y="1481504"/>
            <a:ext cx="706437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PVL</a:t>
            </a:r>
          </a:p>
        </p:txBody>
      </p:sp>
      <p:sp>
        <p:nvSpPr>
          <p:cNvPr id="73" name="Eingekerbter Richtungspfeil 72"/>
          <p:cNvSpPr/>
          <p:nvPr/>
        </p:nvSpPr>
        <p:spPr>
          <a:xfrm>
            <a:off x="5632456" y="1481504"/>
            <a:ext cx="582613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VS1</a:t>
            </a:r>
          </a:p>
        </p:txBody>
      </p:sp>
      <p:sp>
        <p:nvSpPr>
          <p:cNvPr id="76" name="Eingekerbter Richtungspfeil 75"/>
          <p:cNvSpPr/>
          <p:nvPr/>
        </p:nvSpPr>
        <p:spPr>
          <a:xfrm>
            <a:off x="6215063" y="1480048"/>
            <a:ext cx="577850" cy="313592"/>
          </a:xfrm>
          <a:prstGeom prst="chevron">
            <a:avLst>
              <a:gd name="adj" fmla="val 28274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VS2</a:t>
            </a:r>
          </a:p>
        </p:txBody>
      </p:sp>
      <p:cxnSp>
        <p:nvCxnSpPr>
          <p:cNvPr id="77" name="Gerade Verbindung 76"/>
          <p:cNvCxnSpPr>
            <a:endCxn id="70" idx="1"/>
          </p:cNvCxnSpPr>
          <p:nvPr/>
        </p:nvCxnSpPr>
        <p:spPr>
          <a:xfrm>
            <a:off x="1608139" y="1636835"/>
            <a:ext cx="49688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8" name="Gerade Verbindung 77"/>
          <p:cNvCxnSpPr>
            <a:stCxn id="70" idx="3"/>
            <a:endCxn id="71" idx="1"/>
          </p:cNvCxnSpPr>
          <p:nvPr/>
        </p:nvCxnSpPr>
        <p:spPr>
          <a:xfrm>
            <a:off x="2894013" y="1636835"/>
            <a:ext cx="7493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9" name="Gerade Verbindung 78"/>
          <p:cNvCxnSpPr>
            <a:stCxn id="71" idx="3"/>
            <a:endCxn id="72" idx="1"/>
          </p:cNvCxnSpPr>
          <p:nvPr/>
        </p:nvCxnSpPr>
        <p:spPr>
          <a:xfrm>
            <a:off x="4505326" y="1636835"/>
            <a:ext cx="473075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0" name="Gerade Verbindung 79"/>
          <p:cNvCxnSpPr>
            <a:stCxn id="72" idx="3"/>
            <a:endCxn id="73" idx="1"/>
          </p:cNvCxnSpPr>
          <p:nvPr/>
        </p:nvCxnSpPr>
        <p:spPr>
          <a:xfrm>
            <a:off x="5591175" y="1636835"/>
            <a:ext cx="134938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" name="Gerade Verbindung 80"/>
          <p:cNvCxnSpPr>
            <a:stCxn id="73" idx="3"/>
            <a:endCxn id="76" idx="1"/>
          </p:cNvCxnSpPr>
          <p:nvPr/>
        </p:nvCxnSpPr>
        <p:spPr>
          <a:xfrm>
            <a:off x="6215069" y="1636835"/>
            <a:ext cx="9683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2" name="Gerade Verbindung 81"/>
          <p:cNvCxnSpPr>
            <a:stCxn id="84" idx="3"/>
          </p:cNvCxnSpPr>
          <p:nvPr/>
        </p:nvCxnSpPr>
        <p:spPr>
          <a:xfrm>
            <a:off x="7118356" y="1635369"/>
            <a:ext cx="257175" cy="1466"/>
          </a:xfrm>
          <a:prstGeom prst="line">
            <a:avLst/>
          </a:prstGeom>
          <a:ln w="28575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4" name="Flussdiagramm: Verzweigung 83"/>
          <p:cNvSpPr/>
          <p:nvPr/>
        </p:nvSpPr>
        <p:spPr>
          <a:xfrm>
            <a:off x="6810381" y="1480039"/>
            <a:ext cx="307975" cy="312127"/>
          </a:xfrm>
          <a:prstGeom prst="flowChartDecision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endParaRPr lang="de-DE" sz="1662" dirty="0">
              <a:solidFill>
                <a:prstClr val="white"/>
              </a:solidFill>
              <a:latin typeface="Mistral" panose="03090702030407020403" pitchFamily="66" charset="0"/>
            </a:endParaRPr>
          </a:p>
        </p:txBody>
      </p:sp>
      <p:cxnSp>
        <p:nvCxnSpPr>
          <p:cNvPr id="85" name="Gerade Verbindung 84"/>
          <p:cNvCxnSpPr>
            <a:stCxn id="76" idx="3"/>
            <a:endCxn id="84" idx="1"/>
          </p:cNvCxnSpPr>
          <p:nvPr/>
        </p:nvCxnSpPr>
        <p:spPr>
          <a:xfrm flipV="1">
            <a:off x="6792913" y="1635369"/>
            <a:ext cx="17462" cy="1466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866" name="Textfeld 85"/>
          <p:cNvSpPr txBox="1">
            <a:spLocks noChangeArrowheads="1"/>
          </p:cNvSpPr>
          <p:nvPr/>
        </p:nvSpPr>
        <p:spPr bwMode="auto">
          <a:xfrm>
            <a:off x="6734175" y="1131278"/>
            <a:ext cx="466794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SOP</a:t>
            </a:r>
          </a:p>
        </p:txBody>
      </p:sp>
      <p:grpSp>
        <p:nvGrpSpPr>
          <p:cNvPr id="35867" name="Gruppieren 265"/>
          <p:cNvGrpSpPr>
            <a:grpSpLocks noChangeAspect="1"/>
          </p:cNvGrpSpPr>
          <p:nvPr/>
        </p:nvGrpSpPr>
        <p:grpSpPr bwMode="auto">
          <a:xfrm flipH="1">
            <a:off x="473075" y="1241191"/>
            <a:ext cx="717550" cy="341434"/>
            <a:chOff x="5364171" y="3314767"/>
            <a:chExt cx="1285886" cy="471423"/>
          </a:xfrm>
        </p:grpSpPr>
        <p:sp>
          <p:nvSpPr>
            <p:cNvPr id="89" name="Ellipse 88"/>
            <p:cNvSpPr/>
            <p:nvPr/>
          </p:nvSpPr>
          <p:spPr>
            <a:xfrm>
              <a:off x="5466587" y="3565653"/>
              <a:ext cx="230434" cy="220537"/>
            </a:xfrm>
            <a:prstGeom prst="ellipse">
              <a:avLst/>
            </a:pr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sp>
          <p:nvSpPr>
            <p:cNvPr id="90" name="Ellipse 36"/>
            <p:cNvSpPr/>
            <p:nvPr/>
          </p:nvSpPr>
          <p:spPr>
            <a:xfrm>
              <a:off x="6317205" y="3565653"/>
              <a:ext cx="227590" cy="220537"/>
            </a:xfrm>
            <a:prstGeom prst="ellipse">
              <a:avLst/>
            </a:pr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cxnSp>
          <p:nvCxnSpPr>
            <p:cNvPr id="35872" name="Gerade Verbindung 13"/>
            <p:cNvCxnSpPr>
              <a:cxnSpLocks noChangeShapeType="1"/>
            </p:cNvCxnSpPr>
            <p:nvPr/>
          </p:nvCxnSpPr>
          <p:spPr bwMode="auto">
            <a:xfrm flipV="1">
              <a:off x="5759210" y="3668335"/>
              <a:ext cx="510232" cy="30041"/>
            </a:xfrm>
            <a:prstGeom prst="line">
              <a:avLst/>
            </a:prstGeom>
            <a:noFill/>
            <a:ln w="19050" algn="ctr">
              <a:solidFill>
                <a:schemeClr val="bg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2" name="Freihandform 91"/>
            <p:cNvSpPr/>
            <p:nvPr/>
          </p:nvSpPr>
          <p:spPr>
            <a:xfrm>
              <a:off x="5364171" y="3314767"/>
              <a:ext cx="1285886" cy="408702"/>
            </a:xfrm>
            <a:custGeom>
              <a:avLst/>
              <a:gdLst>
                <a:gd name="connsiteX0" fmla="*/ 15895 w 3131213"/>
                <a:gd name="connsiteY0" fmla="*/ 992002 h 992002"/>
                <a:gd name="connsiteX1" fmla="*/ 10285 w 3131213"/>
                <a:gd name="connsiteY1" fmla="*/ 879806 h 992002"/>
                <a:gd name="connsiteX2" fmla="*/ 15895 w 3131213"/>
                <a:gd name="connsiteY2" fmla="*/ 762000 h 992002"/>
                <a:gd name="connsiteX3" fmla="*/ 4675 w 3131213"/>
                <a:gd name="connsiteY3" fmla="*/ 717121 h 992002"/>
                <a:gd name="connsiteX4" fmla="*/ 43944 w 3131213"/>
                <a:gd name="connsiteY4" fmla="*/ 677852 h 992002"/>
                <a:gd name="connsiteX5" fmla="*/ 43944 w 3131213"/>
                <a:gd name="connsiteY5" fmla="*/ 543217 h 992002"/>
                <a:gd name="connsiteX6" fmla="*/ 184189 w 3131213"/>
                <a:gd name="connsiteY6" fmla="*/ 447850 h 992002"/>
                <a:gd name="connsiteX7" fmla="*/ 705902 w 3131213"/>
                <a:gd name="connsiteY7" fmla="*/ 290775 h 992002"/>
                <a:gd name="connsiteX8" fmla="*/ 711512 w 3131213"/>
                <a:gd name="connsiteY8" fmla="*/ 307605 h 992002"/>
                <a:gd name="connsiteX9" fmla="*/ 857367 w 3131213"/>
                <a:gd name="connsiteY9" fmla="*/ 229067 h 992002"/>
                <a:gd name="connsiteX10" fmla="*/ 1081760 w 3131213"/>
                <a:gd name="connsiteY10" fmla="*/ 122481 h 992002"/>
                <a:gd name="connsiteX11" fmla="*/ 1283713 w 3131213"/>
                <a:gd name="connsiteY11" fmla="*/ 49553 h 992002"/>
                <a:gd name="connsiteX12" fmla="*/ 1782987 w 3131213"/>
                <a:gd name="connsiteY12" fmla="*/ 4675 h 992002"/>
                <a:gd name="connsiteX13" fmla="*/ 2170064 w 3131213"/>
                <a:gd name="connsiteY13" fmla="*/ 21504 h 992002"/>
                <a:gd name="connsiteX14" fmla="*/ 2585190 w 3131213"/>
                <a:gd name="connsiteY14" fmla="*/ 71992 h 992002"/>
                <a:gd name="connsiteX15" fmla="*/ 2826412 w 3131213"/>
                <a:gd name="connsiteY15" fmla="*/ 116871 h 992002"/>
                <a:gd name="connsiteX16" fmla="*/ 2904950 w 3131213"/>
                <a:gd name="connsiteY16" fmla="*/ 116871 h 992002"/>
                <a:gd name="connsiteX17" fmla="*/ 2871291 w 3131213"/>
                <a:gd name="connsiteY17" fmla="*/ 172969 h 992002"/>
                <a:gd name="connsiteX18" fmla="*/ 2977877 w 3131213"/>
                <a:gd name="connsiteY18" fmla="*/ 318824 h 992002"/>
                <a:gd name="connsiteX19" fmla="*/ 3028366 w 3131213"/>
                <a:gd name="connsiteY19" fmla="*/ 352483 h 992002"/>
                <a:gd name="connsiteX20" fmla="*/ 3039585 w 3131213"/>
                <a:gd name="connsiteY20" fmla="*/ 560046 h 992002"/>
                <a:gd name="connsiteX21" fmla="*/ 3118123 w 3131213"/>
                <a:gd name="connsiteY21" fmla="*/ 644194 h 992002"/>
                <a:gd name="connsiteX22" fmla="*/ 3118123 w 3131213"/>
                <a:gd name="connsiteY22" fmla="*/ 823708 h 992002"/>
                <a:gd name="connsiteX23" fmla="*/ 3067634 w 3131213"/>
                <a:gd name="connsiteY23" fmla="*/ 919075 h 992002"/>
                <a:gd name="connsiteX24" fmla="*/ 3056415 w 3131213"/>
                <a:gd name="connsiteY24" fmla="*/ 980783 h 9920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3131213" h="992002">
                  <a:moveTo>
                    <a:pt x="15895" y="992002"/>
                  </a:moveTo>
                  <a:cubicBezTo>
                    <a:pt x="13090" y="955071"/>
                    <a:pt x="10285" y="918140"/>
                    <a:pt x="10285" y="879806"/>
                  </a:cubicBezTo>
                  <a:cubicBezTo>
                    <a:pt x="10285" y="841472"/>
                    <a:pt x="16830" y="789114"/>
                    <a:pt x="15895" y="762000"/>
                  </a:cubicBezTo>
                  <a:cubicBezTo>
                    <a:pt x="14960" y="734886"/>
                    <a:pt x="0" y="731146"/>
                    <a:pt x="4675" y="717121"/>
                  </a:cubicBezTo>
                  <a:cubicBezTo>
                    <a:pt x="9350" y="703096"/>
                    <a:pt x="37399" y="706836"/>
                    <a:pt x="43944" y="677852"/>
                  </a:cubicBezTo>
                  <a:cubicBezTo>
                    <a:pt x="50489" y="648868"/>
                    <a:pt x="20570" y="581551"/>
                    <a:pt x="43944" y="543217"/>
                  </a:cubicBezTo>
                  <a:cubicBezTo>
                    <a:pt x="67318" y="504883"/>
                    <a:pt x="73863" y="489924"/>
                    <a:pt x="184189" y="447850"/>
                  </a:cubicBezTo>
                  <a:cubicBezTo>
                    <a:pt x="294515" y="405776"/>
                    <a:pt x="618015" y="314149"/>
                    <a:pt x="705902" y="290775"/>
                  </a:cubicBezTo>
                  <a:cubicBezTo>
                    <a:pt x="793789" y="267401"/>
                    <a:pt x="686268" y="317890"/>
                    <a:pt x="711512" y="307605"/>
                  </a:cubicBezTo>
                  <a:cubicBezTo>
                    <a:pt x="736756" y="297320"/>
                    <a:pt x="795659" y="259921"/>
                    <a:pt x="857367" y="229067"/>
                  </a:cubicBezTo>
                  <a:cubicBezTo>
                    <a:pt x="919075" y="198213"/>
                    <a:pt x="1010702" y="152400"/>
                    <a:pt x="1081760" y="122481"/>
                  </a:cubicBezTo>
                  <a:cubicBezTo>
                    <a:pt x="1152818" y="92562"/>
                    <a:pt x="1166842" y="69187"/>
                    <a:pt x="1283713" y="49553"/>
                  </a:cubicBezTo>
                  <a:cubicBezTo>
                    <a:pt x="1400584" y="29919"/>
                    <a:pt x="1635262" y="9350"/>
                    <a:pt x="1782987" y="4675"/>
                  </a:cubicBezTo>
                  <a:cubicBezTo>
                    <a:pt x="1930712" y="0"/>
                    <a:pt x="2036364" y="10285"/>
                    <a:pt x="2170064" y="21504"/>
                  </a:cubicBezTo>
                  <a:cubicBezTo>
                    <a:pt x="2303765" y="32724"/>
                    <a:pt x="2475799" y="56098"/>
                    <a:pt x="2585190" y="71992"/>
                  </a:cubicBezTo>
                  <a:cubicBezTo>
                    <a:pt x="2694581" y="87887"/>
                    <a:pt x="2773119" y="109391"/>
                    <a:pt x="2826412" y="116871"/>
                  </a:cubicBezTo>
                  <a:cubicBezTo>
                    <a:pt x="2879705" y="124351"/>
                    <a:pt x="2897470" y="107521"/>
                    <a:pt x="2904950" y="116871"/>
                  </a:cubicBezTo>
                  <a:cubicBezTo>
                    <a:pt x="2912430" y="126221"/>
                    <a:pt x="2859137" y="139310"/>
                    <a:pt x="2871291" y="172969"/>
                  </a:cubicBezTo>
                  <a:cubicBezTo>
                    <a:pt x="2883445" y="206628"/>
                    <a:pt x="2951698" y="288905"/>
                    <a:pt x="2977877" y="318824"/>
                  </a:cubicBezTo>
                  <a:cubicBezTo>
                    <a:pt x="3004056" y="348743"/>
                    <a:pt x="3018081" y="312279"/>
                    <a:pt x="3028366" y="352483"/>
                  </a:cubicBezTo>
                  <a:cubicBezTo>
                    <a:pt x="3038651" y="392687"/>
                    <a:pt x="3024626" y="511428"/>
                    <a:pt x="3039585" y="560046"/>
                  </a:cubicBezTo>
                  <a:cubicBezTo>
                    <a:pt x="3054545" y="608665"/>
                    <a:pt x="3105033" y="600250"/>
                    <a:pt x="3118123" y="644194"/>
                  </a:cubicBezTo>
                  <a:cubicBezTo>
                    <a:pt x="3131213" y="688138"/>
                    <a:pt x="3126538" y="777895"/>
                    <a:pt x="3118123" y="823708"/>
                  </a:cubicBezTo>
                  <a:cubicBezTo>
                    <a:pt x="3109708" y="869522"/>
                    <a:pt x="3077919" y="892896"/>
                    <a:pt x="3067634" y="919075"/>
                  </a:cubicBezTo>
                  <a:cubicBezTo>
                    <a:pt x="3057349" y="945254"/>
                    <a:pt x="3058285" y="972368"/>
                    <a:pt x="3056415" y="980783"/>
                  </a:cubicBezTo>
                </a:path>
              </a:pathLst>
            </a:cu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sp>
          <p:nvSpPr>
            <p:cNvPr id="93" name="Freihandform 92"/>
            <p:cNvSpPr/>
            <p:nvPr/>
          </p:nvSpPr>
          <p:spPr>
            <a:xfrm>
              <a:off x="5714090" y="3377488"/>
              <a:ext cx="722600" cy="117350"/>
            </a:xfrm>
            <a:custGeom>
              <a:avLst/>
              <a:gdLst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755873" h="280490">
                  <a:moveTo>
                    <a:pt x="8415" y="235612"/>
                  </a:moveTo>
                  <a:cubicBezTo>
                    <a:pt x="4207" y="256181"/>
                    <a:pt x="0" y="276750"/>
                    <a:pt x="131831" y="280490"/>
                  </a:cubicBezTo>
                  <a:lnTo>
                    <a:pt x="799399" y="258051"/>
                  </a:lnTo>
                  <a:cubicBezTo>
                    <a:pt x="1022857" y="249636"/>
                    <a:pt x="1328592" y="247766"/>
                    <a:pt x="1472577" y="230002"/>
                  </a:cubicBezTo>
                  <a:lnTo>
                    <a:pt x="1663310" y="151465"/>
                  </a:lnTo>
                  <a:cubicBezTo>
                    <a:pt x="1710059" y="127156"/>
                    <a:pt x="1750263" y="109391"/>
                    <a:pt x="1753068" y="84147"/>
                  </a:cubicBezTo>
                  <a:cubicBezTo>
                    <a:pt x="1755873" y="58903"/>
                    <a:pt x="1704449" y="17764"/>
                    <a:pt x="1680140" y="0"/>
                  </a:cubicBezTo>
                </a:path>
              </a:pathLst>
            </a:custGeom>
            <a:noFill/>
            <a:ln w="1905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</p:grpSp>
      <p:sp>
        <p:nvSpPr>
          <p:cNvPr id="35868" name="Textfeld 93"/>
          <p:cNvSpPr txBox="1">
            <a:spLocks noChangeArrowheads="1"/>
          </p:cNvSpPr>
          <p:nvPr/>
        </p:nvSpPr>
        <p:spPr bwMode="auto">
          <a:xfrm>
            <a:off x="3643319" y="959830"/>
            <a:ext cx="1468437" cy="3196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Synchroplan</a:t>
            </a:r>
          </a:p>
        </p:txBody>
      </p:sp>
      <p:sp>
        <p:nvSpPr>
          <p:cNvPr id="34845" name="Textfeld 103"/>
          <p:cNvSpPr txBox="1">
            <a:spLocks noChangeArrowheads="1"/>
          </p:cNvSpPr>
          <p:nvPr/>
        </p:nvSpPr>
        <p:spPr bwMode="auto">
          <a:xfrm rot="-5400000">
            <a:off x="-520455" y="3311596"/>
            <a:ext cx="2234712" cy="5469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 dirty="0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Produkt- / Prozessreife</a:t>
            </a:r>
          </a:p>
        </p:txBody>
      </p:sp>
      <p:sp>
        <p:nvSpPr>
          <p:cNvPr id="40" name="Fußzeilenplatzhalter 2"/>
          <p:cNvSpPr txBox="1">
            <a:spLocks/>
          </p:cNvSpPr>
          <p:nvPr/>
        </p:nvSpPr>
        <p:spPr>
          <a:xfrm>
            <a:off x="366711" y="6425347"/>
            <a:ext cx="7388756" cy="331787"/>
          </a:xfrm>
          <a:prstGeom prst="rect">
            <a:avLst/>
          </a:prstGeom>
        </p:spPr>
        <p:txBody>
          <a:bodyPr vert="horz" lIns="0" tIns="0" rIns="0" bIns="0" rtlCol="0" anchor="ctr"/>
          <a:lstStyle>
            <a:defPPr>
              <a:defRPr lang="de-DE"/>
            </a:defPPr>
            <a:lvl1pPr marL="0" algn="l" defTabSz="914400" rtl="0" eaLnBrk="1" latinLnBrk="0" hangingPunct="1">
              <a:defRPr sz="800" kern="1200">
                <a:solidFill>
                  <a:srgbClr val="404040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smtClean="0">
                <a:latin typeface="BMW Group Condensed"/>
              </a:rPr>
              <a:t>MQ | Lieferantentrainingstag | 05.10.2016</a:t>
            </a:r>
            <a:endParaRPr lang="de-DE" dirty="0">
              <a:latin typeface="BMW Group Condensed"/>
            </a:endParaRPr>
          </a:p>
        </p:txBody>
      </p:sp>
      <p:sp>
        <p:nvSpPr>
          <p:cNvPr id="43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7939617" y="6425347"/>
            <a:ext cx="845608" cy="331788"/>
          </a:xfrm>
          <a:prstGeom prst="rect">
            <a:avLst/>
          </a:prstGeom>
        </p:spPr>
        <p:txBody>
          <a:bodyPr anchor="ctr"/>
          <a:lstStyle/>
          <a:p>
            <a:pPr algn="r"/>
            <a:r>
              <a:rPr lang="de-DE" sz="900" dirty="0" smtClean="0">
                <a:solidFill>
                  <a:srgbClr val="404040"/>
                </a:solidFill>
              </a:rPr>
              <a:t>Seite</a:t>
            </a:r>
            <a:r>
              <a:rPr lang="de-DE" sz="900" dirty="0" smtClean="0"/>
              <a:t> </a:t>
            </a:r>
            <a:fld id="{AA807A42-CF27-4B84-8583-18EBE418342E}" type="slidenum">
              <a:rPr lang="de-DE" sz="900" smtClean="0">
                <a:solidFill>
                  <a:srgbClr val="404040"/>
                </a:solidFill>
              </a:rPr>
              <a:pPr algn="r"/>
              <a:t>10</a:t>
            </a:fld>
            <a:endParaRPr lang="de-DE" sz="900" dirty="0">
              <a:solidFill>
                <a:srgbClr val="40404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322467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1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Abs val="20"/>
                                  </p:iterate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 nodeType="afterGroup">
                            <p:stCondLst>
                              <p:cond delay="3601"/>
                            </p:stCondLst>
                            <p:childTnLst>
                              <p:par>
                                <p:cTn id="12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20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22" presetClass="entr" presetSubtype="4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22" presetClass="entr" presetSubtype="4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4" fill="hold" grpId="0" nodeType="withEffect">
                                  <p:stCondLst>
                                    <p:cond delay="60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6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22" presetClass="entr" presetSubtype="4" fill="hold" grpId="0" nodeType="withEffect">
                                  <p:stCondLst>
                                    <p:cond delay="80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22" presetClass="entr" presetSubtype="4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4" fill="hold" grpId="0" nodeType="withEffect">
                                  <p:stCondLst>
                                    <p:cond delay="120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5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2" presetClass="entr" presetSubtype="4" fill="hold" grpId="0" nodeType="withEffect">
                                  <p:stCondLst>
                                    <p:cond delay="140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8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 nodeType="afterGroup">
                            <p:stCondLst>
                              <p:cond delay="5601"/>
                            </p:stCondLst>
                            <p:childTnLst>
                              <p:par>
                                <p:cTn id="4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348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/>
      <p:bldP spid="30" grpId="0"/>
      <p:bldP spid="31" grpId="0"/>
      <p:bldP spid="33" grpId="0"/>
      <p:bldP spid="34" grpId="0"/>
      <p:bldP spid="35" grpId="0"/>
      <p:bldP spid="36" grpId="0"/>
      <p:bldP spid="75" grpId="0"/>
      <p:bldP spid="37" grpId="0"/>
      <p:bldP spid="3484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Picture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184062">
            <a:off x="1646243" y="1965081"/>
            <a:ext cx="5492750" cy="33220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5" name="Gerade Verbindung 14"/>
          <p:cNvCxnSpPr/>
          <p:nvPr/>
        </p:nvCxnSpPr>
        <p:spPr>
          <a:xfrm>
            <a:off x="1608138" y="5238750"/>
            <a:ext cx="5707062" cy="0"/>
          </a:xfrm>
          <a:prstGeom prst="line">
            <a:avLst/>
          </a:prstGeom>
          <a:ln w="76200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feld 15"/>
          <p:cNvSpPr txBox="1">
            <a:spLocks noChangeArrowheads="1"/>
          </p:cNvSpPr>
          <p:nvPr/>
        </p:nvSpPr>
        <p:spPr bwMode="auto">
          <a:xfrm>
            <a:off x="7340606" y="5124460"/>
            <a:ext cx="315913" cy="2485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015" dirty="0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t</a:t>
            </a:r>
          </a:p>
        </p:txBody>
      </p:sp>
      <p:sp>
        <p:nvSpPr>
          <p:cNvPr id="17" name="Textfeld 16"/>
          <p:cNvSpPr txBox="1">
            <a:spLocks noChangeArrowheads="1"/>
          </p:cNvSpPr>
          <p:nvPr/>
        </p:nvSpPr>
        <p:spPr bwMode="auto">
          <a:xfrm>
            <a:off x="1724026" y="5266593"/>
            <a:ext cx="28084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0</a:t>
            </a:r>
          </a:p>
        </p:txBody>
      </p:sp>
      <p:sp>
        <p:nvSpPr>
          <p:cNvPr id="18" name="Textfeld 17"/>
          <p:cNvSpPr txBox="1">
            <a:spLocks noChangeArrowheads="1"/>
          </p:cNvSpPr>
          <p:nvPr/>
        </p:nvSpPr>
        <p:spPr bwMode="auto">
          <a:xfrm>
            <a:off x="2247900" y="5266593"/>
            <a:ext cx="45878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100</a:t>
            </a:r>
          </a:p>
        </p:txBody>
      </p:sp>
      <p:sp>
        <p:nvSpPr>
          <p:cNvPr id="19" name="Textfeld 18"/>
          <p:cNvSpPr txBox="1">
            <a:spLocks noChangeArrowheads="1"/>
          </p:cNvSpPr>
          <p:nvPr/>
        </p:nvSpPr>
        <p:spPr bwMode="auto">
          <a:xfrm>
            <a:off x="2905127" y="5266593"/>
            <a:ext cx="46198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200</a:t>
            </a:r>
          </a:p>
        </p:txBody>
      </p:sp>
      <p:sp>
        <p:nvSpPr>
          <p:cNvPr id="20" name="Textfeld 19"/>
          <p:cNvSpPr txBox="1">
            <a:spLocks noChangeArrowheads="1"/>
          </p:cNvSpPr>
          <p:nvPr/>
        </p:nvSpPr>
        <p:spPr bwMode="auto">
          <a:xfrm>
            <a:off x="3783013" y="5266593"/>
            <a:ext cx="45878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300</a:t>
            </a:r>
          </a:p>
        </p:txBody>
      </p:sp>
      <p:sp>
        <p:nvSpPr>
          <p:cNvPr id="21" name="Textfeld 20"/>
          <p:cNvSpPr txBox="1">
            <a:spLocks noChangeArrowheads="1"/>
          </p:cNvSpPr>
          <p:nvPr/>
        </p:nvSpPr>
        <p:spPr bwMode="auto">
          <a:xfrm>
            <a:off x="4884740" y="5266593"/>
            <a:ext cx="460382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400</a:t>
            </a:r>
          </a:p>
        </p:txBody>
      </p:sp>
      <p:sp>
        <p:nvSpPr>
          <p:cNvPr id="22" name="Textfeld 21"/>
          <p:cNvSpPr txBox="1">
            <a:spLocks noChangeArrowheads="1"/>
          </p:cNvSpPr>
          <p:nvPr/>
        </p:nvSpPr>
        <p:spPr bwMode="auto">
          <a:xfrm>
            <a:off x="6103937" y="5266593"/>
            <a:ext cx="46198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500</a:t>
            </a:r>
          </a:p>
        </p:txBody>
      </p:sp>
      <p:cxnSp>
        <p:nvCxnSpPr>
          <p:cNvPr id="32" name="Gerade Verbindung 31"/>
          <p:cNvCxnSpPr/>
          <p:nvPr/>
        </p:nvCxnSpPr>
        <p:spPr>
          <a:xfrm flipV="1">
            <a:off x="1608138" y="1896208"/>
            <a:ext cx="0" cy="3342543"/>
          </a:xfrm>
          <a:prstGeom prst="line">
            <a:avLst/>
          </a:prstGeom>
          <a:ln w="76200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5" name="Title 1"/>
          <p:cNvSpPr txBox="1">
            <a:spLocks/>
          </p:cNvSpPr>
          <p:nvPr/>
        </p:nvSpPr>
        <p:spPr bwMode="auto">
          <a:xfrm rot="-208735">
            <a:off x="2282826" y="2495550"/>
            <a:ext cx="4098925" cy="10550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2215" dirty="0">
                <a:solidFill>
                  <a:prstClr val="white"/>
                </a:solidFill>
                <a:cs typeface="Arial" panose="020B0604020202020204" pitchFamily="34" charset="0"/>
              </a:rPr>
              <a:t>Es gibt festgelegte Zeitpunkte innerhalb des </a:t>
            </a:r>
            <a:r>
              <a:rPr lang="de-DE" altLang="de-DE" sz="2215" dirty="0" err="1">
                <a:solidFill>
                  <a:prstClr val="white"/>
                </a:solidFill>
                <a:cs typeface="Arial" panose="020B0604020202020204" pitchFamily="34" charset="0"/>
              </a:rPr>
              <a:t>iTO</a:t>
            </a:r>
            <a:r>
              <a:rPr lang="de-DE" altLang="de-DE" sz="2215" dirty="0">
                <a:solidFill>
                  <a:prstClr val="white"/>
                </a:solidFill>
                <a:cs typeface="Arial" panose="020B0604020202020204" pitchFamily="34" charset="0"/>
              </a:rPr>
              <a:t> (Reifestufen) zu denen die geplanten Reifegrade erreicht werden müssen. </a:t>
            </a:r>
          </a:p>
        </p:txBody>
      </p:sp>
      <p:sp>
        <p:nvSpPr>
          <p:cNvPr id="36884" name="Textfeld 36"/>
          <p:cNvSpPr txBox="1">
            <a:spLocks noChangeArrowheads="1"/>
          </p:cNvSpPr>
          <p:nvPr/>
        </p:nvSpPr>
        <p:spPr bwMode="auto">
          <a:xfrm>
            <a:off x="850906" y="1752601"/>
            <a:ext cx="58541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100%</a:t>
            </a:r>
          </a:p>
        </p:txBody>
      </p:sp>
      <p:grpSp>
        <p:nvGrpSpPr>
          <p:cNvPr id="63" name="Gruppieren 62"/>
          <p:cNvGrpSpPr>
            <a:grpSpLocks/>
          </p:cNvGrpSpPr>
          <p:nvPr/>
        </p:nvGrpSpPr>
        <p:grpSpPr bwMode="auto">
          <a:xfrm>
            <a:off x="1608139" y="2395906"/>
            <a:ext cx="5330825" cy="2834054"/>
            <a:chOff x="1922015" y="1862102"/>
            <a:chExt cx="4930673" cy="3104351"/>
          </a:xfrm>
        </p:grpSpPr>
        <p:cxnSp>
          <p:nvCxnSpPr>
            <p:cNvPr id="64" name="Gerade Verbindung 63"/>
            <p:cNvCxnSpPr/>
            <p:nvPr/>
          </p:nvCxnSpPr>
          <p:spPr>
            <a:xfrm>
              <a:off x="1922015" y="4449596"/>
              <a:ext cx="4926268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5" name="Gerade Verbindung 64"/>
            <p:cNvCxnSpPr/>
            <p:nvPr/>
          </p:nvCxnSpPr>
          <p:spPr>
            <a:xfrm>
              <a:off x="1922015" y="3931134"/>
              <a:ext cx="4926268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6" name="Gerade Verbindung 65"/>
            <p:cNvCxnSpPr/>
            <p:nvPr/>
          </p:nvCxnSpPr>
          <p:spPr>
            <a:xfrm>
              <a:off x="1922015" y="3414277"/>
              <a:ext cx="4930673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7" name="Gerade Verbindung 66"/>
            <p:cNvCxnSpPr/>
            <p:nvPr/>
          </p:nvCxnSpPr>
          <p:spPr>
            <a:xfrm>
              <a:off x="1922015" y="2378959"/>
              <a:ext cx="4930673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8" name="Gerade Verbindung 67"/>
            <p:cNvCxnSpPr/>
            <p:nvPr/>
          </p:nvCxnSpPr>
          <p:spPr>
            <a:xfrm>
              <a:off x="1922015" y="2897420"/>
              <a:ext cx="4926268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9" name="Gerade Verbindung 68"/>
            <p:cNvCxnSpPr/>
            <p:nvPr/>
          </p:nvCxnSpPr>
          <p:spPr>
            <a:xfrm>
              <a:off x="1922015" y="1862102"/>
              <a:ext cx="4930673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0" name="Gerade Verbindung 69"/>
            <p:cNvCxnSpPr/>
            <p:nvPr/>
          </p:nvCxnSpPr>
          <p:spPr>
            <a:xfrm flipV="1">
              <a:off x="2399224" y="1871733"/>
              <a:ext cx="0" cy="309472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Gerade Verbindung 70"/>
            <p:cNvCxnSpPr/>
            <p:nvPr/>
          </p:nvCxnSpPr>
          <p:spPr>
            <a:xfrm flipV="1">
              <a:off x="3040887" y="1871733"/>
              <a:ext cx="0" cy="309472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" name="Gerade Verbindung 72"/>
            <p:cNvCxnSpPr/>
            <p:nvPr/>
          </p:nvCxnSpPr>
          <p:spPr>
            <a:xfrm flipV="1">
              <a:off x="3642905" y="1871733"/>
              <a:ext cx="0" cy="309472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" name="Gerade Verbindung 75"/>
            <p:cNvCxnSpPr/>
            <p:nvPr/>
          </p:nvCxnSpPr>
          <p:spPr>
            <a:xfrm flipV="1">
              <a:off x="4700107" y="1862102"/>
              <a:ext cx="0" cy="3104351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7" name="Gerade Verbindung 76"/>
            <p:cNvCxnSpPr/>
            <p:nvPr/>
          </p:nvCxnSpPr>
          <p:spPr>
            <a:xfrm flipV="1">
              <a:off x="5698576" y="1873338"/>
              <a:ext cx="0" cy="3093115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8" name="Gerade Verbindung 77"/>
            <p:cNvCxnSpPr/>
            <p:nvPr/>
          </p:nvCxnSpPr>
          <p:spPr>
            <a:xfrm flipV="1">
              <a:off x="6848283" y="1862102"/>
              <a:ext cx="0" cy="3104351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" name="Freihandform 4"/>
          <p:cNvSpPr/>
          <p:nvPr/>
        </p:nvSpPr>
        <p:spPr>
          <a:xfrm>
            <a:off x="1595444" y="2404705"/>
            <a:ext cx="5343525" cy="2838450"/>
          </a:xfrm>
          <a:custGeom>
            <a:avLst/>
            <a:gdLst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342964 w 5710517"/>
              <a:gd name="connsiteY14" fmla="*/ 0 h 3612777"/>
              <a:gd name="connsiteX15" fmla="*/ 5710517 w 5710517"/>
              <a:gd name="connsiteY15" fmla="*/ 0 h 3612777"/>
              <a:gd name="connsiteX16" fmla="*/ 5710517 w 5710517"/>
              <a:gd name="connsiteY16" fmla="*/ 17930 h 3612777"/>
              <a:gd name="connsiteX17" fmla="*/ 5710517 w 5710517"/>
              <a:gd name="connsiteY17" fmla="*/ 17930 h 3612777"/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710517 w 5710517"/>
              <a:gd name="connsiteY14" fmla="*/ 0 h 3612777"/>
              <a:gd name="connsiteX15" fmla="*/ 5710517 w 5710517"/>
              <a:gd name="connsiteY15" fmla="*/ 17930 h 3612777"/>
              <a:gd name="connsiteX16" fmla="*/ 5710517 w 5710517"/>
              <a:gd name="connsiteY16" fmla="*/ 17930 h 3612777"/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710517 w 5710517"/>
              <a:gd name="connsiteY14" fmla="*/ 0 h 3612777"/>
              <a:gd name="connsiteX15" fmla="*/ 5710517 w 5710517"/>
              <a:gd name="connsiteY15" fmla="*/ 17930 h 3612777"/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710517 w 5710517"/>
              <a:gd name="connsiteY14" fmla="*/ 0 h 3612777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3012141 w 5342964"/>
              <a:gd name="connsiteY7" fmla="*/ 1532964 h 3074894"/>
              <a:gd name="connsiteX8" fmla="*/ 3012141 w 5342964"/>
              <a:gd name="connsiteY8" fmla="*/ 1013011 h 3074894"/>
              <a:gd name="connsiteX9" fmla="*/ 4096870 w 5342964"/>
              <a:gd name="connsiteY9" fmla="*/ 1013011 h 3074894"/>
              <a:gd name="connsiteX10" fmla="*/ 4096870 w 5342964"/>
              <a:gd name="connsiteY10" fmla="*/ 510988 h 3074894"/>
              <a:gd name="connsiteX11" fmla="*/ 4805082 w 5342964"/>
              <a:gd name="connsiteY11" fmla="*/ 510988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3012141 w 5342964"/>
              <a:gd name="connsiteY7" fmla="*/ 1532964 h 3074894"/>
              <a:gd name="connsiteX8" fmla="*/ 3012141 w 5342964"/>
              <a:gd name="connsiteY8" fmla="*/ 1013011 h 3074894"/>
              <a:gd name="connsiteX9" fmla="*/ 4096870 w 5342964"/>
              <a:gd name="connsiteY9" fmla="*/ 1013011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3012141 w 5342964"/>
              <a:gd name="connsiteY7" fmla="*/ 1532964 h 3074894"/>
              <a:gd name="connsiteX8" fmla="*/ 3012141 w 5342964"/>
              <a:gd name="connsiteY8" fmla="*/ 1013011 h 3074894"/>
              <a:gd name="connsiteX9" fmla="*/ 3044357 w 5342964"/>
              <a:gd name="connsiteY9" fmla="*/ 506208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3012141 w 5342964"/>
              <a:gd name="connsiteY7" fmla="*/ 1532964 h 3074894"/>
              <a:gd name="connsiteX8" fmla="*/ 3012141 w 5342964"/>
              <a:gd name="connsiteY8" fmla="*/ 1013011 h 3074894"/>
              <a:gd name="connsiteX9" fmla="*/ 3017064 w 5342964"/>
              <a:gd name="connsiteY9" fmla="*/ 506208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3012141 w 5342964"/>
              <a:gd name="connsiteY7" fmla="*/ 1532964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1865849 w 5342964"/>
              <a:gd name="connsiteY7" fmla="*/ 1037679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1879496 w 5342964"/>
              <a:gd name="connsiteY7" fmla="*/ 1022894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1886319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1886319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1872672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1879496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227565 w 5342964"/>
              <a:gd name="connsiteY5" fmla="*/ 1517526 h 3074894"/>
              <a:gd name="connsiteX6" fmla="*/ 1882588 w 5342964"/>
              <a:gd name="connsiteY6" fmla="*/ 1532964 h 3074894"/>
              <a:gd name="connsiteX7" fmla="*/ 1879496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227565 w 5342964"/>
              <a:gd name="connsiteY5" fmla="*/ 1517526 h 3074894"/>
              <a:gd name="connsiteX6" fmla="*/ 1882588 w 5342964"/>
              <a:gd name="connsiteY6" fmla="*/ 1532964 h 3074894"/>
              <a:gd name="connsiteX7" fmla="*/ 1879496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227565 w 5342964"/>
              <a:gd name="connsiteY5" fmla="*/ 1524919 h 3074894"/>
              <a:gd name="connsiteX6" fmla="*/ 1882588 w 5342964"/>
              <a:gd name="connsiteY6" fmla="*/ 1532964 h 3074894"/>
              <a:gd name="connsiteX7" fmla="*/ 1879496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234388 w 5342964"/>
              <a:gd name="connsiteY5" fmla="*/ 1524919 h 3074894"/>
              <a:gd name="connsiteX6" fmla="*/ 1882588 w 5342964"/>
              <a:gd name="connsiteY6" fmla="*/ 1532964 h 3074894"/>
              <a:gd name="connsiteX7" fmla="*/ 1879496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241211 w 5342964"/>
              <a:gd name="connsiteY5" fmla="*/ 1524919 h 3074894"/>
              <a:gd name="connsiteX6" fmla="*/ 1882588 w 5342964"/>
              <a:gd name="connsiteY6" fmla="*/ 1532964 h 3074894"/>
              <a:gd name="connsiteX7" fmla="*/ 1879496 w 5342964"/>
              <a:gd name="connsiteY7" fmla="*/ 1015502 h 3074894"/>
              <a:gd name="connsiteX8" fmla="*/ 3012141 w 5342964"/>
              <a:gd name="connsiteY8" fmla="*/ 1013011 h 3074894"/>
              <a:gd name="connsiteX9" fmla="*/ 3017064 w 5342964"/>
              <a:gd name="connsiteY9" fmla="*/ 513600 h 3074894"/>
              <a:gd name="connsiteX10" fmla="*/ 4096870 w 5342964"/>
              <a:gd name="connsiteY10" fmla="*/ 510988 h 3074894"/>
              <a:gd name="connsiteX11" fmla="*/ 4092775 w 5342964"/>
              <a:gd name="connsiteY11" fmla="*/ 4186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67886 w 5342964"/>
              <a:gd name="connsiteY3" fmla="*/ 2547424 h 3074894"/>
              <a:gd name="connsiteX4" fmla="*/ 1237129 w 5342964"/>
              <a:gd name="connsiteY4" fmla="*/ 2554941 h 3074894"/>
              <a:gd name="connsiteX5" fmla="*/ 1237129 w 5342964"/>
              <a:gd name="connsiteY5" fmla="*/ 2034988 h 3074894"/>
              <a:gd name="connsiteX6" fmla="*/ 1241211 w 5342964"/>
              <a:gd name="connsiteY6" fmla="*/ 1524919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2775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67886 w 5342964"/>
              <a:gd name="connsiteY3" fmla="*/ 2547424 h 3074894"/>
              <a:gd name="connsiteX4" fmla="*/ 882324 w 5342964"/>
              <a:gd name="connsiteY4" fmla="*/ 2044871 h 3074894"/>
              <a:gd name="connsiteX5" fmla="*/ 1237129 w 5342964"/>
              <a:gd name="connsiteY5" fmla="*/ 2034988 h 3074894"/>
              <a:gd name="connsiteX6" fmla="*/ 1241211 w 5342964"/>
              <a:gd name="connsiteY6" fmla="*/ 1524919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2775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95179 w 5342964"/>
              <a:gd name="connsiteY3" fmla="*/ 2547424 h 3074894"/>
              <a:gd name="connsiteX4" fmla="*/ 882324 w 5342964"/>
              <a:gd name="connsiteY4" fmla="*/ 2044871 h 3074894"/>
              <a:gd name="connsiteX5" fmla="*/ 1237129 w 5342964"/>
              <a:gd name="connsiteY5" fmla="*/ 2034988 h 3074894"/>
              <a:gd name="connsiteX6" fmla="*/ 1241211 w 5342964"/>
              <a:gd name="connsiteY6" fmla="*/ 1524919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2775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44871 h 3074894"/>
              <a:gd name="connsiteX5" fmla="*/ 1237129 w 5342964"/>
              <a:gd name="connsiteY5" fmla="*/ 2034988 h 3074894"/>
              <a:gd name="connsiteX6" fmla="*/ 1241211 w 5342964"/>
              <a:gd name="connsiteY6" fmla="*/ 1524919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2775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44871 h 3074894"/>
              <a:gd name="connsiteX5" fmla="*/ 1237129 w 5342964"/>
              <a:gd name="connsiteY5" fmla="*/ 2034988 h 3074894"/>
              <a:gd name="connsiteX6" fmla="*/ 1241211 w 5342964"/>
              <a:gd name="connsiteY6" fmla="*/ 1524919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2775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44871 h 3074894"/>
              <a:gd name="connsiteX5" fmla="*/ 1237129 w 5342964"/>
              <a:gd name="connsiteY5" fmla="*/ 2034988 h 3074894"/>
              <a:gd name="connsiteX6" fmla="*/ 1241211 w 5342964"/>
              <a:gd name="connsiteY6" fmla="*/ 1532311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2775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37479 h 3074894"/>
              <a:gd name="connsiteX5" fmla="*/ 1237129 w 5342964"/>
              <a:gd name="connsiteY5" fmla="*/ 2034988 h 3074894"/>
              <a:gd name="connsiteX6" fmla="*/ 1241211 w 5342964"/>
              <a:gd name="connsiteY6" fmla="*/ 1532311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2775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37479 h 3074894"/>
              <a:gd name="connsiteX5" fmla="*/ 1237129 w 5342964"/>
              <a:gd name="connsiteY5" fmla="*/ 2034988 h 3074894"/>
              <a:gd name="connsiteX6" fmla="*/ 1241211 w 5342964"/>
              <a:gd name="connsiteY6" fmla="*/ 1532311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9599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37479 h 3074894"/>
              <a:gd name="connsiteX5" fmla="*/ 1237129 w 5342964"/>
              <a:gd name="connsiteY5" fmla="*/ 2034988 h 3074894"/>
              <a:gd name="connsiteX6" fmla="*/ 1241211 w 5342964"/>
              <a:gd name="connsiteY6" fmla="*/ 1532311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9599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37479 h 3074894"/>
              <a:gd name="connsiteX5" fmla="*/ 1237129 w 5342964"/>
              <a:gd name="connsiteY5" fmla="*/ 2034988 h 3074894"/>
              <a:gd name="connsiteX6" fmla="*/ 1241211 w 5342964"/>
              <a:gd name="connsiteY6" fmla="*/ 1532311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9599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888356 w 5342964"/>
              <a:gd name="connsiteY3" fmla="*/ 2547424 h 3074894"/>
              <a:gd name="connsiteX4" fmla="*/ 882324 w 5342964"/>
              <a:gd name="connsiteY4" fmla="*/ 2030087 h 3074894"/>
              <a:gd name="connsiteX5" fmla="*/ 1237129 w 5342964"/>
              <a:gd name="connsiteY5" fmla="*/ 2034988 h 3074894"/>
              <a:gd name="connsiteX6" fmla="*/ 1241211 w 5342964"/>
              <a:gd name="connsiteY6" fmla="*/ 1532311 h 3074894"/>
              <a:gd name="connsiteX7" fmla="*/ 1882588 w 5342964"/>
              <a:gd name="connsiteY7" fmla="*/ 1532964 h 3074894"/>
              <a:gd name="connsiteX8" fmla="*/ 1879496 w 5342964"/>
              <a:gd name="connsiteY8" fmla="*/ 1015502 h 3074894"/>
              <a:gd name="connsiteX9" fmla="*/ 3012141 w 5342964"/>
              <a:gd name="connsiteY9" fmla="*/ 1013011 h 3074894"/>
              <a:gd name="connsiteX10" fmla="*/ 3017064 w 5342964"/>
              <a:gd name="connsiteY10" fmla="*/ 513600 h 3074894"/>
              <a:gd name="connsiteX11" fmla="*/ 4096870 w 5342964"/>
              <a:gd name="connsiteY11" fmla="*/ 510988 h 3074894"/>
              <a:gd name="connsiteX12" fmla="*/ 4099599 w 5342964"/>
              <a:gd name="connsiteY12" fmla="*/ 4186 h 3074894"/>
              <a:gd name="connsiteX13" fmla="*/ 4805082 w 5342964"/>
              <a:gd name="connsiteY13" fmla="*/ 0 h 3074894"/>
              <a:gd name="connsiteX14" fmla="*/ 5342964 w 5342964"/>
              <a:gd name="connsiteY14" fmla="*/ 0 h 30748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5342964" h="3074894">
                <a:moveTo>
                  <a:pt x="0" y="3074894"/>
                </a:moveTo>
                <a:lnTo>
                  <a:pt x="528917" y="3074894"/>
                </a:lnTo>
                <a:lnTo>
                  <a:pt x="528917" y="2554941"/>
                </a:lnTo>
                <a:lnTo>
                  <a:pt x="888356" y="2547424"/>
                </a:lnTo>
                <a:cubicBezTo>
                  <a:pt x="886345" y="2379906"/>
                  <a:pt x="884335" y="2197605"/>
                  <a:pt x="882324" y="2030087"/>
                </a:cubicBezTo>
                <a:lnTo>
                  <a:pt x="1237129" y="2034988"/>
                </a:lnTo>
                <a:cubicBezTo>
                  <a:pt x="1236215" y="1864965"/>
                  <a:pt x="1242125" y="1702334"/>
                  <a:pt x="1241211" y="1532311"/>
                </a:cubicBezTo>
                <a:lnTo>
                  <a:pt x="1882588" y="1532964"/>
                </a:lnTo>
                <a:cubicBezTo>
                  <a:pt x="1881557" y="1362941"/>
                  <a:pt x="1880527" y="1185525"/>
                  <a:pt x="1879496" y="1015502"/>
                </a:cubicBezTo>
                <a:lnTo>
                  <a:pt x="3012141" y="1013011"/>
                </a:lnTo>
                <a:lnTo>
                  <a:pt x="3017064" y="513600"/>
                </a:lnTo>
                <a:lnTo>
                  <a:pt x="4096870" y="510988"/>
                </a:lnTo>
                <a:cubicBezTo>
                  <a:pt x="4097780" y="342054"/>
                  <a:pt x="4098689" y="173120"/>
                  <a:pt x="4099599" y="4186"/>
                </a:cubicBezTo>
                <a:lnTo>
                  <a:pt x="4805082" y="0"/>
                </a:lnTo>
                <a:lnTo>
                  <a:pt x="5342964" y="0"/>
                </a:lnTo>
              </a:path>
            </a:pathLst>
          </a:custGeom>
          <a:noFill/>
          <a:ln w="762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de-DE" sz="1662">
              <a:solidFill>
                <a:prstClr val="white"/>
              </a:solidFill>
            </a:endParaRPr>
          </a:p>
        </p:txBody>
      </p:sp>
      <p:sp>
        <p:nvSpPr>
          <p:cNvPr id="79" name="Textfeld 78"/>
          <p:cNvSpPr txBox="1">
            <a:spLocks noChangeArrowheads="1"/>
          </p:cNvSpPr>
          <p:nvPr/>
        </p:nvSpPr>
        <p:spPr bwMode="auto">
          <a:xfrm>
            <a:off x="6983413" y="5417528"/>
            <a:ext cx="58541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100%</a:t>
            </a:r>
          </a:p>
        </p:txBody>
      </p:sp>
      <p:pic>
        <p:nvPicPr>
          <p:cNvPr id="81" name="Picture 2" descr="http://www.ssv-tarmstedt.de/media/zielscheibe_gross.png"/>
          <p:cNvPicPr>
            <a:picLocks noChangeAspect="1" noChangeArrowheads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94982" y="3051474"/>
            <a:ext cx="633413" cy="584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" name="Textfeld 25"/>
          <p:cNvSpPr txBox="1">
            <a:spLocks noChangeArrowheads="1"/>
          </p:cNvSpPr>
          <p:nvPr/>
        </p:nvSpPr>
        <p:spPr bwMode="auto">
          <a:xfrm>
            <a:off x="2278899" y="4391896"/>
            <a:ext cx="519694" cy="6036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3323" dirty="0">
                <a:solidFill>
                  <a:srgbClr val="92D050"/>
                </a:solidFill>
                <a:latin typeface="Wingdings" panose="05000000000000000000" pitchFamily="2" charset="2"/>
                <a:cs typeface="Arial" panose="020B0604020202020204" pitchFamily="34" charset="0"/>
              </a:rPr>
              <a:t>ü</a:t>
            </a:r>
          </a:p>
        </p:txBody>
      </p:sp>
      <p:sp>
        <p:nvSpPr>
          <p:cNvPr id="95" name="Textfeld 94"/>
          <p:cNvSpPr txBox="1">
            <a:spLocks noChangeArrowheads="1"/>
          </p:cNvSpPr>
          <p:nvPr/>
        </p:nvSpPr>
        <p:spPr bwMode="auto">
          <a:xfrm>
            <a:off x="2628738" y="3904930"/>
            <a:ext cx="519694" cy="6036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3323" dirty="0">
                <a:solidFill>
                  <a:srgbClr val="92D050"/>
                </a:solidFill>
                <a:latin typeface="Wingdings" panose="05000000000000000000" pitchFamily="2" charset="2"/>
                <a:cs typeface="Arial" panose="020B0604020202020204" pitchFamily="34" charset="0"/>
              </a:rPr>
              <a:t>ü</a:t>
            </a:r>
          </a:p>
        </p:txBody>
      </p:sp>
      <p:sp>
        <p:nvSpPr>
          <p:cNvPr id="96" name="Textfeld 95"/>
          <p:cNvSpPr txBox="1">
            <a:spLocks noChangeArrowheads="1"/>
          </p:cNvSpPr>
          <p:nvPr/>
        </p:nvSpPr>
        <p:spPr bwMode="auto">
          <a:xfrm>
            <a:off x="3277552" y="3444250"/>
            <a:ext cx="519694" cy="6036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3323" dirty="0">
                <a:solidFill>
                  <a:srgbClr val="92D050"/>
                </a:solidFill>
                <a:latin typeface="Wingdings" panose="05000000000000000000" pitchFamily="2" charset="2"/>
                <a:cs typeface="Arial" panose="020B0604020202020204" pitchFamily="34" charset="0"/>
              </a:rPr>
              <a:t>ü</a:t>
            </a:r>
          </a:p>
        </p:txBody>
      </p:sp>
      <p:sp>
        <p:nvSpPr>
          <p:cNvPr id="98" name="Textfeld 97"/>
          <p:cNvSpPr txBox="1">
            <a:spLocks noChangeArrowheads="1"/>
          </p:cNvSpPr>
          <p:nvPr/>
        </p:nvSpPr>
        <p:spPr bwMode="auto">
          <a:xfrm>
            <a:off x="5494817" y="2499037"/>
            <a:ext cx="519694" cy="6036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3323" dirty="0">
                <a:solidFill>
                  <a:srgbClr val="92D050"/>
                </a:solidFill>
                <a:latin typeface="Wingdings" panose="05000000000000000000" pitchFamily="2" charset="2"/>
                <a:cs typeface="Arial" panose="020B0604020202020204" pitchFamily="34" charset="0"/>
              </a:rPr>
              <a:t>ü</a:t>
            </a:r>
          </a:p>
        </p:txBody>
      </p:sp>
      <p:sp>
        <p:nvSpPr>
          <p:cNvPr id="102" name="Eingekerbter Richtungspfeil 101"/>
          <p:cNvSpPr/>
          <p:nvPr/>
        </p:nvSpPr>
        <p:spPr>
          <a:xfrm>
            <a:off x="2011363" y="1481504"/>
            <a:ext cx="882650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VABG</a:t>
            </a:r>
          </a:p>
        </p:txBody>
      </p:sp>
      <p:sp>
        <p:nvSpPr>
          <p:cNvPr id="103" name="Eingekerbter Richtungspfeil 102"/>
          <p:cNvSpPr/>
          <p:nvPr/>
        </p:nvSpPr>
        <p:spPr>
          <a:xfrm>
            <a:off x="3549656" y="1481504"/>
            <a:ext cx="955675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BBG</a:t>
            </a:r>
          </a:p>
        </p:txBody>
      </p:sp>
      <p:sp>
        <p:nvSpPr>
          <p:cNvPr id="104" name="Eingekerbter Richtungspfeil 103"/>
          <p:cNvSpPr/>
          <p:nvPr/>
        </p:nvSpPr>
        <p:spPr>
          <a:xfrm>
            <a:off x="4884744" y="1481504"/>
            <a:ext cx="706437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PVL</a:t>
            </a:r>
          </a:p>
        </p:txBody>
      </p:sp>
      <p:sp>
        <p:nvSpPr>
          <p:cNvPr id="105" name="Eingekerbter Richtungspfeil 104"/>
          <p:cNvSpPr/>
          <p:nvPr/>
        </p:nvSpPr>
        <p:spPr>
          <a:xfrm>
            <a:off x="5632456" y="1481504"/>
            <a:ext cx="582613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VS1</a:t>
            </a:r>
          </a:p>
        </p:txBody>
      </p:sp>
      <p:sp>
        <p:nvSpPr>
          <p:cNvPr id="106" name="Eingekerbter Richtungspfeil 105"/>
          <p:cNvSpPr/>
          <p:nvPr/>
        </p:nvSpPr>
        <p:spPr>
          <a:xfrm>
            <a:off x="6215063" y="1480048"/>
            <a:ext cx="577850" cy="313592"/>
          </a:xfrm>
          <a:prstGeom prst="chevron">
            <a:avLst>
              <a:gd name="adj" fmla="val 28274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VS2</a:t>
            </a:r>
          </a:p>
        </p:txBody>
      </p:sp>
      <p:cxnSp>
        <p:nvCxnSpPr>
          <p:cNvPr id="107" name="Gerade Verbindung 106"/>
          <p:cNvCxnSpPr>
            <a:endCxn id="102" idx="1"/>
          </p:cNvCxnSpPr>
          <p:nvPr/>
        </p:nvCxnSpPr>
        <p:spPr>
          <a:xfrm>
            <a:off x="1608139" y="1636835"/>
            <a:ext cx="49688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8" name="Gerade Verbindung 107"/>
          <p:cNvCxnSpPr>
            <a:stCxn id="102" idx="3"/>
            <a:endCxn id="103" idx="1"/>
          </p:cNvCxnSpPr>
          <p:nvPr/>
        </p:nvCxnSpPr>
        <p:spPr>
          <a:xfrm>
            <a:off x="2894013" y="1636835"/>
            <a:ext cx="7493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9" name="Gerade Verbindung 108"/>
          <p:cNvCxnSpPr>
            <a:stCxn id="103" idx="3"/>
            <a:endCxn id="104" idx="1"/>
          </p:cNvCxnSpPr>
          <p:nvPr/>
        </p:nvCxnSpPr>
        <p:spPr>
          <a:xfrm>
            <a:off x="4505326" y="1636835"/>
            <a:ext cx="473075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0" name="Gerade Verbindung 109"/>
          <p:cNvCxnSpPr>
            <a:stCxn id="104" idx="3"/>
            <a:endCxn id="105" idx="1"/>
          </p:cNvCxnSpPr>
          <p:nvPr/>
        </p:nvCxnSpPr>
        <p:spPr>
          <a:xfrm>
            <a:off x="5591175" y="1636835"/>
            <a:ext cx="134938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1" name="Gerade Verbindung 110"/>
          <p:cNvCxnSpPr>
            <a:stCxn id="105" idx="3"/>
            <a:endCxn id="106" idx="1"/>
          </p:cNvCxnSpPr>
          <p:nvPr/>
        </p:nvCxnSpPr>
        <p:spPr>
          <a:xfrm>
            <a:off x="6215069" y="1636835"/>
            <a:ext cx="9683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2" name="Gerade Verbindung 111"/>
          <p:cNvCxnSpPr>
            <a:stCxn id="114" idx="3"/>
          </p:cNvCxnSpPr>
          <p:nvPr/>
        </p:nvCxnSpPr>
        <p:spPr>
          <a:xfrm>
            <a:off x="7118356" y="1635369"/>
            <a:ext cx="257175" cy="1466"/>
          </a:xfrm>
          <a:prstGeom prst="line">
            <a:avLst/>
          </a:prstGeom>
          <a:ln w="28575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4" name="Flussdiagramm: Verzweigung 113"/>
          <p:cNvSpPr/>
          <p:nvPr/>
        </p:nvSpPr>
        <p:spPr>
          <a:xfrm>
            <a:off x="6810381" y="1480039"/>
            <a:ext cx="307975" cy="312127"/>
          </a:xfrm>
          <a:prstGeom prst="flowChartDecision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endParaRPr lang="de-DE" sz="1662" dirty="0">
              <a:solidFill>
                <a:prstClr val="white"/>
              </a:solidFill>
              <a:latin typeface="Mistral" panose="03090702030407020403" pitchFamily="66" charset="0"/>
            </a:endParaRPr>
          </a:p>
        </p:txBody>
      </p:sp>
      <p:cxnSp>
        <p:nvCxnSpPr>
          <p:cNvPr id="115" name="Gerade Verbindung 114"/>
          <p:cNvCxnSpPr>
            <a:stCxn id="106" idx="3"/>
            <a:endCxn id="114" idx="1"/>
          </p:cNvCxnSpPr>
          <p:nvPr/>
        </p:nvCxnSpPr>
        <p:spPr>
          <a:xfrm flipV="1">
            <a:off x="6792913" y="1635369"/>
            <a:ext cx="17462" cy="1466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909" name="Textfeld 115"/>
          <p:cNvSpPr txBox="1">
            <a:spLocks noChangeArrowheads="1"/>
          </p:cNvSpPr>
          <p:nvPr/>
        </p:nvSpPr>
        <p:spPr bwMode="auto">
          <a:xfrm>
            <a:off x="6734175" y="1131278"/>
            <a:ext cx="466794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SOP</a:t>
            </a:r>
          </a:p>
        </p:txBody>
      </p:sp>
      <p:grpSp>
        <p:nvGrpSpPr>
          <p:cNvPr id="36910" name="Gruppieren 265"/>
          <p:cNvGrpSpPr>
            <a:grpSpLocks noChangeAspect="1"/>
          </p:cNvGrpSpPr>
          <p:nvPr/>
        </p:nvGrpSpPr>
        <p:grpSpPr bwMode="auto">
          <a:xfrm flipH="1">
            <a:off x="473075" y="1241191"/>
            <a:ext cx="717550" cy="341434"/>
            <a:chOff x="5364171" y="3314767"/>
            <a:chExt cx="1285886" cy="471423"/>
          </a:xfrm>
        </p:grpSpPr>
        <p:sp>
          <p:nvSpPr>
            <p:cNvPr id="121" name="Ellipse 120"/>
            <p:cNvSpPr/>
            <p:nvPr/>
          </p:nvSpPr>
          <p:spPr>
            <a:xfrm>
              <a:off x="5466587" y="3565653"/>
              <a:ext cx="230434" cy="220537"/>
            </a:xfrm>
            <a:prstGeom prst="ellipse">
              <a:avLst/>
            </a:pr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sp>
          <p:nvSpPr>
            <p:cNvPr id="122" name="Ellipse 36"/>
            <p:cNvSpPr/>
            <p:nvPr/>
          </p:nvSpPr>
          <p:spPr>
            <a:xfrm>
              <a:off x="6317205" y="3565653"/>
              <a:ext cx="227590" cy="220537"/>
            </a:xfrm>
            <a:prstGeom prst="ellipse">
              <a:avLst/>
            </a:pr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cxnSp>
          <p:nvCxnSpPr>
            <p:cNvPr id="36916" name="Gerade Verbindung 13"/>
            <p:cNvCxnSpPr>
              <a:cxnSpLocks noChangeShapeType="1"/>
            </p:cNvCxnSpPr>
            <p:nvPr/>
          </p:nvCxnSpPr>
          <p:spPr bwMode="auto">
            <a:xfrm flipV="1">
              <a:off x="5759210" y="3668335"/>
              <a:ext cx="510232" cy="30041"/>
            </a:xfrm>
            <a:prstGeom prst="line">
              <a:avLst/>
            </a:prstGeom>
            <a:noFill/>
            <a:ln w="19050" algn="ctr">
              <a:solidFill>
                <a:schemeClr val="bg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124" name="Freihandform 123"/>
            <p:cNvSpPr/>
            <p:nvPr/>
          </p:nvSpPr>
          <p:spPr>
            <a:xfrm>
              <a:off x="5364171" y="3314767"/>
              <a:ext cx="1285886" cy="408702"/>
            </a:xfrm>
            <a:custGeom>
              <a:avLst/>
              <a:gdLst>
                <a:gd name="connsiteX0" fmla="*/ 15895 w 3131213"/>
                <a:gd name="connsiteY0" fmla="*/ 992002 h 992002"/>
                <a:gd name="connsiteX1" fmla="*/ 10285 w 3131213"/>
                <a:gd name="connsiteY1" fmla="*/ 879806 h 992002"/>
                <a:gd name="connsiteX2" fmla="*/ 15895 w 3131213"/>
                <a:gd name="connsiteY2" fmla="*/ 762000 h 992002"/>
                <a:gd name="connsiteX3" fmla="*/ 4675 w 3131213"/>
                <a:gd name="connsiteY3" fmla="*/ 717121 h 992002"/>
                <a:gd name="connsiteX4" fmla="*/ 43944 w 3131213"/>
                <a:gd name="connsiteY4" fmla="*/ 677852 h 992002"/>
                <a:gd name="connsiteX5" fmla="*/ 43944 w 3131213"/>
                <a:gd name="connsiteY5" fmla="*/ 543217 h 992002"/>
                <a:gd name="connsiteX6" fmla="*/ 184189 w 3131213"/>
                <a:gd name="connsiteY6" fmla="*/ 447850 h 992002"/>
                <a:gd name="connsiteX7" fmla="*/ 705902 w 3131213"/>
                <a:gd name="connsiteY7" fmla="*/ 290775 h 992002"/>
                <a:gd name="connsiteX8" fmla="*/ 711512 w 3131213"/>
                <a:gd name="connsiteY8" fmla="*/ 307605 h 992002"/>
                <a:gd name="connsiteX9" fmla="*/ 857367 w 3131213"/>
                <a:gd name="connsiteY9" fmla="*/ 229067 h 992002"/>
                <a:gd name="connsiteX10" fmla="*/ 1081760 w 3131213"/>
                <a:gd name="connsiteY10" fmla="*/ 122481 h 992002"/>
                <a:gd name="connsiteX11" fmla="*/ 1283713 w 3131213"/>
                <a:gd name="connsiteY11" fmla="*/ 49553 h 992002"/>
                <a:gd name="connsiteX12" fmla="*/ 1782987 w 3131213"/>
                <a:gd name="connsiteY12" fmla="*/ 4675 h 992002"/>
                <a:gd name="connsiteX13" fmla="*/ 2170064 w 3131213"/>
                <a:gd name="connsiteY13" fmla="*/ 21504 h 992002"/>
                <a:gd name="connsiteX14" fmla="*/ 2585190 w 3131213"/>
                <a:gd name="connsiteY14" fmla="*/ 71992 h 992002"/>
                <a:gd name="connsiteX15" fmla="*/ 2826412 w 3131213"/>
                <a:gd name="connsiteY15" fmla="*/ 116871 h 992002"/>
                <a:gd name="connsiteX16" fmla="*/ 2904950 w 3131213"/>
                <a:gd name="connsiteY16" fmla="*/ 116871 h 992002"/>
                <a:gd name="connsiteX17" fmla="*/ 2871291 w 3131213"/>
                <a:gd name="connsiteY17" fmla="*/ 172969 h 992002"/>
                <a:gd name="connsiteX18" fmla="*/ 2977877 w 3131213"/>
                <a:gd name="connsiteY18" fmla="*/ 318824 h 992002"/>
                <a:gd name="connsiteX19" fmla="*/ 3028366 w 3131213"/>
                <a:gd name="connsiteY19" fmla="*/ 352483 h 992002"/>
                <a:gd name="connsiteX20" fmla="*/ 3039585 w 3131213"/>
                <a:gd name="connsiteY20" fmla="*/ 560046 h 992002"/>
                <a:gd name="connsiteX21" fmla="*/ 3118123 w 3131213"/>
                <a:gd name="connsiteY21" fmla="*/ 644194 h 992002"/>
                <a:gd name="connsiteX22" fmla="*/ 3118123 w 3131213"/>
                <a:gd name="connsiteY22" fmla="*/ 823708 h 992002"/>
                <a:gd name="connsiteX23" fmla="*/ 3067634 w 3131213"/>
                <a:gd name="connsiteY23" fmla="*/ 919075 h 992002"/>
                <a:gd name="connsiteX24" fmla="*/ 3056415 w 3131213"/>
                <a:gd name="connsiteY24" fmla="*/ 980783 h 9920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3131213" h="992002">
                  <a:moveTo>
                    <a:pt x="15895" y="992002"/>
                  </a:moveTo>
                  <a:cubicBezTo>
                    <a:pt x="13090" y="955071"/>
                    <a:pt x="10285" y="918140"/>
                    <a:pt x="10285" y="879806"/>
                  </a:cubicBezTo>
                  <a:cubicBezTo>
                    <a:pt x="10285" y="841472"/>
                    <a:pt x="16830" y="789114"/>
                    <a:pt x="15895" y="762000"/>
                  </a:cubicBezTo>
                  <a:cubicBezTo>
                    <a:pt x="14960" y="734886"/>
                    <a:pt x="0" y="731146"/>
                    <a:pt x="4675" y="717121"/>
                  </a:cubicBezTo>
                  <a:cubicBezTo>
                    <a:pt x="9350" y="703096"/>
                    <a:pt x="37399" y="706836"/>
                    <a:pt x="43944" y="677852"/>
                  </a:cubicBezTo>
                  <a:cubicBezTo>
                    <a:pt x="50489" y="648868"/>
                    <a:pt x="20570" y="581551"/>
                    <a:pt x="43944" y="543217"/>
                  </a:cubicBezTo>
                  <a:cubicBezTo>
                    <a:pt x="67318" y="504883"/>
                    <a:pt x="73863" y="489924"/>
                    <a:pt x="184189" y="447850"/>
                  </a:cubicBezTo>
                  <a:cubicBezTo>
                    <a:pt x="294515" y="405776"/>
                    <a:pt x="618015" y="314149"/>
                    <a:pt x="705902" y="290775"/>
                  </a:cubicBezTo>
                  <a:cubicBezTo>
                    <a:pt x="793789" y="267401"/>
                    <a:pt x="686268" y="317890"/>
                    <a:pt x="711512" y="307605"/>
                  </a:cubicBezTo>
                  <a:cubicBezTo>
                    <a:pt x="736756" y="297320"/>
                    <a:pt x="795659" y="259921"/>
                    <a:pt x="857367" y="229067"/>
                  </a:cubicBezTo>
                  <a:cubicBezTo>
                    <a:pt x="919075" y="198213"/>
                    <a:pt x="1010702" y="152400"/>
                    <a:pt x="1081760" y="122481"/>
                  </a:cubicBezTo>
                  <a:cubicBezTo>
                    <a:pt x="1152818" y="92562"/>
                    <a:pt x="1166842" y="69187"/>
                    <a:pt x="1283713" y="49553"/>
                  </a:cubicBezTo>
                  <a:cubicBezTo>
                    <a:pt x="1400584" y="29919"/>
                    <a:pt x="1635262" y="9350"/>
                    <a:pt x="1782987" y="4675"/>
                  </a:cubicBezTo>
                  <a:cubicBezTo>
                    <a:pt x="1930712" y="0"/>
                    <a:pt x="2036364" y="10285"/>
                    <a:pt x="2170064" y="21504"/>
                  </a:cubicBezTo>
                  <a:cubicBezTo>
                    <a:pt x="2303765" y="32724"/>
                    <a:pt x="2475799" y="56098"/>
                    <a:pt x="2585190" y="71992"/>
                  </a:cubicBezTo>
                  <a:cubicBezTo>
                    <a:pt x="2694581" y="87887"/>
                    <a:pt x="2773119" y="109391"/>
                    <a:pt x="2826412" y="116871"/>
                  </a:cubicBezTo>
                  <a:cubicBezTo>
                    <a:pt x="2879705" y="124351"/>
                    <a:pt x="2897470" y="107521"/>
                    <a:pt x="2904950" y="116871"/>
                  </a:cubicBezTo>
                  <a:cubicBezTo>
                    <a:pt x="2912430" y="126221"/>
                    <a:pt x="2859137" y="139310"/>
                    <a:pt x="2871291" y="172969"/>
                  </a:cubicBezTo>
                  <a:cubicBezTo>
                    <a:pt x="2883445" y="206628"/>
                    <a:pt x="2951698" y="288905"/>
                    <a:pt x="2977877" y="318824"/>
                  </a:cubicBezTo>
                  <a:cubicBezTo>
                    <a:pt x="3004056" y="348743"/>
                    <a:pt x="3018081" y="312279"/>
                    <a:pt x="3028366" y="352483"/>
                  </a:cubicBezTo>
                  <a:cubicBezTo>
                    <a:pt x="3038651" y="392687"/>
                    <a:pt x="3024626" y="511428"/>
                    <a:pt x="3039585" y="560046"/>
                  </a:cubicBezTo>
                  <a:cubicBezTo>
                    <a:pt x="3054545" y="608665"/>
                    <a:pt x="3105033" y="600250"/>
                    <a:pt x="3118123" y="644194"/>
                  </a:cubicBezTo>
                  <a:cubicBezTo>
                    <a:pt x="3131213" y="688138"/>
                    <a:pt x="3126538" y="777895"/>
                    <a:pt x="3118123" y="823708"/>
                  </a:cubicBezTo>
                  <a:cubicBezTo>
                    <a:pt x="3109708" y="869522"/>
                    <a:pt x="3077919" y="892896"/>
                    <a:pt x="3067634" y="919075"/>
                  </a:cubicBezTo>
                  <a:cubicBezTo>
                    <a:pt x="3057349" y="945254"/>
                    <a:pt x="3058285" y="972368"/>
                    <a:pt x="3056415" y="980783"/>
                  </a:cubicBezTo>
                </a:path>
              </a:pathLst>
            </a:cu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sp>
          <p:nvSpPr>
            <p:cNvPr id="125" name="Freihandform 124"/>
            <p:cNvSpPr/>
            <p:nvPr/>
          </p:nvSpPr>
          <p:spPr>
            <a:xfrm>
              <a:off x="5714090" y="3377488"/>
              <a:ext cx="722600" cy="117350"/>
            </a:xfrm>
            <a:custGeom>
              <a:avLst/>
              <a:gdLst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755873" h="280490">
                  <a:moveTo>
                    <a:pt x="8415" y="235612"/>
                  </a:moveTo>
                  <a:cubicBezTo>
                    <a:pt x="4207" y="256181"/>
                    <a:pt x="0" y="276750"/>
                    <a:pt x="131831" y="280490"/>
                  </a:cubicBezTo>
                  <a:lnTo>
                    <a:pt x="799399" y="258051"/>
                  </a:lnTo>
                  <a:cubicBezTo>
                    <a:pt x="1022857" y="249636"/>
                    <a:pt x="1328592" y="247766"/>
                    <a:pt x="1472577" y="230002"/>
                  </a:cubicBezTo>
                  <a:lnTo>
                    <a:pt x="1663310" y="151465"/>
                  </a:lnTo>
                  <a:cubicBezTo>
                    <a:pt x="1710059" y="127156"/>
                    <a:pt x="1750263" y="109391"/>
                    <a:pt x="1753068" y="84147"/>
                  </a:cubicBezTo>
                  <a:cubicBezTo>
                    <a:pt x="1755873" y="58903"/>
                    <a:pt x="1704449" y="17764"/>
                    <a:pt x="1680140" y="0"/>
                  </a:cubicBezTo>
                </a:path>
              </a:pathLst>
            </a:custGeom>
            <a:noFill/>
            <a:ln w="1905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</p:grpSp>
      <p:sp>
        <p:nvSpPr>
          <p:cNvPr id="36911" name="Textfeld 125"/>
          <p:cNvSpPr txBox="1">
            <a:spLocks noChangeArrowheads="1"/>
          </p:cNvSpPr>
          <p:nvPr/>
        </p:nvSpPr>
        <p:spPr bwMode="auto">
          <a:xfrm>
            <a:off x="3643319" y="959830"/>
            <a:ext cx="1468437" cy="3196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Synchroplan</a:t>
            </a:r>
          </a:p>
        </p:txBody>
      </p:sp>
      <p:sp>
        <p:nvSpPr>
          <p:cNvPr id="35888" name="Textfeld 89"/>
          <p:cNvSpPr txBox="1">
            <a:spLocks noChangeArrowheads="1"/>
          </p:cNvSpPr>
          <p:nvPr/>
        </p:nvSpPr>
        <p:spPr bwMode="auto">
          <a:xfrm>
            <a:off x="7091369" y="1746739"/>
            <a:ext cx="2052637" cy="5469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 dirty="0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Kundenorientierte Produktqualität</a:t>
            </a:r>
          </a:p>
        </p:txBody>
      </p:sp>
      <p:sp>
        <p:nvSpPr>
          <p:cNvPr id="72" name="Textfeld 71"/>
          <p:cNvSpPr txBox="1">
            <a:spLocks noChangeArrowheads="1"/>
          </p:cNvSpPr>
          <p:nvPr/>
        </p:nvSpPr>
        <p:spPr bwMode="auto">
          <a:xfrm>
            <a:off x="996956" y="5058508"/>
            <a:ext cx="53732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0</a:t>
            </a:r>
          </a:p>
        </p:txBody>
      </p:sp>
      <p:sp>
        <p:nvSpPr>
          <p:cNvPr id="74" name="Textfeld 73"/>
          <p:cNvSpPr txBox="1">
            <a:spLocks noChangeArrowheads="1"/>
          </p:cNvSpPr>
          <p:nvPr/>
        </p:nvSpPr>
        <p:spPr bwMode="auto">
          <a:xfrm>
            <a:off x="996950" y="4585191"/>
            <a:ext cx="52290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1</a:t>
            </a:r>
          </a:p>
        </p:txBody>
      </p:sp>
      <p:sp>
        <p:nvSpPr>
          <p:cNvPr id="80" name="Textfeld 79"/>
          <p:cNvSpPr txBox="1">
            <a:spLocks noChangeArrowheads="1"/>
          </p:cNvSpPr>
          <p:nvPr/>
        </p:nvSpPr>
        <p:spPr bwMode="auto">
          <a:xfrm>
            <a:off x="996956" y="4111870"/>
            <a:ext cx="52610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2</a:t>
            </a:r>
          </a:p>
        </p:txBody>
      </p:sp>
      <p:sp>
        <p:nvSpPr>
          <p:cNvPr id="82" name="Textfeld 81"/>
          <p:cNvSpPr txBox="1">
            <a:spLocks noChangeArrowheads="1"/>
          </p:cNvSpPr>
          <p:nvPr/>
        </p:nvSpPr>
        <p:spPr bwMode="auto">
          <a:xfrm>
            <a:off x="996950" y="3638552"/>
            <a:ext cx="52290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3</a:t>
            </a:r>
          </a:p>
        </p:txBody>
      </p:sp>
      <p:sp>
        <p:nvSpPr>
          <p:cNvPr id="83" name="Textfeld 82"/>
          <p:cNvSpPr txBox="1">
            <a:spLocks noChangeArrowheads="1"/>
          </p:cNvSpPr>
          <p:nvPr/>
        </p:nvSpPr>
        <p:spPr bwMode="auto">
          <a:xfrm>
            <a:off x="996956" y="3165231"/>
            <a:ext cx="524503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4</a:t>
            </a:r>
          </a:p>
        </p:txBody>
      </p:sp>
      <p:sp>
        <p:nvSpPr>
          <p:cNvPr id="84" name="Textfeld 83"/>
          <p:cNvSpPr txBox="1">
            <a:spLocks noChangeArrowheads="1"/>
          </p:cNvSpPr>
          <p:nvPr/>
        </p:nvSpPr>
        <p:spPr bwMode="auto">
          <a:xfrm>
            <a:off x="996950" y="2691913"/>
            <a:ext cx="52610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5</a:t>
            </a:r>
          </a:p>
        </p:txBody>
      </p:sp>
      <p:sp>
        <p:nvSpPr>
          <p:cNvPr id="85" name="Textfeld 84"/>
          <p:cNvSpPr txBox="1">
            <a:spLocks noChangeArrowheads="1"/>
          </p:cNvSpPr>
          <p:nvPr/>
        </p:nvSpPr>
        <p:spPr bwMode="auto">
          <a:xfrm>
            <a:off x="996951" y="2218593"/>
            <a:ext cx="524503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6</a:t>
            </a:r>
          </a:p>
        </p:txBody>
      </p:sp>
      <p:sp>
        <p:nvSpPr>
          <p:cNvPr id="86" name="Textfeld 103"/>
          <p:cNvSpPr txBox="1">
            <a:spLocks noChangeArrowheads="1"/>
          </p:cNvSpPr>
          <p:nvPr/>
        </p:nvSpPr>
        <p:spPr bwMode="auto">
          <a:xfrm rot="-5400000">
            <a:off x="-520455" y="3311596"/>
            <a:ext cx="2234712" cy="5469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 dirty="0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Produkt- / Prozessreife</a:t>
            </a:r>
          </a:p>
        </p:txBody>
      </p:sp>
      <p:pic>
        <p:nvPicPr>
          <p:cNvPr id="88" name="Picture 2" descr="http://www.ssv-tarmstedt.de/media/zielscheibe_gross.png"/>
          <p:cNvPicPr>
            <a:picLocks noChangeAspect="1" noChangeArrowheads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4643" y="2128110"/>
            <a:ext cx="612000" cy="56492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7" name="Textfeld 96"/>
          <p:cNvSpPr txBox="1">
            <a:spLocks noChangeArrowheads="1"/>
          </p:cNvSpPr>
          <p:nvPr/>
        </p:nvSpPr>
        <p:spPr bwMode="auto">
          <a:xfrm>
            <a:off x="4402616" y="2960130"/>
            <a:ext cx="519694" cy="6036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3323" dirty="0">
                <a:solidFill>
                  <a:srgbClr val="92D050"/>
                </a:solidFill>
                <a:latin typeface="Wingdings" panose="05000000000000000000" pitchFamily="2" charset="2"/>
                <a:cs typeface="Arial" panose="020B0604020202020204" pitchFamily="34" charset="0"/>
              </a:rPr>
              <a:t>ü</a:t>
            </a:r>
          </a:p>
        </p:txBody>
      </p:sp>
      <p:sp>
        <p:nvSpPr>
          <p:cNvPr id="99" name="Textfeld 98"/>
          <p:cNvSpPr txBox="1">
            <a:spLocks noChangeArrowheads="1"/>
          </p:cNvSpPr>
          <p:nvPr/>
        </p:nvSpPr>
        <p:spPr bwMode="auto">
          <a:xfrm>
            <a:off x="6705583" y="2033503"/>
            <a:ext cx="519694" cy="6036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3323" dirty="0">
                <a:solidFill>
                  <a:srgbClr val="92D050"/>
                </a:solidFill>
                <a:latin typeface="Wingdings" panose="05000000000000000000" pitchFamily="2" charset="2"/>
                <a:cs typeface="Arial" panose="020B0604020202020204" pitchFamily="34" charset="0"/>
              </a:rPr>
              <a:t>ü</a:t>
            </a:r>
          </a:p>
        </p:txBody>
      </p:sp>
      <p:sp>
        <p:nvSpPr>
          <p:cNvPr id="90" name="Fußzeilenplatzhalter 2"/>
          <p:cNvSpPr txBox="1">
            <a:spLocks/>
          </p:cNvSpPr>
          <p:nvPr/>
        </p:nvSpPr>
        <p:spPr>
          <a:xfrm>
            <a:off x="366711" y="6425347"/>
            <a:ext cx="7388756" cy="331787"/>
          </a:xfrm>
          <a:prstGeom prst="rect">
            <a:avLst/>
          </a:prstGeom>
        </p:spPr>
        <p:txBody>
          <a:bodyPr vert="horz" lIns="0" tIns="0" rIns="0" bIns="0" rtlCol="0" anchor="ctr"/>
          <a:lstStyle>
            <a:defPPr>
              <a:defRPr lang="de-DE"/>
            </a:defPPr>
            <a:lvl1pPr marL="0" algn="l" defTabSz="914400" rtl="0" eaLnBrk="1" latinLnBrk="0" hangingPunct="1">
              <a:defRPr sz="800" kern="1200">
                <a:solidFill>
                  <a:srgbClr val="404040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smtClean="0">
                <a:latin typeface="BMW Group Condensed"/>
              </a:rPr>
              <a:t>MQ | Lieferantentrainingstag | 05.10.2016</a:t>
            </a:r>
            <a:endParaRPr lang="de-DE" dirty="0">
              <a:latin typeface="BMW Group Condensed"/>
            </a:endParaRPr>
          </a:p>
        </p:txBody>
      </p:sp>
      <p:sp>
        <p:nvSpPr>
          <p:cNvPr id="87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7939617" y="6425347"/>
            <a:ext cx="845608" cy="331788"/>
          </a:xfrm>
          <a:prstGeom prst="rect">
            <a:avLst/>
          </a:prstGeom>
        </p:spPr>
        <p:txBody>
          <a:bodyPr anchor="ctr"/>
          <a:lstStyle/>
          <a:p>
            <a:pPr algn="r"/>
            <a:r>
              <a:rPr lang="de-DE" sz="900" dirty="0" smtClean="0">
                <a:solidFill>
                  <a:srgbClr val="404040"/>
                </a:solidFill>
              </a:rPr>
              <a:t>Seite</a:t>
            </a:r>
            <a:r>
              <a:rPr lang="de-DE" sz="900" dirty="0" smtClean="0"/>
              <a:t> </a:t>
            </a:r>
            <a:fld id="{AA807A42-CF27-4B84-8583-18EBE418342E}" type="slidenum">
              <a:rPr lang="de-DE" sz="900" smtClean="0">
                <a:solidFill>
                  <a:srgbClr val="404040"/>
                </a:solidFill>
              </a:rPr>
              <a:pPr algn="r"/>
              <a:t>11</a:t>
            </a:fld>
            <a:endParaRPr lang="de-DE" sz="900" dirty="0">
              <a:solidFill>
                <a:srgbClr val="40404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758408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Abs val="20"/>
                                  </p:iterate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 nodeType="afterGroup">
                            <p:stCondLst>
                              <p:cond delay="4081"/>
                            </p:stCondLst>
                            <p:childTnLst>
                              <p:par>
                                <p:cTn id="12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4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22" presetClass="entr" presetSubtype="8" fill="hold" grpId="0" nodeType="with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22" presetClass="entr" presetSubtype="8" fill="hold" grpId="0" nodeType="withEffect">
                                  <p:stCondLst>
                                    <p:cond delay="40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8" fill="hold" grpId="0" nodeType="withEffect">
                                  <p:stCondLst>
                                    <p:cond delay="60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22" presetClass="entr" presetSubtype="8" fill="hold" grpId="0" nodeType="withEffect">
                                  <p:stCondLst>
                                    <p:cond delay="80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9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22" presetClass="entr" presetSubtype="8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8" fill="hold" grpId="0" nodeType="withEffect">
                                  <p:stCondLst>
                                    <p:cond delay="220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22" presetClass="entr" presetSubtype="8" fill="hold" grpId="0" nodeType="withEffect">
                                  <p:stCondLst>
                                    <p:cond delay="120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8" dur="5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animEffect transition="out" filter="fade">
                                      <p:cBhvr>
                                        <p:cTn id="42" dur="500"/>
                                        <p:tgtEl>
                                          <p:spTgt spid="7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5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48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0" dur="34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3" dur="34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6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22" presetClass="entr" presetSubtype="8" fill="hold" grpId="0" nodeType="withEffect">
                                  <p:stCondLst>
                                    <p:cond delay="498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9" dur="500"/>
                                        <p:tgtEl>
                                          <p:spTgt spid="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22" presetClass="entr" presetSubtype="8" fill="hold" grpId="0" nodeType="withEffect">
                                  <p:stCondLst>
                                    <p:cond delay="998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2" dur="500"/>
                                        <p:tgtEl>
                                          <p:spTgt spid="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3" presetID="22" presetClass="entr" presetSubtype="8" fill="hold" grpId="0" nodeType="withEffect">
                                  <p:stCondLst>
                                    <p:cond delay="1498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5" dur="500"/>
                                        <p:tgtEl>
                                          <p:spTgt spid="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22" presetClass="entr" presetSubtype="8" fill="hold" grpId="0" nodeType="withEffect">
                                  <p:stCondLst>
                                    <p:cond delay="1898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8" dur="500"/>
                                        <p:tgtEl>
                                          <p:spTgt spid="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9" presetID="22" presetClass="entr" presetSubtype="8" fill="hold" grpId="0" nodeType="withEffect">
                                  <p:stCondLst>
                                    <p:cond delay="2398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1" dur="500"/>
                                        <p:tgtEl>
                                          <p:spTgt spid="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 nodeType="afterGroup">
                            <p:stCondLst>
                              <p:cond delay="3900"/>
                            </p:stCondLst>
                            <p:childTnLst>
                              <p:par>
                                <p:cTn id="73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500"/>
                                        <p:tgtEl>
                                          <p:spTgt spid="358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8" fill="hold">
                            <p:stCondLst>
                              <p:cond delay="4400"/>
                            </p:stCondLst>
                            <p:childTnLst>
                              <p:par>
                                <p:cTn id="79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17" grpId="0"/>
      <p:bldP spid="18" grpId="0"/>
      <p:bldP spid="19" grpId="0"/>
      <p:bldP spid="20" grpId="0"/>
      <p:bldP spid="21" grpId="0"/>
      <p:bldP spid="22" grpId="0"/>
      <p:bldP spid="75" grpId="0"/>
      <p:bldP spid="75" grpId="1"/>
      <p:bldP spid="79" grpId="0"/>
      <p:bldP spid="26" grpId="0"/>
      <p:bldP spid="95" grpId="0"/>
      <p:bldP spid="96" grpId="0"/>
      <p:bldP spid="98" grpId="0"/>
      <p:bldP spid="35888" grpId="0"/>
      <p:bldP spid="97" grpId="0"/>
      <p:bldP spid="99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4" name="Objekt 43" hidden="1"/>
          <p:cNvGraphicFramePr>
            <a:graphicFrameLocks noChangeAspect="1"/>
          </p:cNvGraphicFramePr>
          <p:nvPr>
            <p:custDataLst>
              <p:tags r:id="rId2"/>
            </p:custDataLst>
            <p:extLst/>
          </p:nvPr>
        </p:nvGraphicFramePr>
        <p:xfrm>
          <a:off x="1588" y="1588"/>
          <a:ext cx="1587" cy="15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54" name="think-cell Folie" r:id="rId5" imgW="270" imgH="270" progId="">
                  <p:embed/>
                </p:oleObj>
              </mc:Choice>
              <mc:Fallback>
                <p:oleObj name="think-cell Folie" r:id="rId5" imgW="270" imgH="270" progId="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88" y="1588"/>
                        <a:ext cx="1587" cy="15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15" name="Gerade Verbindung 14"/>
          <p:cNvCxnSpPr/>
          <p:nvPr/>
        </p:nvCxnSpPr>
        <p:spPr>
          <a:xfrm>
            <a:off x="1608138" y="5238750"/>
            <a:ext cx="5707062" cy="0"/>
          </a:xfrm>
          <a:prstGeom prst="line">
            <a:avLst/>
          </a:prstGeom>
          <a:ln w="76200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940" name="Textfeld 15"/>
          <p:cNvSpPr txBox="1">
            <a:spLocks noChangeArrowheads="1"/>
          </p:cNvSpPr>
          <p:nvPr/>
        </p:nvSpPr>
        <p:spPr bwMode="auto">
          <a:xfrm>
            <a:off x="7340606" y="5124460"/>
            <a:ext cx="315913" cy="2485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015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t</a:t>
            </a:r>
          </a:p>
        </p:txBody>
      </p:sp>
      <p:sp>
        <p:nvSpPr>
          <p:cNvPr id="39941" name="Textfeld 16"/>
          <p:cNvSpPr txBox="1">
            <a:spLocks noChangeArrowheads="1"/>
          </p:cNvSpPr>
          <p:nvPr/>
        </p:nvSpPr>
        <p:spPr bwMode="auto">
          <a:xfrm>
            <a:off x="1724026" y="5266593"/>
            <a:ext cx="28084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0</a:t>
            </a:r>
          </a:p>
        </p:txBody>
      </p:sp>
      <p:sp>
        <p:nvSpPr>
          <p:cNvPr id="39942" name="Textfeld 17"/>
          <p:cNvSpPr txBox="1">
            <a:spLocks noChangeArrowheads="1"/>
          </p:cNvSpPr>
          <p:nvPr/>
        </p:nvSpPr>
        <p:spPr bwMode="auto">
          <a:xfrm>
            <a:off x="2247900" y="5266593"/>
            <a:ext cx="45878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100</a:t>
            </a:r>
          </a:p>
        </p:txBody>
      </p:sp>
      <p:sp>
        <p:nvSpPr>
          <p:cNvPr id="39943" name="Textfeld 18"/>
          <p:cNvSpPr txBox="1">
            <a:spLocks noChangeArrowheads="1"/>
          </p:cNvSpPr>
          <p:nvPr/>
        </p:nvSpPr>
        <p:spPr bwMode="auto">
          <a:xfrm>
            <a:off x="2905127" y="5266593"/>
            <a:ext cx="46198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200</a:t>
            </a:r>
          </a:p>
        </p:txBody>
      </p:sp>
      <p:sp>
        <p:nvSpPr>
          <p:cNvPr id="39944" name="Textfeld 19"/>
          <p:cNvSpPr txBox="1">
            <a:spLocks noChangeArrowheads="1"/>
          </p:cNvSpPr>
          <p:nvPr/>
        </p:nvSpPr>
        <p:spPr bwMode="auto">
          <a:xfrm>
            <a:off x="3783013" y="5266593"/>
            <a:ext cx="45878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300</a:t>
            </a:r>
          </a:p>
        </p:txBody>
      </p:sp>
      <p:sp>
        <p:nvSpPr>
          <p:cNvPr id="39945" name="Textfeld 20"/>
          <p:cNvSpPr txBox="1">
            <a:spLocks noChangeArrowheads="1"/>
          </p:cNvSpPr>
          <p:nvPr/>
        </p:nvSpPr>
        <p:spPr bwMode="auto">
          <a:xfrm>
            <a:off x="4884740" y="5266593"/>
            <a:ext cx="460382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400</a:t>
            </a:r>
          </a:p>
        </p:txBody>
      </p:sp>
      <p:sp>
        <p:nvSpPr>
          <p:cNvPr id="39946" name="Textfeld 21"/>
          <p:cNvSpPr txBox="1">
            <a:spLocks noChangeArrowheads="1"/>
          </p:cNvSpPr>
          <p:nvPr/>
        </p:nvSpPr>
        <p:spPr bwMode="auto">
          <a:xfrm>
            <a:off x="6103937" y="5266593"/>
            <a:ext cx="46198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500</a:t>
            </a:r>
          </a:p>
        </p:txBody>
      </p:sp>
      <p:cxnSp>
        <p:nvCxnSpPr>
          <p:cNvPr id="32" name="Gerade Verbindung 31"/>
          <p:cNvCxnSpPr/>
          <p:nvPr/>
        </p:nvCxnSpPr>
        <p:spPr>
          <a:xfrm flipV="1">
            <a:off x="1608138" y="1896208"/>
            <a:ext cx="0" cy="3342543"/>
          </a:xfrm>
          <a:prstGeom prst="line">
            <a:avLst/>
          </a:prstGeom>
          <a:ln w="76200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955" name="Textfeld 36"/>
          <p:cNvSpPr txBox="1">
            <a:spLocks noChangeArrowheads="1"/>
          </p:cNvSpPr>
          <p:nvPr/>
        </p:nvSpPr>
        <p:spPr bwMode="auto">
          <a:xfrm>
            <a:off x="850906" y="1752601"/>
            <a:ext cx="58541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100%</a:t>
            </a:r>
          </a:p>
        </p:txBody>
      </p:sp>
      <p:grpSp>
        <p:nvGrpSpPr>
          <p:cNvPr id="39956" name="Gruppieren 62"/>
          <p:cNvGrpSpPr>
            <a:grpSpLocks/>
          </p:cNvGrpSpPr>
          <p:nvPr/>
        </p:nvGrpSpPr>
        <p:grpSpPr bwMode="auto">
          <a:xfrm>
            <a:off x="1608139" y="2395906"/>
            <a:ext cx="5330825" cy="2834054"/>
            <a:chOff x="1922015" y="1862102"/>
            <a:chExt cx="4930673" cy="3104351"/>
          </a:xfrm>
        </p:grpSpPr>
        <p:cxnSp>
          <p:nvCxnSpPr>
            <p:cNvPr id="64" name="Gerade Verbindung 63"/>
            <p:cNvCxnSpPr/>
            <p:nvPr/>
          </p:nvCxnSpPr>
          <p:spPr>
            <a:xfrm>
              <a:off x="1922015" y="4449596"/>
              <a:ext cx="4926268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5" name="Gerade Verbindung 64"/>
            <p:cNvCxnSpPr/>
            <p:nvPr/>
          </p:nvCxnSpPr>
          <p:spPr>
            <a:xfrm>
              <a:off x="1922015" y="3931134"/>
              <a:ext cx="4926268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6" name="Gerade Verbindung 65"/>
            <p:cNvCxnSpPr/>
            <p:nvPr/>
          </p:nvCxnSpPr>
          <p:spPr>
            <a:xfrm>
              <a:off x="1922015" y="3414277"/>
              <a:ext cx="4930673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7" name="Gerade Verbindung 66"/>
            <p:cNvCxnSpPr/>
            <p:nvPr/>
          </p:nvCxnSpPr>
          <p:spPr>
            <a:xfrm>
              <a:off x="1922015" y="2378959"/>
              <a:ext cx="4930673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8" name="Gerade Verbindung 67"/>
            <p:cNvCxnSpPr/>
            <p:nvPr/>
          </p:nvCxnSpPr>
          <p:spPr>
            <a:xfrm>
              <a:off x="1922015" y="2897420"/>
              <a:ext cx="4926268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9" name="Gerade Verbindung 68"/>
            <p:cNvCxnSpPr/>
            <p:nvPr/>
          </p:nvCxnSpPr>
          <p:spPr>
            <a:xfrm>
              <a:off x="1922015" y="1862102"/>
              <a:ext cx="4930673" cy="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0" name="Gerade Verbindung 69"/>
            <p:cNvCxnSpPr/>
            <p:nvPr/>
          </p:nvCxnSpPr>
          <p:spPr>
            <a:xfrm flipV="1">
              <a:off x="2399224" y="1871733"/>
              <a:ext cx="0" cy="309472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Gerade Verbindung 70"/>
            <p:cNvCxnSpPr/>
            <p:nvPr/>
          </p:nvCxnSpPr>
          <p:spPr>
            <a:xfrm flipV="1">
              <a:off x="3040887" y="1871733"/>
              <a:ext cx="0" cy="309472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" name="Gerade Verbindung 72"/>
            <p:cNvCxnSpPr/>
            <p:nvPr/>
          </p:nvCxnSpPr>
          <p:spPr>
            <a:xfrm flipV="1">
              <a:off x="3642905" y="1871733"/>
              <a:ext cx="0" cy="3094720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" name="Gerade Verbindung 75"/>
            <p:cNvCxnSpPr/>
            <p:nvPr/>
          </p:nvCxnSpPr>
          <p:spPr>
            <a:xfrm flipV="1">
              <a:off x="4700107" y="1862102"/>
              <a:ext cx="0" cy="3104351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7" name="Gerade Verbindung 76"/>
            <p:cNvCxnSpPr/>
            <p:nvPr/>
          </p:nvCxnSpPr>
          <p:spPr>
            <a:xfrm flipV="1">
              <a:off x="5698576" y="1873338"/>
              <a:ext cx="0" cy="3093115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8" name="Gerade Verbindung 77"/>
            <p:cNvCxnSpPr/>
            <p:nvPr/>
          </p:nvCxnSpPr>
          <p:spPr>
            <a:xfrm flipV="1">
              <a:off x="6848283" y="1862102"/>
              <a:ext cx="0" cy="3104351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  <a:prstDash val="dash"/>
              <a:headEnd type="non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9957" name="Textfeld 78"/>
          <p:cNvSpPr txBox="1">
            <a:spLocks noChangeArrowheads="1"/>
          </p:cNvSpPr>
          <p:nvPr/>
        </p:nvSpPr>
        <p:spPr bwMode="auto">
          <a:xfrm>
            <a:off x="6983413" y="5417528"/>
            <a:ext cx="58541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100%</a:t>
            </a:r>
          </a:p>
        </p:txBody>
      </p:sp>
      <p:sp>
        <p:nvSpPr>
          <p:cNvPr id="102" name="Eingekerbter Richtungspfeil 101"/>
          <p:cNvSpPr/>
          <p:nvPr/>
        </p:nvSpPr>
        <p:spPr>
          <a:xfrm>
            <a:off x="2011363" y="1481504"/>
            <a:ext cx="882650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VABG</a:t>
            </a:r>
          </a:p>
        </p:txBody>
      </p:sp>
      <p:sp>
        <p:nvSpPr>
          <p:cNvPr id="103" name="Eingekerbter Richtungspfeil 102"/>
          <p:cNvSpPr/>
          <p:nvPr/>
        </p:nvSpPr>
        <p:spPr>
          <a:xfrm>
            <a:off x="3549656" y="1481504"/>
            <a:ext cx="955675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BBG</a:t>
            </a:r>
          </a:p>
        </p:txBody>
      </p:sp>
      <p:sp>
        <p:nvSpPr>
          <p:cNvPr id="104" name="Eingekerbter Richtungspfeil 103"/>
          <p:cNvSpPr/>
          <p:nvPr/>
        </p:nvSpPr>
        <p:spPr>
          <a:xfrm>
            <a:off x="4884744" y="1481504"/>
            <a:ext cx="706437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PVL</a:t>
            </a:r>
          </a:p>
        </p:txBody>
      </p:sp>
      <p:sp>
        <p:nvSpPr>
          <p:cNvPr id="105" name="Eingekerbter Richtungspfeil 104"/>
          <p:cNvSpPr/>
          <p:nvPr/>
        </p:nvSpPr>
        <p:spPr>
          <a:xfrm>
            <a:off x="5632456" y="1481504"/>
            <a:ext cx="582613" cy="310662"/>
          </a:xfrm>
          <a:prstGeom prst="chevron">
            <a:avLst>
              <a:gd name="adj" fmla="val 27995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VS1</a:t>
            </a:r>
          </a:p>
        </p:txBody>
      </p:sp>
      <p:sp>
        <p:nvSpPr>
          <p:cNvPr id="106" name="Eingekerbter Richtungspfeil 105"/>
          <p:cNvSpPr/>
          <p:nvPr/>
        </p:nvSpPr>
        <p:spPr>
          <a:xfrm>
            <a:off x="6215063" y="1480048"/>
            <a:ext cx="577850" cy="313592"/>
          </a:xfrm>
          <a:prstGeom prst="chevron">
            <a:avLst>
              <a:gd name="adj" fmla="val 28274"/>
            </a:avLst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r>
              <a:rPr lang="de-DE" sz="1662" dirty="0">
                <a:solidFill>
                  <a:prstClr val="white"/>
                </a:solidFill>
                <a:latin typeface="Mistral" panose="03090702030407020403" pitchFamily="66" charset="0"/>
              </a:rPr>
              <a:t>VS2</a:t>
            </a:r>
          </a:p>
        </p:txBody>
      </p:sp>
      <p:cxnSp>
        <p:nvCxnSpPr>
          <p:cNvPr id="107" name="Gerade Verbindung 106"/>
          <p:cNvCxnSpPr>
            <a:endCxn id="102" idx="1"/>
          </p:cNvCxnSpPr>
          <p:nvPr/>
        </p:nvCxnSpPr>
        <p:spPr>
          <a:xfrm>
            <a:off x="1608139" y="1636835"/>
            <a:ext cx="49688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8" name="Gerade Verbindung 107"/>
          <p:cNvCxnSpPr>
            <a:stCxn id="102" idx="3"/>
            <a:endCxn id="103" idx="1"/>
          </p:cNvCxnSpPr>
          <p:nvPr/>
        </p:nvCxnSpPr>
        <p:spPr>
          <a:xfrm>
            <a:off x="2894013" y="1636835"/>
            <a:ext cx="7493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9" name="Gerade Verbindung 108"/>
          <p:cNvCxnSpPr>
            <a:stCxn id="103" idx="3"/>
            <a:endCxn id="104" idx="1"/>
          </p:cNvCxnSpPr>
          <p:nvPr/>
        </p:nvCxnSpPr>
        <p:spPr>
          <a:xfrm>
            <a:off x="4505326" y="1636835"/>
            <a:ext cx="473075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0" name="Gerade Verbindung 109"/>
          <p:cNvCxnSpPr>
            <a:stCxn id="104" idx="3"/>
            <a:endCxn id="105" idx="1"/>
          </p:cNvCxnSpPr>
          <p:nvPr/>
        </p:nvCxnSpPr>
        <p:spPr>
          <a:xfrm>
            <a:off x="5591175" y="1636835"/>
            <a:ext cx="134938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1" name="Gerade Verbindung 110"/>
          <p:cNvCxnSpPr>
            <a:stCxn id="105" idx="3"/>
            <a:endCxn id="106" idx="1"/>
          </p:cNvCxnSpPr>
          <p:nvPr/>
        </p:nvCxnSpPr>
        <p:spPr>
          <a:xfrm>
            <a:off x="6215069" y="1636835"/>
            <a:ext cx="9683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2" name="Gerade Verbindung 111"/>
          <p:cNvCxnSpPr>
            <a:stCxn id="114" idx="3"/>
          </p:cNvCxnSpPr>
          <p:nvPr/>
        </p:nvCxnSpPr>
        <p:spPr>
          <a:xfrm>
            <a:off x="7118356" y="1635369"/>
            <a:ext cx="257175" cy="1466"/>
          </a:xfrm>
          <a:prstGeom prst="line">
            <a:avLst/>
          </a:prstGeom>
          <a:ln w="28575">
            <a:solidFill>
              <a:schemeClr val="bg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4" name="Flussdiagramm: Verzweigung 113"/>
          <p:cNvSpPr/>
          <p:nvPr/>
        </p:nvSpPr>
        <p:spPr>
          <a:xfrm>
            <a:off x="6810381" y="1480039"/>
            <a:ext cx="307975" cy="312127"/>
          </a:xfrm>
          <a:prstGeom prst="flowChartDecision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6615" rIns="16615" anchor="ctr"/>
          <a:lstStyle/>
          <a:p>
            <a:pPr algn="ctr">
              <a:defRPr/>
            </a:pPr>
            <a:endParaRPr lang="de-DE" sz="1662" dirty="0">
              <a:solidFill>
                <a:prstClr val="white"/>
              </a:solidFill>
              <a:latin typeface="Mistral" panose="03090702030407020403" pitchFamily="66" charset="0"/>
            </a:endParaRPr>
          </a:p>
        </p:txBody>
      </p:sp>
      <p:cxnSp>
        <p:nvCxnSpPr>
          <p:cNvPr id="115" name="Gerade Verbindung 114"/>
          <p:cNvCxnSpPr>
            <a:stCxn id="106" idx="3"/>
            <a:endCxn id="114" idx="1"/>
          </p:cNvCxnSpPr>
          <p:nvPr/>
        </p:nvCxnSpPr>
        <p:spPr>
          <a:xfrm flipV="1">
            <a:off x="6792913" y="1635369"/>
            <a:ext cx="17462" cy="1466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971" name="Textfeld 115"/>
          <p:cNvSpPr txBox="1">
            <a:spLocks noChangeArrowheads="1"/>
          </p:cNvSpPr>
          <p:nvPr/>
        </p:nvSpPr>
        <p:spPr bwMode="auto">
          <a:xfrm>
            <a:off x="6734175" y="1131278"/>
            <a:ext cx="466794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SOP</a:t>
            </a:r>
          </a:p>
        </p:txBody>
      </p:sp>
      <p:grpSp>
        <p:nvGrpSpPr>
          <p:cNvPr id="39975" name="Gruppieren 265"/>
          <p:cNvGrpSpPr>
            <a:grpSpLocks noChangeAspect="1"/>
          </p:cNvGrpSpPr>
          <p:nvPr/>
        </p:nvGrpSpPr>
        <p:grpSpPr bwMode="auto">
          <a:xfrm flipH="1">
            <a:off x="473075" y="1241191"/>
            <a:ext cx="717550" cy="341434"/>
            <a:chOff x="5364171" y="3314767"/>
            <a:chExt cx="1285886" cy="471423"/>
          </a:xfrm>
        </p:grpSpPr>
        <p:sp>
          <p:nvSpPr>
            <p:cNvPr id="83" name="Ellipse 82"/>
            <p:cNvSpPr/>
            <p:nvPr/>
          </p:nvSpPr>
          <p:spPr>
            <a:xfrm>
              <a:off x="5466587" y="3565653"/>
              <a:ext cx="230434" cy="220537"/>
            </a:xfrm>
            <a:prstGeom prst="ellipse">
              <a:avLst/>
            </a:pr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sp>
          <p:nvSpPr>
            <p:cNvPr id="84" name="Ellipse 36"/>
            <p:cNvSpPr/>
            <p:nvPr/>
          </p:nvSpPr>
          <p:spPr>
            <a:xfrm>
              <a:off x="6317205" y="3565653"/>
              <a:ext cx="227590" cy="220537"/>
            </a:xfrm>
            <a:prstGeom prst="ellipse">
              <a:avLst/>
            </a:pr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cxnSp>
          <p:nvCxnSpPr>
            <p:cNvPr id="39987" name="Gerade Verbindung 13"/>
            <p:cNvCxnSpPr>
              <a:cxnSpLocks noChangeShapeType="1"/>
            </p:cNvCxnSpPr>
            <p:nvPr/>
          </p:nvCxnSpPr>
          <p:spPr bwMode="auto">
            <a:xfrm flipV="1">
              <a:off x="5759210" y="3668335"/>
              <a:ext cx="510232" cy="30041"/>
            </a:xfrm>
            <a:prstGeom prst="line">
              <a:avLst/>
            </a:prstGeom>
            <a:noFill/>
            <a:ln w="19050" algn="ctr">
              <a:solidFill>
                <a:schemeClr val="bg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86" name="Freihandform 85"/>
            <p:cNvSpPr/>
            <p:nvPr/>
          </p:nvSpPr>
          <p:spPr>
            <a:xfrm>
              <a:off x="5364171" y="3314767"/>
              <a:ext cx="1285886" cy="408702"/>
            </a:xfrm>
            <a:custGeom>
              <a:avLst/>
              <a:gdLst>
                <a:gd name="connsiteX0" fmla="*/ 15895 w 3131213"/>
                <a:gd name="connsiteY0" fmla="*/ 992002 h 992002"/>
                <a:gd name="connsiteX1" fmla="*/ 10285 w 3131213"/>
                <a:gd name="connsiteY1" fmla="*/ 879806 h 992002"/>
                <a:gd name="connsiteX2" fmla="*/ 15895 w 3131213"/>
                <a:gd name="connsiteY2" fmla="*/ 762000 h 992002"/>
                <a:gd name="connsiteX3" fmla="*/ 4675 w 3131213"/>
                <a:gd name="connsiteY3" fmla="*/ 717121 h 992002"/>
                <a:gd name="connsiteX4" fmla="*/ 43944 w 3131213"/>
                <a:gd name="connsiteY4" fmla="*/ 677852 h 992002"/>
                <a:gd name="connsiteX5" fmla="*/ 43944 w 3131213"/>
                <a:gd name="connsiteY5" fmla="*/ 543217 h 992002"/>
                <a:gd name="connsiteX6" fmla="*/ 184189 w 3131213"/>
                <a:gd name="connsiteY6" fmla="*/ 447850 h 992002"/>
                <a:gd name="connsiteX7" fmla="*/ 705902 w 3131213"/>
                <a:gd name="connsiteY7" fmla="*/ 290775 h 992002"/>
                <a:gd name="connsiteX8" fmla="*/ 711512 w 3131213"/>
                <a:gd name="connsiteY8" fmla="*/ 307605 h 992002"/>
                <a:gd name="connsiteX9" fmla="*/ 857367 w 3131213"/>
                <a:gd name="connsiteY9" fmla="*/ 229067 h 992002"/>
                <a:gd name="connsiteX10" fmla="*/ 1081760 w 3131213"/>
                <a:gd name="connsiteY10" fmla="*/ 122481 h 992002"/>
                <a:gd name="connsiteX11" fmla="*/ 1283713 w 3131213"/>
                <a:gd name="connsiteY11" fmla="*/ 49553 h 992002"/>
                <a:gd name="connsiteX12" fmla="*/ 1782987 w 3131213"/>
                <a:gd name="connsiteY12" fmla="*/ 4675 h 992002"/>
                <a:gd name="connsiteX13" fmla="*/ 2170064 w 3131213"/>
                <a:gd name="connsiteY13" fmla="*/ 21504 h 992002"/>
                <a:gd name="connsiteX14" fmla="*/ 2585190 w 3131213"/>
                <a:gd name="connsiteY14" fmla="*/ 71992 h 992002"/>
                <a:gd name="connsiteX15" fmla="*/ 2826412 w 3131213"/>
                <a:gd name="connsiteY15" fmla="*/ 116871 h 992002"/>
                <a:gd name="connsiteX16" fmla="*/ 2904950 w 3131213"/>
                <a:gd name="connsiteY16" fmla="*/ 116871 h 992002"/>
                <a:gd name="connsiteX17" fmla="*/ 2871291 w 3131213"/>
                <a:gd name="connsiteY17" fmla="*/ 172969 h 992002"/>
                <a:gd name="connsiteX18" fmla="*/ 2977877 w 3131213"/>
                <a:gd name="connsiteY18" fmla="*/ 318824 h 992002"/>
                <a:gd name="connsiteX19" fmla="*/ 3028366 w 3131213"/>
                <a:gd name="connsiteY19" fmla="*/ 352483 h 992002"/>
                <a:gd name="connsiteX20" fmla="*/ 3039585 w 3131213"/>
                <a:gd name="connsiteY20" fmla="*/ 560046 h 992002"/>
                <a:gd name="connsiteX21" fmla="*/ 3118123 w 3131213"/>
                <a:gd name="connsiteY21" fmla="*/ 644194 h 992002"/>
                <a:gd name="connsiteX22" fmla="*/ 3118123 w 3131213"/>
                <a:gd name="connsiteY22" fmla="*/ 823708 h 992002"/>
                <a:gd name="connsiteX23" fmla="*/ 3067634 w 3131213"/>
                <a:gd name="connsiteY23" fmla="*/ 919075 h 992002"/>
                <a:gd name="connsiteX24" fmla="*/ 3056415 w 3131213"/>
                <a:gd name="connsiteY24" fmla="*/ 980783 h 99200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3131213" h="992002">
                  <a:moveTo>
                    <a:pt x="15895" y="992002"/>
                  </a:moveTo>
                  <a:cubicBezTo>
                    <a:pt x="13090" y="955071"/>
                    <a:pt x="10285" y="918140"/>
                    <a:pt x="10285" y="879806"/>
                  </a:cubicBezTo>
                  <a:cubicBezTo>
                    <a:pt x="10285" y="841472"/>
                    <a:pt x="16830" y="789114"/>
                    <a:pt x="15895" y="762000"/>
                  </a:cubicBezTo>
                  <a:cubicBezTo>
                    <a:pt x="14960" y="734886"/>
                    <a:pt x="0" y="731146"/>
                    <a:pt x="4675" y="717121"/>
                  </a:cubicBezTo>
                  <a:cubicBezTo>
                    <a:pt x="9350" y="703096"/>
                    <a:pt x="37399" y="706836"/>
                    <a:pt x="43944" y="677852"/>
                  </a:cubicBezTo>
                  <a:cubicBezTo>
                    <a:pt x="50489" y="648868"/>
                    <a:pt x="20570" y="581551"/>
                    <a:pt x="43944" y="543217"/>
                  </a:cubicBezTo>
                  <a:cubicBezTo>
                    <a:pt x="67318" y="504883"/>
                    <a:pt x="73863" y="489924"/>
                    <a:pt x="184189" y="447850"/>
                  </a:cubicBezTo>
                  <a:cubicBezTo>
                    <a:pt x="294515" y="405776"/>
                    <a:pt x="618015" y="314149"/>
                    <a:pt x="705902" y="290775"/>
                  </a:cubicBezTo>
                  <a:cubicBezTo>
                    <a:pt x="793789" y="267401"/>
                    <a:pt x="686268" y="317890"/>
                    <a:pt x="711512" y="307605"/>
                  </a:cubicBezTo>
                  <a:cubicBezTo>
                    <a:pt x="736756" y="297320"/>
                    <a:pt x="795659" y="259921"/>
                    <a:pt x="857367" y="229067"/>
                  </a:cubicBezTo>
                  <a:cubicBezTo>
                    <a:pt x="919075" y="198213"/>
                    <a:pt x="1010702" y="152400"/>
                    <a:pt x="1081760" y="122481"/>
                  </a:cubicBezTo>
                  <a:cubicBezTo>
                    <a:pt x="1152818" y="92562"/>
                    <a:pt x="1166842" y="69187"/>
                    <a:pt x="1283713" y="49553"/>
                  </a:cubicBezTo>
                  <a:cubicBezTo>
                    <a:pt x="1400584" y="29919"/>
                    <a:pt x="1635262" y="9350"/>
                    <a:pt x="1782987" y="4675"/>
                  </a:cubicBezTo>
                  <a:cubicBezTo>
                    <a:pt x="1930712" y="0"/>
                    <a:pt x="2036364" y="10285"/>
                    <a:pt x="2170064" y="21504"/>
                  </a:cubicBezTo>
                  <a:cubicBezTo>
                    <a:pt x="2303765" y="32724"/>
                    <a:pt x="2475799" y="56098"/>
                    <a:pt x="2585190" y="71992"/>
                  </a:cubicBezTo>
                  <a:cubicBezTo>
                    <a:pt x="2694581" y="87887"/>
                    <a:pt x="2773119" y="109391"/>
                    <a:pt x="2826412" y="116871"/>
                  </a:cubicBezTo>
                  <a:cubicBezTo>
                    <a:pt x="2879705" y="124351"/>
                    <a:pt x="2897470" y="107521"/>
                    <a:pt x="2904950" y="116871"/>
                  </a:cubicBezTo>
                  <a:cubicBezTo>
                    <a:pt x="2912430" y="126221"/>
                    <a:pt x="2859137" y="139310"/>
                    <a:pt x="2871291" y="172969"/>
                  </a:cubicBezTo>
                  <a:cubicBezTo>
                    <a:pt x="2883445" y="206628"/>
                    <a:pt x="2951698" y="288905"/>
                    <a:pt x="2977877" y="318824"/>
                  </a:cubicBezTo>
                  <a:cubicBezTo>
                    <a:pt x="3004056" y="348743"/>
                    <a:pt x="3018081" y="312279"/>
                    <a:pt x="3028366" y="352483"/>
                  </a:cubicBezTo>
                  <a:cubicBezTo>
                    <a:pt x="3038651" y="392687"/>
                    <a:pt x="3024626" y="511428"/>
                    <a:pt x="3039585" y="560046"/>
                  </a:cubicBezTo>
                  <a:cubicBezTo>
                    <a:pt x="3054545" y="608665"/>
                    <a:pt x="3105033" y="600250"/>
                    <a:pt x="3118123" y="644194"/>
                  </a:cubicBezTo>
                  <a:cubicBezTo>
                    <a:pt x="3131213" y="688138"/>
                    <a:pt x="3126538" y="777895"/>
                    <a:pt x="3118123" y="823708"/>
                  </a:cubicBezTo>
                  <a:cubicBezTo>
                    <a:pt x="3109708" y="869522"/>
                    <a:pt x="3077919" y="892896"/>
                    <a:pt x="3067634" y="919075"/>
                  </a:cubicBezTo>
                  <a:cubicBezTo>
                    <a:pt x="3057349" y="945254"/>
                    <a:pt x="3058285" y="972368"/>
                    <a:pt x="3056415" y="980783"/>
                  </a:cubicBezTo>
                </a:path>
              </a:pathLst>
            </a:custGeom>
            <a:noFill/>
            <a:ln w="3810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  <p:sp>
          <p:nvSpPr>
            <p:cNvPr id="87" name="Freihandform 86"/>
            <p:cNvSpPr/>
            <p:nvPr/>
          </p:nvSpPr>
          <p:spPr>
            <a:xfrm>
              <a:off x="5714090" y="3377488"/>
              <a:ext cx="722600" cy="117350"/>
            </a:xfrm>
            <a:custGeom>
              <a:avLst/>
              <a:gdLst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  <a:gd name="connsiteX0" fmla="*/ 8415 w 1755873"/>
                <a:gd name="connsiteY0" fmla="*/ 235612 h 280490"/>
                <a:gd name="connsiteX1" fmla="*/ 131831 w 1755873"/>
                <a:gd name="connsiteY1" fmla="*/ 280490 h 280490"/>
                <a:gd name="connsiteX2" fmla="*/ 799399 w 1755873"/>
                <a:gd name="connsiteY2" fmla="*/ 258051 h 280490"/>
                <a:gd name="connsiteX3" fmla="*/ 1472577 w 1755873"/>
                <a:gd name="connsiteY3" fmla="*/ 230002 h 280490"/>
                <a:gd name="connsiteX4" fmla="*/ 1663310 w 1755873"/>
                <a:gd name="connsiteY4" fmla="*/ 151465 h 280490"/>
                <a:gd name="connsiteX5" fmla="*/ 1753068 w 1755873"/>
                <a:gd name="connsiteY5" fmla="*/ 84147 h 280490"/>
                <a:gd name="connsiteX6" fmla="*/ 1680140 w 1755873"/>
                <a:gd name="connsiteY6" fmla="*/ 0 h 28049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755873" h="280490">
                  <a:moveTo>
                    <a:pt x="8415" y="235612"/>
                  </a:moveTo>
                  <a:cubicBezTo>
                    <a:pt x="4207" y="256181"/>
                    <a:pt x="0" y="276750"/>
                    <a:pt x="131831" y="280490"/>
                  </a:cubicBezTo>
                  <a:lnTo>
                    <a:pt x="799399" y="258051"/>
                  </a:lnTo>
                  <a:cubicBezTo>
                    <a:pt x="1022857" y="249636"/>
                    <a:pt x="1328592" y="247766"/>
                    <a:pt x="1472577" y="230002"/>
                  </a:cubicBezTo>
                  <a:lnTo>
                    <a:pt x="1663310" y="151465"/>
                  </a:lnTo>
                  <a:cubicBezTo>
                    <a:pt x="1710059" y="127156"/>
                    <a:pt x="1750263" y="109391"/>
                    <a:pt x="1753068" y="84147"/>
                  </a:cubicBezTo>
                  <a:cubicBezTo>
                    <a:pt x="1755873" y="58903"/>
                    <a:pt x="1704449" y="17764"/>
                    <a:pt x="1680140" y="0"/>
                  </a:cubicBezTo>
                </a:path>
              </a:pathLst>
            </a:custGeom>
            <a:noFill/>
            <a:ln w="19050" cap="flat" cmpd="sng" algn="ctr">
              <a:solidFill>
                <a:schemeClr val="bg1"/>
              </a:solidFill>
              <a:prstDash val="solid"/>
            </a:ln>
            <a:effectLst/>
          </p:spPr>
          <p:txBody>
            <a:bodyPr anchor="ctr"/>
            <a:lstStyle/>
            <a:p>
              <a:pPr eaLnBrk="0" hangingPunct="0">
                <a:spcBef>
                  <a:spcPct val="50000"/>
                </a:spcBef>
                <a:defRPr/>
              </a:pPr>
              <a:endParaRPr lang="de-DE" sz="1662" kern="0" dirty="0">
                <a:solidFill>
                  <a:srgbClr val="000000"/>
                </a:solidFill>
                <a:latin typeface="BMW Group Condensed"/>
                <a:cs typeface="Arial" panose="020B0604020202020204" pitchFamily="34" charset="0"/>
              </a:endParaRPr>
            </a:p>
          </p:txBody>
        </p:sp>
      </p:grpSp>
      <p:sp>
        <p:nvSpPr>
          <p:cNvPr id="39976" name="Textfeld 87"/>
          <p:cNvSpPr txBox="1">
            <a:spLocks noChangeArrowheads="1"/>
          </p:cNvSpPr>
          <p:nvPr/>
        </p:nvSpPr>
        <p:spPr bwMode="auto">
          <a:xfrm>
            <a:off x="3643319" y="959830"/>
            <a:ext cx="1468437" cy="3196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Synchroplan</a:t>
            </a:r>
          </a:p>
        </p:txBody>
      </p:sp>
      <p:sp>
        <p:nvSpPr>
          <p:cNvPr id="39983" name="Textfeld 89"/>
          <p:cNvSpPr txBox="1">
            <a:spLocks noChangeArrowheads="1"/>
          </p:cNvSpPr>
          <p:nvPr/>
        </p:nvSpPr>
        <p:spPr bwMode="auto">
          <a:xfrm>
            <a:off x="7091369" y="1746739"/>
            <a:ext cx="2052637" cy="5469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 dirty="0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Kundenorientierte Produktqualität</a:t>
            </a:r>
          </a:p>
        </p:txBody>
      </p:sp>
      <p:sp>
        <p:nvSpPr>
          <p:cNvPr id="95" name="Textfeld 94"/>
          <p:cNvSpPr txBox="1">
            <a:spLocks noChangeArrowheads="1"/>
          </p:cNvSpPr>
          <p:nvPr/>
        </p:nvSpPr>
        <p:spPr bwMode="auto">
          <a:xfrm>
            <a:off x="996956" y="5058508"/>
            <a:ext cx="537327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0</a:t>
            </a:r>
          </a:p>
        </p:txBody>
      </p:sp>
      <p:sp>
        <p:nvSpPr>
          <p:cNvPr id="96" name="Textfeld 95"/>
          <p:cNvSpPr txBox="1">
            <a:spLocks noChangeArrowheads="1"/>
          </p:cNvSpPr>
          <p:nvPr/>
        </p:nvSpPr>
        <p:spPr bwMode="auto">
          <a:xfrm>
            <a:off x="996950" y="4585191"/>
            <a:ext cx="52290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1</a:t>
            </a:r>
          </a:p>
        </p:txBody>
      </p:sp>
      <p:sp>
        <p:nvSpPr>
          <p:cNvPr id="97" name="Textfeld 96"/>
          <p:cNvSpPr txBox="1">
            <a:spLocks noChangeArrowheads="1"/>
          </p:cNvSpPr>
          <p:nvPr/>
        </p:nvSpPr>
        <p:spPr bwMode="auto">
          <a:xfrm>
            <a:off x="996956" y="4111870"/>
            <a:ext cx="52610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2</a:t>
            </a:r>
          </a:p>
        </p:txBody>
      </p:sp>
      <p:sp>
        <p:nvSpPr>
          <p:cNvPr id="98" name="Textfeld 97"/>
          <p:cNvSpPr txBox="1">
            <a:spLocks noChangeArrowheads="1"/>
          </p:cNvSpPr>
          <p:nvPr/>
        </p:nvSpPr>
        <p:spPr bwMode="auto">
          <a:xfrm>
            <a:off x="996950" y="3638552"/>
            <a:ext cx="522900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3</a:t>
            </a:r>
          </a:p>
        </p:txBody>
      </p:sp>
      <p:sp>
        <p:nvSpPr>
          <p:cNvPr id="99" name="Textfeld 98"/>
          <p:cNvSpPr txBox="1">
            <a:spLocks noChangeArrowheads="1"/>
          </p:cNvSpPr>
          <p:nvPr/>
        </p:nvSpPr>
        <p:spPr bwMode="auto">
          <a:xfrm>
            <a:off x="996956" y="3165231"/>
            <a:ext cx="524503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4</a:t>
            </a:r>
          </a:p>
        </p:txBody>
      </p:sp>
      <p:sp>
        <p:nvSpPr>
          <p:cNvPr id="100" name="Textfeld 99"/>
          <p:cNvSpPr txBox="1">
            <a:spLocks noChangeArrowheads="1"/>
          </p:cNvSpPr>
          <p:nvPr/>
        </p:nvSpPr>
        <p:spPr bwMode="auto">
          <a:xfrm>
            <a:off x="996950" y="2691913"/>
            <a:ext cx="526106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5</a:t>
            </a:r>
          </a:p>
        </p:txBody>
      </p:sp>
      <p:sp>
        <p:nvSpPr>
          <p:cNvPr id="101" name="Textfeld 100"/>
          <p:cNvSpPr txBox="1">
            <a:spLocks noChangeArrowheads="1"/>
          </p:cNvSpPr>
          <p:nvPr/>
        </p:nvSpPr>
        <p:spPr bwMode="auto">
          <a:xfrm>
            <a:off x="996951" y="2218593"/>
            <a:ext cx="524503" cy="3481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662" b="0" dirty="0">
                <a:solidFill>
                  <a:prstClr val="white"/>
                </a:solidFill>
                <a:latin typeface="Mistral" panose="03090702030407020403" pitchFamily="66" charset="0"/>
                <a:cs typeface="Arial" panose="020B0604020202020204" pitchFamily="34" charset="0"/>
              </a:rPr>
              <a:t>RG 6</a:t>
            </a:r>
          </a:p>
        </p:txBody>
      </p:sp>
      <p:sp>
        <p:nvSpPr>
          <p:cNvPr id="113" name="Textfeld 103"/>
          <p:cNvSpPr txBox="1">
            <a:spLocks noChangeArrowheads="1"/>
          </p:cNvSpPr>
          <p:nvPr/>
        </p:nvSpPr>
        <p:spPr bwMode="auto">
          <a:xfrm rot="-5400000">
            <a:off x="-520455" y="3311596"/>
            <a:ext cx="2234712" cy="5469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477" dirty="0">
                <a:solidFill>
                  <a:prstClr val="white"/>
                </a:solidFill>
                <a:latin typeface="BMW Group" pitchFamily="2" charset="0"/>
                <a:cs typeface="BMW Group" pitchFamily="2" charset="0"/>
              </a:rPr>
              <a:t>Produkt- / Prozessreife</a:t>
            </a:r>
          </a:p>
        </p:txBody>
      </p:sp>
      <p:sp>
        <p:nvSpPr>
          <p:cNvPr id="75" name="Textfeld 74"/>
          <p:cNvSpPr txBox="1">
            <a:spLocks noChangeArrowheads="1"/>
          </p:cNvSpPr>
          <p:nvPr/>
        </p:nvSpPr>
        <p:spPr bwMode="auto">
          <a:xfrm>
            <a:off x="7388225" y="3988777"/>
            <a:ext cx="1092200" cy="2485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015" dirty="0">
                <a:solidFill>
                  <a:srgbClr val="C0504D"/>
                </a:solidFill>
                <a:latin typeface="BMW Group" pitchFamily="2" charset="0"/>
                <a:cs typeface="BMW Group" pitchFamily="2" charset="0"/>
              </a:rPr>
              <a:t>Bauteil 2</a:t>
            </a:r>
          </a:p>
        </p:txBody>
      </p:sp>
      <p:sp>
        <p:nvSpPr>
          <p:cNvPr id="79" name="Textfeld 78"/>
          <p:cNvSpPr txBox="1">
            <a:spLocks noChangeArrowheads="1"/>
          </p:cNvSpPr>
          <p:nvPr/>
        </p:nvSpPr>
        <p:spPr bwMode="auto">
          <a:xfrm>
            <a:off x="7388226" y="3720620"/>
            <a:ext cx="1279525" cy="2485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015" dirty="0">
                <a:solidFill>
                  <a:srgbClr val="4F81BD"/>
                </a:solidFill>
                <a:latin typeface="BMW Group" pitchFamily="2" charset="0"/>
                <a:cs typeface="BMW Group" pitchFamily="2" charset="0"/>
              </a:rPr>
              <a:t>Bauteil 1</a:t>
            </a:r>
          </a:p>
        </p:txBody>
      </p:sp>
      <p:sp>
        <p:nvSpPr>
          <p:cNvPr id="80" name="Textfeld 79"/>
          <p:cNvSpPr txBox="1">
            <a:spLocks noChangeArrowheads="1"/>
          </p:cNvSpPr>
          <p:nvPr/>
        </p:nvSpPr>
        <p:spPr bwMode="auto">
          <a:xfrm>
            <a:off x="7388225" y="4255477"/>
            <a:ext cx="1092200" cy="2485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1015" dirty="0">
                <a:solidFill>
                  <a:srgbClr val="FFC000"/>
                </a:solidFill>
                <a:latin typeface="BMW Group" pitchFamily="2" charset="0"/>
                <a:cs typeface="BMW Group" pitchFamily="2" charset="0"/>
              </a:rPr>
              <a:t>Bauteil 3</a:t>
            </a:r>
          </a:p>
        </p:txBody>
      </p:sp>
      <p:sp>
        <p:nvSpPr>
          <p:cNvPr id="82" name="Title 1"/>
          <p:cNvSpPr txBox="1">
            <a:spLocks/>
          </p:cNvSpPr>
          <p:nvPr/>
        </p:nvSpPr>
        <p:spPr bwMode="auto">
          <a:xfrm>
            <a:off x="759967" y="5763838"/>
            <a:ext cx="7268418" cy="10550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defRPr sz="3200" b="1">
                <a:solidFill>
                  <a:schemeClr val="bg1"/>
                </a:solidFill>
                <a:latin typeface="Bradley Hand ITC" panose="03070402050302030203" pitchFamily="66" charset="0"/>
              </a:defRPr>
            </a:lvl1pPr>
            <a:lvl2pPr marL="742950" indent="-285750">
              <a:spcBef>
                <a:spcPct val="20000"/>
              </a:spcBef>
              <a:defRPr sz="2800" b="1">
                <a:solidFill>
                  <a:schemeClr val="bg1"/>
                </a:solidFill>
                <a:latin typeface="Bradley Hand ITC" panose="03070402050302030203" pitchFamily="66" charset="0"/>
              </a:defRPr>
            </a:lvl2pPr>
            <a:lvl3pPr marL="1143000" indent="-228600">
              <a:spcBef>
                <a:spcPct val="20000"/>
              </a:spcBef>
              <a:defRPr sz="2400" b="1">
                <a:solidFill>
                  <a:schemeClr val="bg1"/>
                </a:solidFill>
                <a:latin typeface="Bradley Hand ITC" panose="03070402050302030203" pitchFamily="66" charset="0"/>
              </a:defRPr>
            </a:lvl3pPr>
            <a:lvl4pPr marL="16002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4pPr>
            <a:lvl5pPr marL="2057400" indent="-228600">
              <a:spcBef>
                <a:spcPct val="20000"/>
              </a:spcBef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defRPr sz="2000" b="1">
                <a:solidFill>
                  <a:schemeClr val="bg1"/>
                </a:solidFill>
                <a:latin typeface="Bradley Hand ITC" panose="03070402050302030203" pitchFamily="66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de-DE" altLang="de-DE" sz="2215" dirty="0">
                <a:solidFill>
                  <a:prstClr val="white"/>
                </a:solidFill>
                <a:cs typeface="Arial" panose="020B0604020202020204" pitchFamily="34" charset="0"/>
              </a:rPr>
              <a:t>Die Reife eines jeden Bauteils wird individuell im SE-Team geplant und gesteuert.</a:t>
            </a:r>
          </a:p>
        </p:txBody>
      </p:sp>
      <p:pic>
        <p:nvPicPr>
          <p:cNvPr id="39982" name="Picture 2" descr="http://www.ssv-tarmstedt.de/media/zielscheibe_gross.pn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16706" y="2113094"/>
            <a:ext cx="633413" cy="584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9" name="Picture 2" descr="http://www.ssv-tarmstedt.de/media/zielscheibe_gross.png"/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02352" y="3052303"/>
            <a:ext cx="633413" cy="584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4" name="Freihandform 73"/>
          <p:cNvSpPr/>
          <p:nvPr/>
        </p:nvSpPr>
        <p:spPr>
          <a:xfrm>
            <a:off x="1595444" y="2400151"/>
            <a:ext cx="5343525" cy="2843004"/>
          </a:xfrm>
          <a:custGeom>
            <a:avLst/>
            <a:gdLst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342964 w 5710517"/>
              <a:gd name="connsiteY14" fmla="*/ 0 h 3612777"/>
              <a:gd name="connsiteX15" fmla="*/ 5710517 w 5710517"/>
              <a:gd name="connsiteY15" fmla="*/ 0 h 3612777"/>
              <a:gd name="connsiteX16" fmla="*/ 5710517 w 5710517"/>
              <a:gd name="connsiteY16" fmla="*/ 17930 h 3612777"/>
              <a:gd name="connsiteX17" fmla="*/ 5710517 w 5710517"/>
              <a:gd name="connsiteY17" fmla="*/ 17930 h 3612777"/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710517 w 5710517"/>
              <a:gd name="connsiteY14" fmla="*/ 0 h 3612777"/>
              <a:gd name="connsiteX15" fmla="*/ 5710517 w 5710517"/>
              <a:gd name="connsiteY15" fmla="*/ 17930 h 3612777"/>
              <a:gd name="connsiteX16" fmla="*/ 5710517 w 5710517"/>
              <a:gd name="connsiteY16" fmla="*/ 17930 h 3612777"/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710517 w 5710517"/>
              <a:gd name="connsiteY14" fmla="*/ 0 h 3612777"/>
              <a:gd name="connsiteX15" fmla="*/ 5710517 w 5710517"/>
              <a:gd name="connsiteY15" fmla="*/ 17930 h 3612777"/>
              <a:gd name="connsiteX0" fmla="*/ 0 w 5710517"/>
              <a:gd name="connsiteY0" fmla="*/ 3612777 h 3612777"/>
              <a:gd name="connsiteX1" fmla="*/ 528917 w 5710517"/>
              <a:gd name="connsiteY1" fmla="*/ 3612777 h 3612777"/>
              <a:gd name="connsiteX2" fmla="*/ 528917 w 5710517"/>
              <a:gd name="connsiteY2" fmla="*/ 3092824 h 3612777"/>
              <a:gd name="connsiteX3" fmla="*/ 1237129 w 5710517"/>
              <a:gd name="connsiteY3" fmla="*/ 3092824 h 3612777"/>
              <a:gd name="connsiteX4" fmla="*/ 1237129 w 5710517"/>
              <a:gd name="connsiteY4" fmla="*/ 2572871 h 3612777"/>
              <a:gd name="connsiteX5" fmla="*/ 1882588 w 5710517"/>
              <a:gd name="connsiteY5" fmla="*/ 2572871 h 3612777"/>
              <a:gd name="connsiteX6" fmla="*/ 1882588 w 5710517"/>
              <a:gd name="connsiteY6" fmla="*/ 2070847 h 3612777"/>
              <a:gd name="connsiteX7" fmla="*/ 3012141 w 5710517"/>
              <a:gd name="connsiteY7" fmla="*/ 2070847 h 3612777"/>
              <a:gd name="connsiteX8" fmla="*/ 3012141 w 5710517"/>
              <a:gd name="connsiteY8" fmla="*/ 1550894 h 3612777"/>
              <a:gd name="connsiteX9" fmla="*/ 4096870 w 5710517"/>
              <a:gd name="connsiteY9" fmla="*/ 1550894 h 3612777"/>
              <a:gd name="connsiteX10" fmla="*/ 4096870 w 5710517"/>
              <a:gd name="connsiteY10" fmla="*/ 1048871 h 3612777"/>
              <a:gd name="connsiteX11" fmla="*/ 4805082 w 5710517"/>
              <a:gd name="connsiteY11" fmla="*/ 1048871 h 3612777"/>
              <a:gd name="connsiteX12" fmla="*/ 4805082 w 5710517"/>
              <a:gd name="connsiteY12" fmla="*/ 537883 h 3612777"/>
              <a:gd name="connsiteX13" fmla="*/ 5342964 w 5710517"/>
              <a:gd name="connsiteY13" fmla="*/ 537883 h 3612777"/>
              <a:gd name="connsiteX14" fmla="*/ 5710517 w 5710517"/>
              <a:gd name="connsiteY14" fmla="*/ 0 h 3612777"/>
              <a:gd name="connsiteX0" fmla="*/ 0 w 5342964"/>
              <a:gd name="connsiteY0" fmla="*/ 3074894 h 3074894"/>
              <a:gd name="connsiteX1" fmla="*/ 528917 w 5342964"/>
              <a:gd name="connsiteY1" fmla="*/ 3074894 h 3074894"/>
              <a:gd name="connsiteX2" fmla="*/ 528917 w 5342964"/>
              <a:gd name="connsiteY2" fmla="*/ 2554941 h 3074894"/>
              <a:gd name="connsiteX3" fmla="*/ 1237129 w 5342964"/>
              <a:gd name="connsiteY3" fmla="*/ 2554941 h 3074894"/>
              <a:gd name="connsiteX4" fmla="*/ 1237129 w 5342964"/>
              <a:gd name="connsiteY4" fmla="*/ 2034988 h 3074894"/>
              <a:gd name="connsiteX5" fmla="*/ 1882588 w 5342964"/>
              <a:gd name="connsiteY5" fmla="*/ 2034988 h 3074894"/>
              <a:gd name="connsiteX6" fmla="*/ 1882588 w 5342964"/>
              <a:gd name="connsiteY6" fmla="*/ 1532964 h 3074894"/>
              <a:gd name="connsiteX7" fmla="*/ 3012141 w 5342964"/>
              <a:gd name="connsiteY7" fmla="*/ 1532964 h 3074894"/>
              <a:gd name="connsiteX8" fmla="*/ 3012141 w 5342964"/>
              <a:gd name="connsiteY8" fmla="*/ 1013011 h 3074894"/>
              <a:gd name="connsiteX9" fmla="*/ 4096870 w 5342964"/>
              <a:gd name="connsiteY9" fmla="*/ 1013011 h 3074894"/>
              <a:gd name="connsiteX10" fmla="*/ 4096870 w 5342964"/>
              <a:gd name="connsiteY10" fmla="*/ 510988 h 3074894"/>
              <a:gd name="connsiteX11" fmla="*/ 4805082 w 5342964"/>
              <a:gd name="connsiteY11" fmla="*/ 510988 h 3074894"/>
              <a:gd name="connsiteX12" fmla="*/ 4805082 w 5342964"/>
              <a:gd name="connsiteY12" fmla="*/ 0 h 3074894"/>
              <a:gd name="connsiteX13" fmla="*/ 5342964 w 5342964"/>
              <a:gd name="connsiteY13" fmla="*/ 0 h 3074894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882588 w 5342964"/>
              <a:gd name="connsiteY5" fmla="*/ 2039921 h 3079827"/>
              <a:gd name="connsiteX6" fmla="*/ 1882588 w 5342964"/>
              <a:gd name="connsiteY6" fmla="*/ 1537897 h 3079827"/>
              <a:gd name="connsiteX7" fmla="*/ 3012141 w 5342964"/>
              <a:gd name="connsiteY7" fmla="*/ 1537897 h 3079827"/>
              <a:gd name="connsiteX8" fmla="*/ 3012141 w 5342964"/>
              <a:gd name="connsiteY8" fmla="*/ 1017944 h 3079827"/>
              <a:gd name="connsiteX9" fmla="*/ 4096870 w 5342964"/>
              <a:gd name="connsiteY9" fmla="*/ 1017944 h 3079827"/>
              <a:gd name="connsiteX10" fmla="*/ 4096870 w 5342964"/>
              <a:gd name="connsiteY10" fmla="*/ 515921 h 3079827"/>
              <a:gd name="connsiteX11" fmla="*/ 4113005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882588 w 5342964"/>
              <a:gd name="connsiteY5" fmla="*/ 2039921 h 3079827"/>
              <a:gd name="connsiteX6" fmla="*/ 1882588 w 5342964"/>
              <a:gd name="connsiteY6" fmla="*/ 1537897 h 3079827"/>
              <a:gd name="connsiteX7" fmla="*/ 3012141 w 5342964"/>
              <a:gd name="connsiteY7" fmla="*/ 1537897 h 3079827"/>
              <a:gd name="connsiteX8" fmla="*/ 3012141 w 5342964"/>
              <a:gd name="connsiteY8" fmla="*/ 1017944 h 3079827"/>
              <a:gd name="connsiteX9" fmla="*/ 4096870 w 5342964"/>
              <a:gd name="connsiteY9" fmla="*/ 1017944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882588 w 5342964"/>
              <a:gd name="connsiteY5" fmla="*/ 2039921 h 3079827"/>
              <a:gd name="connsiteX6" fmla="*/ 1882588 w 5342964"/>
              <a:gd name="connsiteY6" fmla="*/ 1537897 h 3079827"/>
              <a:gd name="connsiteX7" fmla="*/ 3012141 w 5342964"/>
              <a:gd name="connsiteY7" fmla="*/ 1537897 h 3079827"/>
              <a:gd name="connsiteX8" fmla="*/ 3012141 w 5342964"/>
              <a:gd name="connsiteY8" fmla="*/ 1017944 h 3079827"/>
              <a:gd name="connsiteX9" fmla="*/ 3011134 w 5342964"/>
              <a:gd name="connsiteY9" fmla="*/ 508901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882588 w 5342964"/>
              <a:gd name="connsiteY5" fmla="*/ 2039921 h 3079827"/>
              <a:gd name="connsiteX6" fmla="*/ 1882588 w 5342964"/>
              <a:gd name="connsiteY6" fmla="*/ 1537897 h 3079827"/>
              <a:gd name="connsiteX7" fmla="*/ 1875610 w 5342964"/>
              <a:gd name="connsiteY7" fmla="*/ 1035734 h 3079827"/>
              <a:gd name="connsiteX8" fmla="*/ 3012141 w 5342964"/>
              <a:gd name="connsiteY8" fmla="*/ 1017944 h 3079827"/>
              <a:gd name="connsiteX9" fmla="*/ 3011134 w 5342964"/>
              <a:gd name="connsiteY9" fmla="*/ 508901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882588 w 5342964"/>
              <a:gd name="connsiteY5" fmla="*/ 2039921 h 3079827"/>
              <a:gd name="connsiteX6" fmla="*/ 1882588 w 5342964"/>
              <a:gd name="connsiteY6" fmla="*/ 1537897 h 3079827"/>
              <a:gd name="connsiteX7" fmla="*/ 1875610 w 5342964"/>
              <a:gd name="connsiteY7" fmla="*/ 1021976 h 3079827"/>
              <a:gd name="connsiteX8" fmla="*/ 3012141 w 5342964"/>
              <a:gd name="connsiteY8" fmla="*/ 1017944 h 3079827"/>
              <a:gd name="connsiteX9" fmla="*/ 3011134 w 5342964"/>
              <a:gd name="connsiteY9" fmla="*/ 508901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222258 w 5342964"/>
              <a:gd name="connsiteY5" fmla="*/ 1558395 h 3079827"/>
              <a:gd name="connsiteX6" fmla="*/ 1882588 w 5342964"/>
              <a:gd name="connsiteY6" fmla="*/ 1537897 h 3079827"/>
              <a:gd name="connsiteX7" fmla="*/ 1875610 w 5342964"/>
              <a:gd name="connsiteY7" fmla="*/ 1021976 h 3079827"/>
              <a:gd name="connsiteX8" fmla="*/ 3012141 w 5342964"/>
              <a:gd name="connsiteY8" fmla="*/ 1017944 h 3079827"/>
              <a:gd name="connsiteX9" fmla="*/ 3011134 w 5342964"/>
              <a:gd name="connsiteY9" fmla="*/ 508901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222258 w 5342964"/>
              <a:gd name="connsiteY5" fmla="*/ 1530879 h 3079827"/>
              <a:gd name="connsiteX6" fmla="*/ 1882588 w 5342964"/>
              <a:gd name="connsiteY6" fmla="*/ 1537897 h 3079827"/>
              <a:gd name="connsiteX7" fmla="*/ 1875610 w 5342964"/>
              <a:gd name="connsiteY7" fmla="*/ 1021976 h 3079827"/>
              <a:gd name="connsiteX8" fmla="*/ 3012141 w 5342964"/>
              <a:gd name="connsiteY8" fmla="*/ 1017944 h 3079827"/>
              <a:gd name="connsiteX9" fmla="*/ 3011134 w 5342964"/>
              <a:gd name="connsiteY9" fmla="*/ 508901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234956 w 5342964"/>
              <a:gd name="connsiteY5" fmla="*/ 1530879 h 3079827"/>
              <a:gd name="connsiteX6" fmla="*/ 1882588 w 5342964"/>
              <a:gd name="connsiteY6" fmla="*/ 1537897 h 3079827"/>
              <a:gd name="connsiteX7" fmla="*/ 1875610 w 5342964"/>
              <a:gd name="connsiteY7" fmla="*/ 1021976 h 3079827"/>
              <a:gd name="connsiteX8" fmla="*/ 3012141 w 5342964"/>
              <a:gd name="connsiteY8" fmla="*/ 1017944 h 3079827"/>
              <a:gd name="connsiteX9" fmla="*/ 3011134 w 5342964"/>
              <a:gd name="connsiteY9" fmla="*/ 508901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1237129 w 5342964"/>
              <a:gd name="connsiteY3" fmla="*/ 2559874 h 3079827"/>
              <a:gd name="connsiteX4" fmla="*/ 1237129 w 5342964"/>
              <a:gd name="connsiteY4" fmla="*/ 2039921 h 3079827"/>
              <a:gd name="connsiteX5" fmla="*/ 1241306 w 5342964"/>
              <a:gd name="connsiteY5" fmla="*/ 1537758 h 3079827"/>
              <a:gd name="connsiteX6" fmla="*/ 1882588 w 5342964"/>
              <a:gd name="connsiteY6" fmla="*/ 1537897 h 3079827"/>
              <a:gd name="connsiteX7" fmla="*/ 1875610 w 5342964"/>
              <a:gd name="connsiteY7" fmla="*/ 1021976 h 3079827"/>
              <a:gd name="connsiteX8" fmla="*/ 3012141 w 5342964"/>
              <a:gd name="connsiteY8" fmla="*/ 1017944 h 3079827"/>
              <a:gd name="connsiteX9" fmla="*/ 3011134 w 5342964"/>
              <a:gd name="connsiteY9" fmla="*/ 508901 h 3079827"/>
              <a:gd name="connsiteX10" fmla="*/ 4096870 w 5342964"/>
              <a:gd name="connsiteY10" fmla="*/ 515921 h 3079827"/>
              <a:gd name="connsiteX11" fmla="*/ 4093957 w 5342964"/>
              <a:gd name="connsiteY11" fmla="*/ 0 h 3079827"/>
              <a:gd name="connsiteX12" fmla="*/ 4805082 w 5342964"/>
              <a:gd name="connsiteY12" fmla="*/ 4933 h 3079827"/>
              <a:gd name="connsiteX13" fmla="*/ 5342964 w 5342964"/>
              <a:gd name="connsiteY13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868265 w 5342964"/>
              <a:gd name="connsiteY3" fmla="*/ 2559133 h 3079827"/>
              <a:gd name="connsiteX4" fmla="*/ 1237129 w 5342964"/>
              <a:gd name="connsiteY4" fmla="*/ 2559874 h 3079827"/>
              <a:gd name="connsiteX5" fmla="*/ 1237129 w 5342964"/>
              <a:gd name="connsiteY5" fmla="*/ 2039921 h 3079827"/>
              <a:gd name="connsiteX6" fmla="*/ 1241306 w 5342964"/>
              <a:gd name="connsiteY6" fmla="*/ 1537758 h 3079827"/>
              <a:gd name="connsiteX7" fmla="*/ 1882588 w 5342964"/>
              <a:gd name="connsiteY7" fmla="*/ 1537897 h 3079827"/>
              <a:gd name="connsiteX8" fmla="*/ 1875610 w 5342964"/>
              <a:gd name="connsiteY8" fmla="*/ 1021976 h 3079827"/>
              <a:gd name="connsiteX9" fmla="*/ 3012141 w 5342964"/>
              <a:gd name="connsiteY9" fmla="*/ 1017944 h 3079827"/>
              <a:gd name="connsiteX10" fmla="*/ 3011134 w 5342964"/>
              <a:gd name="connsiteY10" fmla="*/ 508901 h 3079827"/>
              <a:gd name="connsiteX11" fmla="*/ 4096870 w 5342964"/>
              <a:gd name="connsiteY11" fmla="*/ 515921 h 3079827"/>
              <a:gd name="connsiteX12" fmla="*/ 4093957 w 5342964"/>
              <a:gd name="connsiteY12" fmla="*/ 0 h 3079827"/>
              <a:gd name="connsiteX13" fmla="*/ 4805082 w 5342964"/>
              <a:gd name="connsiteY13" fmla="*/ 4933 h 3079827"/>
              <a:gd name="connsiteX14" fmla="*/ 5342964 w 5342964"/>
              <a:gd name="connsiteY14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868265 w 5342964"/>
              <a:gd name="connsiteY3" fmla="*/ 2559133 h 3079827"/>
              <a:gd name="connsiteX4" fmla="*/ 862518 w 5342964"/>
              <a:gd name="connsiteY4" fmla="*/ 2037074 h 3079827"/>
              <a:gd name="connsiteX5" fmla="*/ 1237129 w 5342964"/>
              <a:gd name="connsiteY5" fmla="*/ 2039921 h 3079827"/>
              <a:gd name="connsiteX6" fmla="*/ 1241306 w 5342964"/>
              <a:gd name="connsiteY6" fmla="*/ 1537758 h 3079827"/>
              <a:gd name="connsiteX7" fmla="*/ 1882588 w 5342964"/>
              <a:gd name="connsiteY7" fmla="*/ 1537897 h 3079827"/>
              <a:gd name="connsiteX8" fmla="*/ 1875610 w 5342964"/>
              <a:gd name="connsiteY8" fmla="*/ 1021976 h 3079827"/>
              <a:gd name="connsiteX9" fmla="*/ 3012141 w 5342964"/>
              <a:gd name="connsiteY9" fmla="*/ 1017944 h 3079827"/>
              <a:gd name="connsiteX10" fmla="*/ 3011134 w 5342964"/>
              <a:gd name="connsiteY10" fmla="*/ 508901 h 3079827"/>
              <a:gd name="connsiteX11" fmla="*/ 4096870 w 5342964"/>
              <a:gd name="connsiteY11" fmla="*/ 515921 h 3079827"/>
              <a:gd name="connsiteX12" fmla="*/ 4093957 w 5342964"/>
              <a:gd name="connsiteY12" fmla="*/ 0 h 3079827"/>
              <a:gd name="connsiteX13" fmla="*/ 4805082 w 5342964"/>
              <a:gd name="connsiteY13" fmla="*/ 4933 h 3079827"/>
              <a:gd name="connsiteX14" fmla="*/ 5342964 w 5342964"/>
              <a:gd name="connsiteY14" fmla="*/ 4933 h 3079827"/>
              <a:gd name="connsiteX0" fmla="*/ 0 w 5342964"/>
              <a:gd name="connsiteY0" fmla="*/ 3079827 h 3079827"/>
              <a:gd name="connsiteX1" fmla="*/ 528917 w 5342964"/>
              <a:gd name="connsiteY1" fmla="*/ 3079827 h 3079827"/>
              <a:gd name="connsiteX2" fmla="*/ 528917 w 5342964"/>
              <a:gd name="connsiteY2" fmla="*/ 2559874 h 3079827"/>
              <a:gd name="connsiteX3" fmla="*/ 868265 w 5342964"/>
              <a:gd name="connsiteY3" fmla="*/ 2559133 h 3079827"/>
              <a:gd name="connsiteX4" fmla="*/ 862518 w 5342964"/>
              <a:gd name="connsiteY4" fmla="*/ 2037074 h 3079827"/>
              <a:gd name="connsiteX5" fmla="*/ 1237129 w 5342964"/>
              <a:gd name="connsiteY5" fmla="*/ 2039921 h 3079827"/>
              <a:gd name="connsiteX6" fmla="*/ 1241306 w 5342964"/>
              <a:gd name="connsiteY6" fmla="*/ 1537758 h 3079827"/>
              <a:gd name="connsiteX7" fmla="*/ 1882588 w 5342964"/>
              <a:gd name="connsiteY7" fmla="*/ 1537897 h 3079827"/>
              <a:gd name="connsiteX8" fmla="*/ 1881959 w 5342964"/>
              <a:gd name="connsiteY8" fmla="*/ 1021976 h 3079827"/>
              <a:gd name="connsiteX9" fmla="*/ 3012141 w 5342964"/>
              <a:gd name="connsiteY9" fmla="*/ 1017944 h 3079827"/>
              <a:gd name="connsiteX10" fmla="*/ 3011134 w 5342964"/>
              <a:gd name="connsiteY10" fmla="*/ 508901 h 3079827"/>
              <a:gd name="connsiteX11" fmla="*/ 4096870 w 5342964"/>
              <a:gd name="connsiteY11" fmla="*/ 515921 h 3079827"/>
              <a:gd name="connsiteX12" fmla="*/ 4093957 w 5342964"/>
              <a:gd name="connsiteY12" fmla="*/ 0 h 3079827"/>
              <a:gd name="connsiteX13" fmla="*/ 4805082 w 5342964"/>
              <a:gd name="connsiteY13" fmla="*/ 4933 h 3079827"/>
              <a:gd name="connsiteX14" fmla="*/ 5342964 w 5342964"/>
              <a:gd name="connsiteY14" fmla="*/ 4933 h 30798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5342964" h="3079827">
                <a:moveTo>
                  <a:pt x="0" y="3079827"/>
                </a:moveTo>
                <a:lnTo>
                  <a:pt x="528917" y="3079827"/>
                </a:lnTo>
                <a:lnTo>
                  <a:pt x="528917" y="2559874"/>
                </a:lnTo>
                <a:lnTo>
                  <a:pt x="868265" y="2559133"/>
                </a:lnTo>
                <a:cubicBezTo>
                  <a:pt x="866349" y="2385113"/>
                  <a:pt x="864434" y="2211094"/>
                  <a:pt x="862518" y="2037074"/>
                </a:cubicBezTo>
                <a:lnTo>
                  <a:pt x="1237129" y="2039921"/>
                </a:lnTo>
                <a:cubicBezTo>
                  <a:pt x="1236405" y="1870240"/>
                  <a:pt x="1242030" y="1707439"/>
                  <a:pt x="1241306" y="1537758"/>
                </a:cubicBezTo>
                <a:lnTo>
                  <a:pt x="1882588" y="1537897"/>
                </a:lnTo>
                <a:cubicBezTo>
                  <a:pt x="1882378" y="1365923"/>
                  <a:pt x="1882169" y="1193950"/>
                  <a:pt x="1881959" y="1021976"/>
                </a:cubicBezTo>
                <a:lnTo>
                  <a:pt x="3012141" y="1017944"/>
                </a:lnTo>
                <a:cubicBezTo>
                  <a:pt x="3011805" y="848263"/>
                  <a:pt x="3011470" y="678582"/>
                  <a:pt x="3011134" y="508901"/>
                </a:cubicBezTo>
                <a:lnTo>
                  <a:pt x="4096870" y="515921"/>
                </a:lnTo>
                <a:lnTo>
                  <a:pt x="4093957" y="0"/>
                </a:lnTo>
                <a:lnTo>
                  <a:pt x="4805082" y="4933"/>
                </a:lnTo>
                <a:lnTo>
                  <a:pt x="5342964" y="4933"/>
                </a:lnTo>
              </a:path>
            </a:pathLst>
          </a:custGeom>
          <a:noFill/>
          <a:ln w="762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de-DE" sz="1662">
              <a:solidFill>
                <a:prstClr val="white"/>
              </a:solidFill>
            </a:endParaRPr>
          </a:p>
        </p:txBody>
      </p:sp>
      <p:grpSp>
        <p:nvGrpSpPr>
          <p:cNvPr id="43" name="Gruppieren 42"/>
          <p:cNvGrpSpPr/>
          <p:nvPr/>
        </p:nvGrpSpPr>
        <p:grpSpPr>
          <a:xfrm>
            <a:off x="1608138" y="2400151"/>
            <a:ext cx="5319947" cy="2848575"/>
            <a:chOff x="1608138" y="2400151"/>
            <a:chExt cx="5319947" cy="2848575"/>
          </a:xfrm>
        </p:grpSpPr>
        <p:cxnSp>
          <p:nvCxnSpPr>
            <p:cNvPr id="125" name="Gerader Verbinder 124"/>
            <p:cNvCxnSpPr/>
            <p:nvPr/>
          </p:nvCxnSpPr>
          <p:spPr>
            <a:xfrm flipV="1">
              <a:off x="1608138" y="5243126"/>
              <a:ext cx="1230942" cy="0"/>
            </a:xfrm>
            <a:prstGeom prst="line">
              <a:avLst/>
            </a:prstGeom>
            <a:ln w="76200" cap="rnd">
              <a:solidFill>
                <a:schemeClr val="accent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6" name="Gerader Verbinder 125"/>
            <p:cNvCxnSpPr/>
            <p:nvPr/>
          </p:nvCxnSpPr>
          <p:spPr>
            <a:xfrm flipV="1">
              <a:off x="2839080" y="3819663"/>
              <a:ext cx="0" cy="1429063"/>
            </a:xfrm>
            <a:prstGeom prst="line">
              <a:avLst/>
            </a:prstGeom>
            <a:ln w="76200" cap="rnd">
              <a:solidFill>
                <a:schemeClr val="accent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7" name="Gerader Verbinder 126"/>
            <p:cNvCxnSpPr>
              <a:stCxn id="74" idx="6"/>
              <a:endCxn id="74" idx="7"/>
            </p:cNvCxnSpPr>
            <p:nvPr/>
          </p:nvCxnSpPr>
          <p:spPr>
            <a:xfrm>
              <a:off x="2836880" y="3819663"/>
              <a:ext cx="641350" cy="129"/>
            </a:xfrm>
            <a:prstGeom prst="line">
              <a:avLst/>
            </a:prstGeom>
            <a:ln w="76200" cap="rnd">
              <a:solidFill>
                <a:schemeClr val="accent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8" name="Gerader Verbinder 127"/>
            <p:cNvCxnSpPr>
              <a:stCxn id="74" idx="7"/>
              <a:endCxn id="74" idx="8"/>
            </p:cNvCxnSpPr>
            <p:nvPr/>
          </p:nvCxnSpPr>
          <p:spPr>
            <a:xfrm flipH="1" flipV="1">
              <a:off x="3477601" y="3343542"/>
              <a:ext cx="629" cy="476250"/>
            </a:xfrm>
            <a:prstGeom prst="line">
              <a:avLst/>
            </a:prstGeom>
            <a:ln w="76200" cap="rnd">
              <a:solidFill>
                <a:schemeClr val="accent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9" name="Gerader Verbinder 128"/>
            <p:cNvCxnSpPr>
              <a:stCxn id="74" idx="8"/>
            </p:cNvCxnSpPr>
            <p:nvPr/>
          </p:nvCxnSpPr>
          <p:spPr>
            <a:xfrm flipV="1">
              <a:off x="3477601" y="3317358"/>
              <a:ext cx="2200185" cy="26184"/>
            </a:xfrm>
            <a:prstGeom prst="line">
              <a:avLst/>
            </a:prstGeom>
            <a:ln w="76200" cap="rnd">
              <a:solidFill>
                <a:schemeClr val="accent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0" name="Gerader Verbinder 129"/>
            <p:cNvCxnSpPr/>
            <p:nvPr/>
          </p:nvCxnSpPr>
          <p:spPr>
            <a:xfrm flipH="1" flipV="1">
              <a:off x="5689831" y="2400151"/>
              <a:ext cx="0" cy="933853"/>
            </a:xfrm>
            <a:prstGeom prst="line">
              <a:avLst/>
            </a:prstGeom>
            <a:ln w="76200" cap="rnd">
              <a:solidFill>
                <a:schemeClr val="accent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1" name="Gerader Verbinder 130"/>
            <p:cNvCxnSpPr>
              <a:stCxn id="74" idx="12"/>
            </p:cNvCxnSpPr>
            <p:nvPr/>
          </p:nvCxnSpPr>
          <p:spPr>
            <a:xfrm>
              <a:off x="5689831" y="2400151"/>
              <a:ext cx="1238254" cy="7344"/>
            </a:xfrm>
            <a:prstGeom prst="line">
              <a:avLst/>
            </a:prstGeom>
            <a:ln w="76200" cap="rnd">
              <a:solidFill>
                <a:schemeClr val="accent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0" name="Gruppieren 29"/>
          <p:cNvGrpSpPr/>
          <p:nvPr/>
        </p:nvGrpSpPr>
        <p:grpSpPr>
          <a:xfrm>
            <a:off x="1618386" y="2391258"/>
            <a:ext cx="5315026" cy="2851868"/>
            <a:chOff x="1618386" y="2391258"/>
            <a:chExt cx="5315026" cy="2851868"/>
          </a:xfrm>
        </p:grpSpPr>
        <p:cxnSp>
          <p:nvCxnSpPr>
            <p:cNvPr id="116" name="Gerader Verbinder 115"/>
            <p:cNvCxnSpPr/>
            <p:nvPr/>
          </p:nvCxnSpPr>
          <p:spPr>
            <a:xfrm>
              <a:off x="1618386" y="5243126"/>
              <a:ext cx="492126" cy="0"/>
            </a:xfrm>
            <a:prstGeom prst="line">
              <a:avLst/>
            </a:prstGeom>
            <a:ln w="76200" cap="rnd">
              <a:solidFill>
                <a:schemeClr val="accent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7" name="Gerader Verbinder 116"/>
            <p:cNvCxnSpPr/>
            <p:nvPr/>
          </p:nvCxnSpPr>
          <p:spPr>
            <a:xfrm>
              <a:off x="2124076" y="3811684"/>
              <a:ext cx="0" cy="1418276"/>
            </a:xfrm>
            <a:prstGeom prst="line">
              <a:avLst/>
            </a:prstGeom>
            <a:ln w="76200" cap="rnd">
              <a:solidFill>
                <a:schemeClr val="accent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8" name="Gerader Verbinder 117"/>
            <p:cNvCxnSpPr/>
            <p:nvPr/>
          </p:nvCxnSpPr>
          <p:spPr>
            <a:xfrm>
              <a:off x="2124076" y="3811684"/>
              <a:ext cx="693738" cy="0"/>
            </a:xfrm>
            <a:prstGeom prst="line">
              <a:avLst/>
            </a:prstGeom>
            <a:ln w="76200" cap="rnd">
              <a:solidFill>
                <a:schemeClr val="accent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0" name="Gerader Verbinder 119"/>
            <p:cNvCxnSpPr>
              <a:endCxn id="74" idx="9"/>
            </p:cNvCxnSpPr>
            <p:nvPr/>
          </p:nvCxnSpPr>
          <p:spPr>
            <a:xfrm flipV="1">
              <a:off x="2816062" y="3339820"/>
              <a:ext cx="1791839" cy="3922"/>
            </a:xfrm>
            <a:prstGeom prst="line">
              <a:avLst/>
            </a:prstGeom>
            <a:ln w="76200" cap="rnd">
              <a:solidFill>
                <a:schemeClr val="accent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3" name="Gerader Verbinder 122"/>
            <p:cNvCxnSpPr/>
            <p:nvPr/>
          </p:nvCxnSpPr>
          <p:spPr>
            <a:xfrm>
              <a:off x="4606234" y="2391258"/>
              <a:ext cx="2327178" cy="10502"/>
            </a:xfrm>
            <a:prstGeom prst="line">
              <a:avLst/>
            </a:prstGeom>
            <a:ln w="76200" cap="rnd">
              <a:solidFill>
                <a:schemeClr val="accent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2" name="Gerader Verbinder 121"/>
            <p:cNvCxnSpPr>
              <a:endCxn id="74" idx="9"/>
            </p:cNvCxnSpPr>
            <p:nvPr/>
          </p:nvCxnSpPr>
          <p:spPr>
            <a:xfrm>
              <a:off x="4607821" y="2391259"/>
              <a:ext cx="80" cy="948561"/>
            </a:xfrm>
            <a:prstGeom prst="line">
              <a:avLst/>
            </a:prstGeom>
            <a:ln w="76200" cap="rnd">
              <a:solidFill>
                <a:schemeClr val="accent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1" name="Gerader Verbinder 120"/>
            <p:cNvCxnSpPr/>
            <p:nvPr/>
          </p:nvCxnSpPr>
          <p:spPr>
            <a:xfrm>
              <a:off x="2811296" y="3343741"/>
              <a:ext cx="6519" cy="460398"/>
            </a:xfrm>
            <a:prstGeom prst="line">
              <a:avLst/>
            </a:prstGeom>
            <a:ln w="76200" cap="rnd">
              <a:solidFill>
                <a:schemeClr val="accent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7" name="Gruppieren 16"/>
          <p:cNvGrpSpPr/>
          <p:nvPr/>
        </p:nvGrpSpPr>
        <p:grpSpPr>
          <a:xfrm>
            <a:off x="1616077" y="2404699"/>
            <a:ext cx="5313958" cy="2832062"/>
            <a:chOff x="1616077" y="2404699"/>
            <a:chExt cx="5313958" cy="2832062"/>
          </a:xfrm>
        </p:grpSpPr>
        <p:cxnSp>
          <p:nvCxnSpPr>
            <p:cNvPr id="5" name="Gerader Verbinder 4"/>
            <p:cNvCxnSpPr/>
            <p:nvPr/>
          </p:nvCxnSpPr>
          <p:spPr>
            <a:xfrm flipV="1">
              <a:off x="1616077" y="5236761"/>
              <a:ext cx="1861524" cy="0"/>
            </a:xfrm>
            <a:prstGeom prst="line">
              <a:avLst/>
            </a:prstGeom>
            <a:ln w="76200" cap="rnd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Gerader Verbinder 84"/>
            <p:cNvCxnSpPr>
              <a:endCxn id="74" idx="8"/>
            </p:cNvCxnSpPr>
            <p:nvPr/>
          </p:nvCxnSpPr>
          <p:spPr>
            <a:xfrm flipV="1">
              <a:off x="3473986" y="3343542"/>
              <a:ext cx="3615" cy="1886418"/>
            </a:xfrm>
            <a:prstGeom prst="line">
              <a:avLst/>
            </a:prstGeom>
            <a:ln w="76200" cap="rnd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8" name="Gerader Verbinder 87"/>
            <p:cNvCxnSpPr>
              <a:endCxn id="74" idx="11"/>
            </p:cNvCxnSpPr>
            <p:nvPr/>
          </p:nvCxnSpPr>
          <p:spPr>
            <a:xfrm flipV="1">
              <a:off x="5689831" y="2876400"/>
              <a:ext cx="2913" cy="459941"/>
            </a:xfrm>
            <a:prstGeom prst="line">
              <a:avLst/>
            </a:prstGeom>
            <a:ln w="76200" cap="rnd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0" name="Gerader Verbinder 89"/>
            <p:cNvCxnSpPr/>
            <p:nvPr/>
          </p:nvCxnSpPr>
          <p:spPr>
            <a:xfrm flipH="1" flipV="1">
              <a:off x="6926801" y="2404699"/>
              <a:ext cx="1284" cy="460686"/>
            </a:xfrm>
            <a:prstGeom prst="line">
              <a:avLst/>
            </a:prstGeom>
            <a:ln w="76200" cap="rnd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3" name="Gerader Verbinder 92"/>
            <p:cNvCxnSpPr>
              <a:endCxn id="74" idx="11"/>
            </p:cNvCxnSpPr>
            <p:nvPr/>
          </p:nvCxnSpPr>
          <p:spPr>
            <a:xfrm flipH="1">
              <a:off x="5692744" y="2865385"/>
              <a:ext cx="1237291" cy="0"/>
            </a:xfrm>
            <a:prstGeom prst="line">
              <a:avLst/>
            </a:prstGeom>
            <a:ln w="76200" cap="rnd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2" name="Gerader Verbinder 91"/>
            <p:cNvCxnSpPr>
              <a:endCxn id="74" idx="8"/>
            </p:cNvCxnSpPr>
            <p:nvPr/>
          </p:nvCxnSpPr>
          <p:spPr>
            <a:xfrm flipH="1">
              <a:off x="3477601" y="3337357"/>
              <a:ext cx="2213163" cy="0"/>
            </a:xfrm>
            <a:prstGeom prst="line">
              <a:avLst/>
            </a:prstGeom>
            <a:ln w="76200" cap="rnd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1" name="Fußzeilenplatzhalter 2"/>
          <p:cNvSpPr txBox="1">
            <a:spLocks/>
          </p:cNvSpPr>
          <p:nvPr/>
        </p:nvSpPr>
        <p:spPr>
          <a:xfrm>
            <a:off x="366711" y="6425347"/>
            <a:ext cx="7388756" cy="331787"/>
          </a:xfrm>
          <a:prstGeom prst="rect">
            <a:avLst/>
          </a:prstGeom>
        </p:spPr>
        <p:txBody>
          <a:bodyPr vert="horz" lIns="0" tIns="0" rIns="0" bIns="0" rtlCol="0" anchor="ctr"/>
          <a:lstStyle>
            <a:defPPr>
              <a:defRPr lang="de-DE"/>
            </a:defPPr>
            <a:lvl1pPr marL="0" algn="l" defTabSz="914400" rtl="0" eaLnBrk="1" latinLnBrk="0" hangingPunct="1">
              <a:defRPr sz="800" kern="1200">
                <a:solidFill>
                  <a:srgbClr val="404040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 smtClean="0">
                <a:latin typeface="BMW Group Condensed"/>
              </a:rPr>
              <a:t>MQ | Lieferantentrainingstag | 05.10.2016</a:t>
            </a:r>
            <a:endParaRPr lang="de-DE" dirty="0">
              <a:latin typeface="BMW Group Condensed"/>
            </a:endParaRPr>
          </a:p>
        </p:txBody>
      </p:sp>
      <p:sp>
        <p:nvSpPr>
          <p:cNvPr id="89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7939617" y="6425347"/>
            <a:ext cx="845608" cy="331788"/>
          </a:xfrm>
          <a:prstGeom prst="rect">
            <a:avLst/>
          </a:prstGeom>
        </p:spPr>
        <p:txBody>
          <a:bodyPr anchor="ctr"/>
          <a:lstStyle/>
          <a:p>
            <a:pPr algn="r"/>
            <a:r>
              <a:rPr lang="de-DE" sz="900" dirty="0" smtClean="0">
                <a:solidFill>
                  <a:srgbClr val="404040"/>
                </a:solidFill>
              </a:rPr>
              <a:t>Seite</a:t>
            </a:r>
            <a:r>
              <a:rPr lang="de-DE" sz="900" dirty="0" smtClean="0"/>
              <a:t> </a:t>
            </a:r>
            <a:fld id="{AA807A42-CF27-4B84-8583-18EBE418342E}" type="slidenum">
              <a:rPr lang="de-DE" sz="900" smtClean="0">
                <a:solidFill>
                  <a:srgbClr val="404040"/>
                </a:solidFill>
              </a:rPr>
              <a:pPr algn="r"/>
              <a:t>12</a:t>
            </a:fld>
            <a:endParaRPr lang="de-DE" sz="900" dirty="0">
              <a:solidFill>
                <a:srgbClr val="40404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08144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Abs val="2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9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5" grpId="0"/>
      <p:bldP spid="79" grpId="0"/>
      <p:bldP spid="80" grpId="0"/>
      <p:bldP spid="8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Sollreifen werden von der GFZ-Ebene bis </a:t>
            </a:r>
            <a:br>
              <a:rPr lang="de-DE" dirty="0"/>
            </a:br>
            <a:r>
              <a:rPr lang="de-DE" dirty="0"/>
              <a:t>zum Komponenten-Lieferanten vereinbart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13</a:t>
            </a:fld>
            <a:endParaRPr lang="de-DE" dirty="0"/>
          </a:p>
        </p:txBody>
      </p:sp>
      <p:grpSp>
        <p:nvGrpSpPr>
          <p:cNvPr id="35" name="Gruppieren 34"/>
          <p:cNvGrpSpPr/>
          <p:nvPr/>
        </p:nvGrpSpPr>
        <p:grpSpPr>
          <a:xfrm>
            <a:off x="500212" y="1280174"/>
            <a:ext cx="8535597" cy="4901381"/>
            <a:chOff x="500212" y="1280174"/>
            <a:chExt cx="8535597" cy="4901381"/>
          </a:xfrm>
        </p:grpSpPr>
        <p:sp>
          <p:nvSpPr>
            <p:cNvPr id="5" name="Rechteck 4"/>
            <p:cNvSpPr/>
            <p:nvPr/>
          </p:nvSpPr>
          <p:spPr>
            <a:xfrm>
              <a:off x="500213" y="1317453"/>
              <a:ext cx="3996000" cy="4810561"/>
            </a:xfrm>
            <a:prstGeom prst="rect">
              <a:avLst/>
            </a:prstGeom>
            <a:solidFill>
              <a:schemeClr val="bg2">
                <a:lumMod val="20000"/>
                <a:lumOff val="80000"/>
              </a:schemeClr>
            </a:solidFill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85725"/>
              <a:endParaRPr lang="de-DE" sz="1400" kern="0" dirty="0">
                <a:solidFill>
                  <a:sysClr val="windowText" lastClr="000000"/>
                </a:solidFill>
              </a:endParaRPr>
            </a:p>
          </p:txBody>
        </p:sp>
        <p:sp>
          <p:nvSpPr>
            <p:cNvPr id="6" name="Rechteck 5"/>
            <p:cNvSpPr/>
            <p:nvPr/>
          </p:nvSpPr>
          <p:spPr>
            <a:xfrm>
              <a:off x="4657741" y="1317454"/>
              <a:ext cx="4051433" cy="4810561"/>
            </a:xfrm>
            <a:prstGeom prst="rect">
              <a:avLst/>
            </a:prstGeom>
            <a:solidFill>
              <a:schemeClr val="bg2">
                <a:lumMod val="20000"/>
                <a:lumOff val="80000"/>
              </a:schemeClr>
            </a:solidFill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85725"/>
              <a:endParaRPr lang="de-DE" sz="1400" kern="0" dirty="0">
                <a:solidFill>
                  <a:sysClr val="windowText" lastClr="000000"/>
                </a:solidFill>
              </a:endParaRPr>
            </a:p>
          </p:txBody>
        </p:sp>
        <p:sp>
          <p:nvSpPr>
            <p:cNvPr id="7" name="Textfeld 6"/>
            <p:cNvSpPr txBox="1"/>
            <p:nvPr/>
          </p:nvSpPr>
          <p:spPr>
            <a:xfrm>
              <a:off x="500212" y="1280174"/>
              <a:ext cx="3996002" cy="451406"/>
            </a:xfrm>
            <a:prstGeom prst="rect">
              <a:avLst/>
            </a:prstGeom>
            <a:noFill/>
          </p:spPr>
          <p:txBody>
            <a:bodyPr wrap="square" lIns="0" rtlCol="0">
              <a:spAutoFit/>
            </a:bodyPr>
            <a:lstStyle/>
            <a:p>
              <a:pPr algn="ctr">
                <a:lnSpc>
                  <a:spcPts val="2800"/>
                </a:lnSpc>
                <a:defRPr/>
              </a:pPr>
              <a:r>
                <a:rPr lang="de-DE" b="1" dirty="0">
                  <a:solidFill>
                    <a:prstClr val="black"/>
                  </a:solidFill>
                </a:rPr>
                <a:t>Produkteigenschaften/ Qualität</a:t>
              </a:r>
            </a:p>
          </p:txBody>
        </p:sp>
        <p:sp>
          <p:nvSpPr>
            <p:cNvPr id="8" name="Textfeld 7"/>
            <p:cNvSpPr txBox="1"/>
            <p:nvPr/>
          </p:nvSpPr>
          <p:spPr>
            <a:xfrm>
              <a:off x="4657742" y="1280174"/>
              <a:ext cx="4122620" cy="451406"/>
            </a:xfrm>
            <a:prstGeom prst="rect">
              <a:avLst/>
            </a:prstGeom>
            <a:noFill/>
          </p:spPr>
          <p:txBody>
            <a:bodyPr wrap="square" lIns="0" rtlCol="0">
              <a:spAutoFit/>
            </a:bodyPr>
            <a:lstStyle/>
            <a:p>
              <a:pPr algn="ctr">
                <a:lnSpc>
                  <a:spcPts val="2800"/>
                </a:lnSpc>
                <a:defRPr/>
              </a:pPr>
              <a:r>
                <a:rPr lang="de-DE" b="1" dirty="0">
                  <a:solidFill>
                    <a:prstClr val="black"/>
                  </a:solidFill>
                </a:rPr>
                <a:t>Fertigung/ Montageplanung</a:t>
              </a:r>
            </a:p>
          </p:txBody>
        </p:sp>
        <p:sp>
          <p:nvSpPr>
            <p:cNvPr id="9" name="Textfeld 8"/>
            <p:cNvSpPr txBox="1"/>
            <p:nvPr/>
          </p:nvSpPr>
          <p:spPr>
            <a:xfrm>
              <a:off x="1291531" y="4918450"/>
              <a:ext cx="1584176" cy="67710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171450" indent="-171450" algn="ctr"/>
              <a:r>
                <a:rPr lang="de-DE" sz="2400" b="1" dirty="0">
                  <a:solidFill>
                    <a:prstClr val="black"/>
                  </a:solidFill>
                </a:rPr>
                <a:t>Lieferant</a:t>
              </a:r>
              <a:r>
                <a:rPr lang="de-DE" sz="2000" b="1" dirty="0">
                  <a:solidFill>
                    <a:prstClr val="black"/>
                  </a:solidFill>
                </a:rPr>
                <a:t>*</a:t>
              </a:r>
              <a:r>
                <a:rPr lang="de-DE" sz="2000" b="1" baseline="30000" dirty="0">
                  <a:solidFill>
                    <a:prstClr val="black"/>
                  </a:solidFill>
                </a:rPr>
                <a:t>1</a:t>
              </a:r>
              <a:r>
                <a:rPr lang="de-DE" sz="1400" dirty="0">
                  <a:solidFill>
                    <a:prstClr val="black"/>
                  </a:solidFill>
                </a:rPr>
                <a:t> (Komponente)*</a:t>
              </a:r>
              <a:r>
                <a:rPr lang="de-DE" sz="1400" baseline="30000" dirty="0">
                  <a:solidFill>
                    <a:prstClr val="black"/>
                  </a:solidFill>
                </a:rPr>
                <a:t>2</a:t>
              </a:r>
            </a:p>
          </p:txBody>
        </p:sp>
        <p:sp>
          <p:nvSpPr>
            <p:cNvPr id="10" name="Textfeld 9"/>
            <p:cNvSpPr txBox="1"/>
            <p:nvPr/>
          </p:nvSpPr>
          <p:spPr>
            <a:xfrm>
              <a:off x="893391" y="5865587"/>
              <a:ext cx="2774404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171450" indent="-171450"/>
              <a:r>
                <a:rPr lang="de-DE" sz="1200" dirty="0">
                  <a:solidFill>
                    <a:prstClr val="black"/>
                  </a:solidFill>
                </a:rPr>
                <a:t>= Handshake zw.  Erwartung und Bestätigung</a:t>
              </a:r>
            </a:p>
          </p:txBody>
        </p:sp>
        <p:sp>
          <p:nvSpPr>
            <p:cNvPr id="11" name="Textfeld 10"/>
            <p:cNvSpPr txBox="1"/>
            <p:nvPr/>
          </p:nvSpPr>
          <p:spPr>
            <a:xfrm>
              <a:off x="4593266" y="5895063"/>
              <a:ext cx="4442543" cy="230832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marL="171450" indent="-171450"/>
              <a:r>
                <a:rPr lang="de-DE" sz="900" dirty="0">
                  <a:solidFill>
                    <a:prstClr val="black"/>
                  </a:solidFill>
                </a:rPr>
                <a:t>*</a:t>
              </a:r>
              <a:r>
                <a:rPr lang="de-DE" sz="900" baseline="30000" dirty="0">
                  <a:solidFill>
                    <a:prstClr val="black"/>
                  </a:solidFill>
                </a:rPr>
                <a:t>3 </a:t>
              </a:r>
              <a:r>
                <a:rPr lang="de-DE" sz="900" dirty="0">
                  <a:solidFill>
                    <a:prstClr val="black"/>
                  </a:solidFill>
                </a:rPr>
                <a:t>Anlagen, Einrichtungen, Maschinen, Werkzeuge, Vorrichtungen, Betriebs- und Hilfsstoffe</a:t>
              </a:r>
            </a:p>
          </p:txBody>
        </p:sp>
        <p:sp>
          <p:nvSpPr>
            <p:cNvPr id="12" name="Textfeld 11"/>
            <p:cNvSpPr txBox="1"/>
            <p:nvPr/>
          </p:nvSpPr>
          <p:spPr>
            <a:xfrm>
              <a:off x="6404099" y="4918450"/>
              <a:ext cx="1584176" cy="67710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171450" indent="-171450" algn="ctr"/>
              <a:r>
                <a:rPr lang="de-DE" sz="2400" b="1" dirty="0">
                  <a:solidFill>
                    <a:prstClr val="black"/>
                  </a:solidFill>
                </a:rPr>
                <a:t>Lieferant </a:t>
              </a:r>
              <a:r>
                <a:rPr lang="de-DE" sz="1400" dirty="0">
                  <a:solidFill>
                    <a:prstClr val="black"/>
                  </a:solidFill>
                </a:rPr>
                <a:t>(Betriebsmittel</a:t>
              </a:r>
              <a:r>
                <a:rPr lang="de-DE" sz="1400" dirty="0" smtClean="0">
                  <a:solidFill>
                    <a:prstClr val="black"/>
                  </a:solidFill>
                </a:rPr>
                <a:t>)*</a:t>
              </a:r>
              <a:r>
                <a:rPr lang="de-DE" sz="1400" baseline="30000" dirty="0" smtClean="0">
                  <a:solidFill>
                    <a:prstClr val="black"/>
                  </a:solidFill>
                </a:rPr>
                <a:t>3</a:t>
              </a:r>
              <a:endParaRPr lang="de-DE" sz="2400" baseline="30000" dirty="0">
                <a:solidFill>
                  <a:prstClr val="black"/>
                </a:solidFill>
              </a:endParaRPr>
            </a:p>
          </p:txBody>
        </p:sp>
        <p:sp>
          <p:nvSpPr>
            <p:cNvPr id="13" name="Textfeld 12"/>
            <p:cNvSpPr txBox="1"/>
            <p:nvPr/>
          </p:nvSpPr>
          <p:spPr>
            <a:xfrm>
              <a:off x="734627" y="2001233"/>
              <a:ext cx="1877180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171450" indent="-171450"/>
              <a:r>
                <a:rPr lang="de-DE" sz="1400" dirty="0" smtClean="0">
                  <a:solidFill>
                    <a:prstClr val="black"/>
                  </a:solidFill>
                </a:rPr>
                <a:t>Eigenschafts-verantwortlicher</a:t>
              </a:r>
              <a:endParaRPr lang="de-DE" sz="1400" dirty="0">
                <a:solidFill>
                  <a:prstClr val="black"/>
                </a:solidFill>
              </a:endParaRPr>
            </a:p>
          </p:txBody>
        </p:sp>
        <p:sp>
          <p:nvSpPr>
            <p:cNvPr id="14" name="Textfeld 13"/>
            <p:cNvSpPr txBox="1"/>
            <p:nvPr/>
          </p:nvSpPr>
          <p:spPr>
            <a:xfrm>
              <a:off x="571451" y="3190258"/>
              <a:ext cx="1656184" cy="73866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1400" dirty="0">
                  <a:solidFill>
                    <a:prstClr val="black"/>
                  </a:solidFill>
                </a:rPr>
                <a:t>Freigabe-</a:t>
              </a:r>
              <a:br>
                <a:rPr lang="de-DE" sz="1400" dirty="0">
                  <a:solidFill>
                    <a:prstClr val="black"/>
                  </a:solidFill>
                </a:rPr>
              </a:br>
              <a:r>
                <a:rPr lang="de-DE" sz="1400" dirty="0" err="1" smtClean="0">
                  <a:solidFill>
                    <a:prstClr val="black"/>
                  </a:solidFill>
                </a:rPr>
                <a:t>verant</a:t>
              </a:r>
              <a:r>
                <a:rPr lang="de-DE" sz="1400" dirty="0" smtClean="0">
                  <a:solidFill>
                    <a:prstClr val="black"/>
                  </a:solidFill>
                </a:rPr>
                <a:t>-</a:t>
              </a:r>
              <a:br>
                <a:rPr lang="de-DE" sz="1400" dirty="0" smtClean="0">
                  <a:solidFill>
                    <a:prstClr val="black"/>
                  </a:solidFill>
                </a:rPr>
              </a:br>
              <a:r>
                <a:rPr lang="de-DE" sz="1400" dirty="0" err="1" smtClean="0">
                  <a:solidFill>
                    <a:prstClr val="black"/>
                  </a:solidFill>
                </a:rPr>
                <a:t>wortlicher</a:t>
              </a:r>
              <a:endParaRPr lang="de-DE" sz="1400" dirty="0">
                <a:solidFill>
                  <a:prstClr val="black"/>
                </a:solidFill>
              </a:endParaRPr>
            </a:p>
          </p:txBody>
        </p:sp>
        <p:sp>
          <p:nvSpPr>
            <p:cNvPr id="15" name="Freeform 24"/>
            <p:cNvSpPr>
              <a:spLocks/>
            </p:cNvSpPr>
            <p:nvPr/>
          </p:nvSpPr>
          <p:spPr bwMode="auto">
            <a:xfrm rot="15629891" flipH="1" flipV="1">
              <a:off x="2213215" y="4207416"/>
              <a:ext cx="1608082" cy="831351"/>
            </a:xfrm>
            <a:custGeom>
              <a:avLst/>
              <a:gdLst/>
              <a:ahLst/>
              <a:cxnLst>
                <a:cxn ang="0">
                  <a:pos x="0" y="594"/>
                </a:cxn>
                <a:cxn ang="0">
                  <a:pos x="85" y="620"/>
                </a:cxn>
                <a:cxn ang="0">
                  <a:pos x="119" y="627"/>
                </a:cxn>
                <a:cxn ang="0">
                  <a:pos x="164" y="633"/>
                </a:cxn>
                <a:cxn ang="0">
                  <a:pos x="223" y="638"/>
                </a:cxn>
                <a:cxn ang="0">
                  <a:pos x="345" y="640"/>
                </a:cxn>
                <a:cxn ang="0">
                  <a:pos x="408" y="639"/>
                </a:cxn>
                <a:cxn ang="0">
                  <a:pos x="526" y="630"/>
                </a:cxn>
                <a:cxn ang="0">
                  <a:pos x="607" y="618"/>
                </a:cxn>
                <a:cxn ang="0">
                  <a:pos x="686" y="603"/>
                </a:cxn>
                <a:cxn ang="0">
                  <a:pos x="770" y="584"/>
                </a:cxn>
                <a:cxn ang="0">
                  <a:pos x="853" y="560"/>
                </a:cxn>
                <a:cxn ang="0">
                  <a:pos x="917" y="540"/>
                </a:cxn>
                <a:cxn ang="0">
                  <a:pos x="1002" y="505"/>
                </a:cxn>
                <a:cxn ang="0">
                  <a:pos x="1066" y="476"/>
                </a:cxn>
                <a:cxn ang="0">
                  <a:pos x="1132" y="441"/>
                </a:cxn>
                <a:cxn ang="0">
                  <a:pos x="1202" y="402"/>
                </a:cxn>
                <a:cxn ang="0">
                  <a:pos x="1237" y="377"/>
                </a:cxn>
                <a:cxn ang="0">
                  <a:pos x="1277" y="346"/>
                </a:cxn>
                <a:cxn ang="0">
                  <a:pos x="1310" y="317"/>
                </a:cxn>
                <a:cxn ang="0">
                  <a:pos x="1335" y="290"/>
                </a:cxn>
                <a:cxn ang="0">
                  <a:pos x="1360" y="268"/>
                </a:cxn>
                <a:cxn ang="0">
                  <a:pos x="1456" y="358"/>
                </a:cxn>
                <a:cxn ang="0">
                  <a:pos x="1456" y="306"/>
                </a:cxn>
                <a:cxn ang="0">
                  <a:pos x="1462" y="246"/>
                </a:cxn>
                <a:cxn ang="0">
                  <a:pos x="1472" y="185"/>
                </a:cxn>
                <a:cxn ang="0">
                  <a:pos x="1492" y="118"/>
                </a:cxn>
                <a:cxn ang="0">
                  <a:pos x="1511" y="64"/>
                </a:cxn>
                <a:cxn ang="0">
                  <a:pos x="1545" y="0"/>
                </a:cxn>
                <a:cxn ang="0">
                  <a:pos x="1472" y="26"/>
                </a:cxn>
                <a:cxn ang="0">
                  <a:pos x="1398" y="48"/>
                </a:cxn>
                <a:cxn ang="0">
                  <a:pos x="1315" y="65"/>
                </a:cxn>
                <a:cxn ang="0">
                  <a:pos x="1242" y="76"/>
                </a:cxn>
                <a:cxn ang="0">
                  <a:pos x="1200" y="80"/>
                </a:cxn>
                <a:cxn ang="0">
                  <a:pos x="1140" y="76"/>
                </a:cxn>
                <a:cxn ang="0">
                  <a:pos x="1240" y="167"/>
                </a:cxn>
                <a:cxn ang="0">
                  <a:pos x="1196" y="211"/>
                </a:cxn>
                <a:cxn ang="0">
                  <a:pos x="1146" y="249"/>
                </a:cxn>
                <a:cxn ang="0">
                  <a:pos x="1090" y="291"/>
                </a:cxn>
                <a:cxn ang="0">
                  <a:pos x="1023" y="331"/>
                </a:cxn>
                <a:cxn ang="0">
                  <a:pos x="950" y="372"/>
                </a:cxn>
                <a:cxn ang="0">
                  <a:pos x="882" y="406"/>
                </a:cxn>
                <a:cxn ang="0">
                  <a:pos x="784" y="450"/>
                </a:cxn>
                <a:cxn ang="0">
                  <a:pos x="698" y="481"/>
                </a:cxn>
                <a:cxn ang="0">
                  <a:pos x="620" y="510"/>
                </a:cxn>
                <a:cxn ang="0">
                  <a:pos x="533" y="536"/>
                </a:cxn>
                <a:cxn ang="0">
                  <a:pos x="455" y="557"/>
                </a:cxn>
                <a:cxn ang="0">
                  <a:pos x="398" y="569"/>
                </a:cxn>
                <a:cxn ang="0">
                  <a:pos x="278" y="586"/>
                </a:cxn>
                <a:cxn ang="0">
                  <a:pos x="244" y="590"/>
                </a:cxn>
                <a:cxn ang="0">
                  <a:pos x="209" y="592"/>
                </a:cxn>
                <a:cxn ang="0">
                  <a:pos x="178" y="594"/>
                </a:cxn>
                <a:cxn ang="0">
                  <a:pos x="147" y="594"/>
                </a:cxn>
                <a:cxn ang="0">
                  <a:pos x="114" y="596"/>
                </a:cxn>
                <a:cxn ang="0">
                  <a:pos x="76" y="597"/>
                </a:cxn>
                <a:cxn ang="0">
                  <a:pos x="41" y="597"/>
                </a:cxn>
                <a:cxn ang="0">
                  <a:pos x="0" y="594"/>
                </a:cxn>
              </a:cxnLst>
              <a:rect l="0" t="0" r="r" b="b"/>
              <a:pathLst>
                <a:path w="1545" h="640">
                  <a:moveTo>
                    <a:pt x="0" y="594"/>
                  </a:moveTo>
                  <a:lnTo>
                    <a:pt x="85" y="620"/>
                  </a:lnTo>
                  <a:lnTo>
                    <a:pt x="119" y="627"/>
                  </a:lnTo>
                  <a:lnTo>
                    <a:pt x="164" y="633"/>
                  </a:lnTo>
                  <a:lnTo>
                    <a:pt x="223" y="638"/>
                  </a:lnTo>
                  <a:lnTo>
                    <a:pt x="345" y="640"/>
                  </a:lnTo>
                  <a:lnTo>
                    <a:pt x="408" y="639"/>
                  </a:lnTo>
                  <a:lnTo>
                    <a:pt x="526" y="630"/>
                  </a:lnTo>
                  <a:lnTo>
                    <a:pt x="607" y="618"/>
                  </a:lnTo>
                  <a:lnTo>
                    <a:pt x="686" y="603"/>
                  </a:lnTo>
                  <a:lnTo>
                    <a:pt x="770" y="584"/>
                  </a:lnTo>
                  <a:lnTo>
                    <a:pt x="853" y="560"/>
                  </a:lnTo>
                  <a:lnTo>
                    <a:pt x="917" y="540"/>
                  </a:lnTo>
                  <a:lnTo>
                    <a:pt x="1002" y="505"/>
                  </a:lnTo>
                  <a:lnTo>
                    <a:pt x="1066" y="476"/>
                  </a:lnTo>
                  <a:lnTo>
                    <a:pt x="1132" y="441"/>
                  </a:lnTo>
                  <a:lnTo>
                    <a:pt x="1202" y="402"/>
                  </a:lnTo>
                  <a:lnTo>
                    <a:pt x="1237" y="377"/>
                  </a:lnTo>
                  <a:lnTo>
                    <a:pt x="1277" y="346"/>
                  </a:lnTo>
                  <a:lnTo>
                    <a:pt x="1310" y="317"/>
                  </a:lnTo>
                  <a:lnTo>
                    <a:pt x="1335" y="290"/>
                  </a:lnTo>
                  <a:lnTo>
                    <a:pt x="1360" y="268"/>
                  </a:lnTo>
                  <a:lnTo>
                    <a:pt x="1456" y="358"/>
                  </a:lnTo>
                  <a:lnTo>
                    <a:pt x="1456" y="306"/>
                  </a:lnTo>
                  <a:lnTo>
                    <a:pt x="1462" y="246"/>
                  </a:lnTo>
                  <a:lnTo>
                    <a:pt x="1472" y="185"/>
                  </a:lnTo>
                  <a:lnTo>
                    <a:pt x="1492" y="118"/>
                  </a:lnTo>
                  <a:lnTo>
                    <a:pt x="1511" y="64"/>
                  </a:lnTo>
                  <a:lnTo>
                    <a:pt x="1545" y="0"/>
                  </a:lnTo>
                  <a:lnTo>
                    <a:pt x="1472" y="26"/>
                  </a:lnTo>
                  <a:lnTo>
                    <a:pt x="1398" y="48"/>
                  </a:lnTo>
                  <a:lnTo>
                    <a:pt x="1315" y="65"/>
                  </a:lnTo>
                  <a:lnTo>
                    <a:pt x="1242" y="76"/>
                  </a:lnTo>
                  <a:lnTo>
                    <a:pt x="1200" y="80"/>
                  </a:lnTo>
                  <a:lnTo>
                    <a:pt x="1140" y="76"/>
                  </a:lnTo>
                  <a:lnTo>
                    <a:pt x="1240" y="167"/>
                  </a:lnTo>
                  <a:lnTo>
                    <a:pt x="1196" y="211"/>
                  </a:lnTo>
                  <a:lnTo>
                    <a:pt x="1146" y="249"/>
                  </a:lnTo>
                  <a:lnTo>
                    <a:pt x="1090" y="291"/>
                  </a:lnTo>
                  <a:lnTo>
                    <a:pt x="1023" y="331"/>
                  </a:lnTo>
                  <a:lnTo>
                    <a:pt x="950" y="372"/>
                  </a:lnTo>
                  <a:lnTo>
                    <a:pt x="882" y="406"/>
                  </a:lnTo>
                  <a:lnTo>
                    <a:pt x="784" y="450"/>
                  </a:lnTo>
                  <a:lnTo>
                    <a:pt x="698" y="481"/>
                  </a:lnTo>
                  <a:lnTo>
                    <a:pt x="620" y="510"/>
                  </a:lnTo>
                  <a:lnTo>
                    <a:pt x="533" y="536"/>
                  </a:lnTo>
                  <a:lnTo>
                    <a:pt x="455" y="557"/>
                  </a:lnTo>
                  <a:lnTo>
                    <a:pt x="398" y="569"/>
                  </a:lnTo>
                  <a:lnTo>
                    <a:pt x="278" y="586"/>
                  </a:lnTo>
                  <a:lnTo>
                    <a:pt x="244" y="590"/>
                  </a:lnTo>
                  <a:lnTo>
                    <a:pt x="209" y="592"/>
                  </a:lnTo>
                  <a:lnTo>
                    <a:pt x="178" y="594"/>
                  </a:lnTo>
                  <a:lnTo>
                    <a:pt x="147" y="594"/>
                  </a:lnTo>
                  <a:lnTo>
                    <a:pt x="114" y="596"/>
                  </a:lnTo>
                  <a:lnTo>
                    <a:pt x="76" y="597"/>
                  </a:lnTo>
                  <a:lnTo>
                    <a:pt x="41" y="597"/>
                  </a:lnTo>
                  <a:lnTo>
                    <a:pt x="0" y="594"/>
                  </a:lnTo>
                </a:path>
              </a:pathLst>
            </a:custGeom>
            <a:solidFill>
              <a:schemeClr val="bg2"/>
            </a:solidFill>
            <a:ln w="19050" cap="rnd" cmpd="sng">
              <a:solidFill>
                <a:schemeClr val="bg1"/>
              </a:solidFill>
              <a:prstDash val="solid"/>
              <a:round/>
              <a:headEnd type="none" w="med" len="med"/>
              <a:tailEnd type="none" w="med" len="med"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txBody>
            <a:bodyPr/>
            <a:lstStyle/>
            <a:p>
              <a:pPr>
                <a:defRPr/>
              </a:pPr>
              <a:endParaRPr lang="de-DE" dirty="0">
                <a:solidFill>
                  <a:prstClr val="black"/>
                </a:solidFill>
                <a:latin typeface="BMWTypeRegular"/>
              </a:endParaRPr>
            </a:p>
          </p:txBody>
        </p:sp>
        <p:pic>
          <p:nvPicPr>
            <p:cNvPr id="16" name="Picture 10" descr="Businessmen shaking hands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backgroundRemoval t="2804" b="89720" l="1875" r="9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80593" y="4411466"/>
              <a:ext cx="966244" cy="64617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7" name="Freeform 24"/>
            <p:cNvSpPr>
              <a:spLocks/>
            </p:cNvSpPr>
            <p:nvPr/>
          </p:nvSpPr>
          <p:spPr bwMode="auto">
            <a:xfrm rot="6166212" flipV="1">
              <a:off x="5652925" y="4402553"/>
              <a:ext cx="1127102" cy="914832"/>
            </a:xfrm>
            <a:custGeom>
              <a:avLst/>
              <a:gdLst/>
              <a:ahLst/>
              <a:cxnLst>
                <a:cxn ang="0">
                  <a:pos x="0" y="594"/>
                </a:cxn>
                <a:cxn ang="0">
                  <a:pos x="85" y="620"/>
                </a:cxn>
                <a:cxn ang="0">
                  <a:pos x="119" y="627"/>
                </a:cxn>
                <a:cxn ang="0">
                  <a:pos x="164" y="633"/>
                </a:cxn>
                <a:cxn ang="0">
                  <a:pos x="223" y="638"/>
                </a:cxn>
                <a:cxn ang="0">
                  <a:pos x="345" y="640"/>
                </a:cxn>
                <a:cxn ang="0">
                  <a:pos x="408" y="639"/>
                </a:cxn>
                <a:cxn ang="0">
                  <a:pos x="526" y="630"/>
                </a:cxn>
                <a:cxn ang="0">
                  <a:pos x="607" y="618"/>
                </a:cxn>
                <a:cxn ang="0">
                  <a:pos x="686" y="603"/>
                </a:cxn>
                <a:cxn ang="0">
                  <a:pos x="770" y="584"/>
                </a:cxn>
                <a:cxn ang="0">
                  <a:pos x="853" y="560"/>
                </a:cxn>
                <a:cxn ang="0">
                  <a:pos x="917" y="540"/>
                </a:cxn>
                <a:cxn ang="0">
                  <a:pos x="1002" y="505"/>
                </a:cxn>
                <a:cxn ang="0">
                  <a:pos x="1066" y="476"/>
                </a:cxn>
                <a:cxn ang="0">
                  <a:pos x="1132" y="441"/>
                </a:cxn>
                <a:cxn ang="0">
                  <a:pos x="1202" y="402"/>
                </a:cxn>
                <a:cxn ang="0">
                  <a:pos x="1237" y="377"/>
                </a:cxn>
                <a:cxn ang="0">
                  <a:pos x="1277" y="346"/>
                </a:cxn>
                <a:cxn ang="0">
                  <a:pos x="1310" y="317"/>
                </a:cxn>
                <a:cxn ang="0">
                  <a:pos x="1335" y="290"/>
                </a:cxn>
                <a:cxn ang="0">
                  <a:pos x="1360" y="268"/>
                </a:cxn>
                <a:cxn ang="0">
                  <a:pos x="1456" y="358"/>
                </a:cxn>
                <a:cxn ang="0">
                  <a:pos x="1456" y="306"/>
                </a:cxn>
                <a:cxn ang="0">
                  <a:pos x="1462" y="246"/>
                </a:cxn>
                <a:cxn ang="0">
                  <a:pos x="1472" y="185"/>
                </a:cxn>
                <a:cxn ang="0">
                  <a:pos x="1492" y="118"/>
                </a:cxn>
                <a:cxn ang="0">
                  <a:pos x="1511" y="64"/>
                </a:cxn>
                <a:cxn ang="0">
                  <a:pos x="1545" y="0"/>
                </a:cxn>
                <a:cxn ang="0">
                  <a:pos x="1472" y="26"/>
                </a:cxn>
                <a:cxn ang="0">
                  <a:pos x="1398" y="48"/>
                </a:cxn>
                <a:cxn ang="0">
                  <a:pos x="1315" y="65"/>
                </a:cxn>
                <a:cxn ang="0">
                  <a:pos x="1242" y="76"/>
                </a:cxn>
                <a:cxn ang="0">
                  <a:pos x="1200" y="80"/>
                </a:cxn>
                <a:cxn ang="0">
                  <a:pos x="1140" y="76"/>
                </a:cxn>
                <a:cxn ang="0">
                  <a:pos x="1240" y="167"/>
                </a:cxn>
                <a:cxn ang="0">
                  <a:pos x="1196" y="211"/>
                </a:cxn>
                <a:cxn ang="0">
                  <a:pos x="1146" y="249"/>
                </a:cxn>
                <a:cxn ang="0">
                  <a:pos x="1090" y="291"/>
                </a:cxn>
                <a:cxn ang="0">
                  <a:pos x="1023" y="331"/>
                </a:cxn>
                <a:cxn ang="0">
                  <a:pos x="950" y="372"/>
                </a:cxn>
                <a:cxn ang="0">
                  <a:pos x="882" y="406"/>
                </a:cxn>
                <a:cxn ang="0">
                  <a:pos x="784" y="450"/>
                </a:cxn>
                <a:cxn ang="0">
                  <a:pos x="698" y="481"/>
                </a:cxn>
                <a:cxn ang="0">
                  <a:pos x="620" y="510"/>
                </a:cxn>
                <a:cxn ang="0">
                  <a:pos x="533" y="536"/>
                </a:cxn>
                <a:cxn ang="0">
                  <a:pos x="455" y="557"/>
                </a:cxn>
                <a:cxn ang="0">
                  <a:pos x="398" y="569"/>
                </a:cxn>
                <a:cxn ang="0">
                  <a:pos x="278" y="586"/>
                </a:cxn>
                <a:cxn ang="0">
                  <a:pos x="244" y="590"/>
                </a:cxn>
                <a:cxn ang="0">
                  <a:pos x="209" y="592"/>
                </a:cxn>
                <a:cxn ang="0">
                  <a:pos x="178" y="594"/>
                </a:cxn>
                <a:cxn ang="0">
                  <a:pos x="147" y="594"/>
                </a:cxn>
                <a:cxn ang="0">
                  <a:pos x="114" y="596"/>
                </a:cxn>
                <a:cxn ang="0">
                  <a:pos x="76" y="597"/>
                </a:cxn>
                <a:cxn ang="0">
                  <a:pos x="41" y="597"/>
                </a:cxn>
                <a:cxn ang="0">
                  <a:pos x="0" y="594"/>
                </a:cxn>
              </a:cxnLst>
              <a:rect l="0" t="0" r="r" b="b"/>
              <a:pathLst>
                <a:path w="1545" h="640">
                  <a:moveTo>
                    <a:pt x="0" y="594"/>
                  </a:moveTo>
                  <a:lnTo>
                    <a:pt x="85" y="620"/>
                  </a:lnTo>
                  <a:lnTo>
                    <a:pt x="119" y="627"/>
                  </a:lnTo>
                  <a:lnTo>
                    <a:pt x="164" y="633"/>
                  </a:lnTo>
                  <a:lnTo>
                    <a:pt x="223" y="638"/>
                  </a:lnTo>
                  <a:lnTo>
                    <a:pt x="345" y="640"/>
                  </a:lnTo>
                  <a:lnTo>
                    <a:pt x="408" y="639"/>
                  </a:lnTo>
                  <a:lnTo>
                    <a:pt x="526" y="630"/>
                  </a:lnTo>
                  <a:lnTo>
                    <a:pt x="607" y="618"/>
                  </a:lnTo>
                  <a:lnTo>
                    <a:pt x="686" y="603"/>
                  </a:lnTo>
                  <a:lnTo>
                    <a:pt x="770" y="584"/>
                  </a:lnTo>
                  <a:lnTo>
                    <a:pt x="853" y="560"/>
                  </a:lnTo>
                  <a:lnTo>
                    <a:pt x="917" y="540"/>
                  </a:lnTo>
                  <a:lnTo>
                    <a:pt x="1002" y="505"/>
                  </a:lnTo>
                  <a:lnTo>
                    <a:pt x="1066" y="476"/>
                  </a:lnTo>
                  <a:lnTo>
                    <a:pt x="1132" y="441"/>
                  </a:lnTo>
                  <a:lnTo>
                    <a:pt x="1202" y="402"/>
                  </a:lnTo>
                  <a:lnTo>
                    <a:pt x="1237" y="377"/>
                  </a:lnTo>
                  <a:lnTo>
                    <a:pt x="1277" y="346"/>
                  </a:lnTo>
                  <a:lnTo>
                    <a:pt x="1310" y="317"/>
                  </a:lnTo>
                  <a:lnTo>
                    <a:pt x="1335" y="290"/>
                  </a:lnTo>
                  <a:lnTo>
                    <a:pt x="1360" y="268"/>
                  </a:lnTo>
                  <a:lnTo>
                    <a:pt x="1456" y="358"/>
                  </a:lnTo>
                  <a:lnTo>
                    <a:pt x="1456" y="306"/>
                  </a:lnTo>
                  <a:lnTo>
                    <a:pt x="1462" y="246"/>
                  </a:lnTo>
                  <a:lnTo>
                    <a:pt x="1472" y="185"/>
                  </a:lnTo>
                  <a:lnTo>
                    <a:pt x="1492" y="118"/>
                  </a:lnTo>
                  <a:lnTo>
                    <a:pt x="1511" y="64"/>
                  </a:lnTo>
                  <a:lnTo>
                    <a:pt x="1545" y="0"/>
                  </a:lnTo>
                  <a:lnTo>
                    <a:pt x="1472" y="26"/>
                  </a:lnTo>
                  <a:lnTo>
                    <a:pt x="1398" y="48"/>
                  </a:lnTo>
                  <a:lnTo>
                    <a:pt x="1315" y="65"/>
                  </a:lnTo>
                  <a:lnTo>
                    <a:pt x="1242" y="76"/>
                  </a:lnTo>
                  <a:lnTo>
                    <a:pt x="1200" y="80"/>
                  </a:lnTo>
                  <a:lnTo>
                    <a:pt x="1140" y="76"/>
                  </a:lnTo>
                  <a:lnTo>
                    <a:pt x="1240" y="167"/>
                  </a:lnTo>
                  <a:lnTo>
                    <a:pt x="1196" y="211"/>
                  </a:lnTo>
                  <a:lnTo>
                    <a:pt x="1146" y="249"/>
                  </a:lnTo>
                  <a:lnTo>
                    <a:pt x="1090" y="291"/>
                  </a:lnTo>
                  <a:lnTo>
                    <a:pt x="1023" y="331"/>
                  </a:lnTo>
                  <a:lnTo>
                    <a:pt x="950" y="372"/>
                  </a:lnTo>
                  <a:lnTo>
                    <a:pt x="882" y="406"/>
                  </a:lnTo>
                  <a:lnTo>
                    <a:pt x="784" y="450"/>
                  </a:lnTo>
                  <a:lnTo>
                    <a:pt x="698" y="481"/>
                  </a:lnTo>
                  <a:lnTo>
                    <a:pt x="620" y="510"/>
                  </a:lnTo>
                  <a:lnTo>
                    <a:pt x="533" y="536"/>
                  </a:lnTo>
                  <a:lnTo>
                    <a:pt x="455" y="557"/>
                  </a:lnTo>
                  <a:lnTo>
                    <a:pt x="398" y="569"/>
                  </a:lnTo>
                  <a:lnTo>
                    <a:pt x="278" y="586"/>
                  </a:lnTo>
                  <a:lnTo>
                    <a:pt x="244" y="590"/>
                  </a:lnTo>
                  <a:lnTo>
                    <a:pt x="209" y="592"/>
                  </a:lnTo>
                  <a:lnTo>
                    <a:pt x="178" y="594"/>
                  </a:lnTo>
                  <a:lnTo>
                    <a:pt x="147" y="594"/>
                  </a:lnTo>
                  <a:lnTo>
                    <a:pt x="114" y="596"/>
                  </a:lnTo>
                  <a:lnTo>
                    <a:pt x="76" y="597"/>
                  </a:lnTo>
                  <a:lnTo>
                    <a:pt x="41" y="597"/>
                  </a:lnTo>
                  <a:lnTo>
                    <a:pt x="0" y="594"/>
                  </a:lnTo>
                </a:path>
              </a:pathLst>
            </a:custGeom>
            <a:solidFill>
              <a:schemeClr val="bg2"/>
            </a:solidFill>
            <a:ln w="19050" cap="rnd" cmpd="sng">
              <a:solidFill>
                <a:schemeClr val="bg1"/>
              </a:solidFill>
              <a:prstDash val="solid"/>
              <a:round/>
              <a:headEnd type="none" w="med" len="med"/>
              <a:tailEnd type="none" w="med" len="med"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txBody>
            <a:bodyPr/>
            <a:lstStyle/>
            <a:p>
              <a:pPr>
                <a:defRPr/>
              </a:pPr>
              <a:endParaRPr lang="de-DE" dirty="0">
                <a:solidFill>
                  <a:prstClr val="black"/>
                </a:solidFill>
                <a:latin typeface="BMWTypeRegular"/>
              </a:endParaRPr>
            </a:p>
          </p:txBody>
        </p:sp>
        <p:pic>
          <p:nvPicPr>
            <p:cNvPr id="18" name="Picture 10" descr="Businessmen shaking hands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backgroundRemoval t="2804" b="89720" l="1875" r="9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941911" y="4588997"/>
              <a:ext cx="966244" cy="64617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9" name="Freeform 24"/>
            <p:cNvSpPr>
              <a:spLocks/>
            </p:cNvSpPr>
            <p:nvPr/>
          </p:nvSpPr>
          <p:spPr bwMode="auto">
            <a:xfrm rot="20283096" flipH="1" flipV="1">
              <a:off x="2324407" y="2171619"/>
              <a:ext cx="1418290" cy="864000"/>
            </a:xfrm>
            <a:custGeom>
              <a:avLst/>
              <a:gdLst/>
              <a:ahLst/>
              <a:cxnLst>
                <a:cxn ang="0">
                  <a:pos x="0" y="594"/>
                </a:cxn>
                <a:cxn ang="0">
                  <a:pos x="85" y="620"/>
                </a:cxn>
                <a:cxn ang="0">
                  <a:pos x="119" y="627"/>
                </a:cxn>
                <a:cxn ang="0">
                  <a:pos x="164" y="633"/>
                </a:cxn>
                <a:cxn ang="0">
                  <a:pos x="223" y="638"/>
                </a:cxn>
                <a:cxn ang="0">
                  <a:pos x="345" y="640"/>
                </a:cxn>
                <a:cxn ang="0">
                  <a:pos x="408" y="639"/>
                </a:cxn>
                <a:cxn ang="0">
                  <a:pos x="526" y="630"/>
                </a:cxn>
                <a:cxn ang="0">
                  <a:pos x="607" y="618"/>
                </a:cxn>
                <a:cxn ang="0">
                  <a:pos x="686" y="603"/>
                </a:cxn>
                <a:cxn ang="0">
                  <a:pos x="770" y="584"/>
                </a:cxn>
                <a:cxn ang="0">
                  <a:pos x="853" y="560"/>
                </a:cxn>
                <a:cxn ang="0">
                  <a:pos x="917" y="540"/>
                </a:cxn>
                <a:cxn ang="0">
                  <a:pos x="1002" y="505"/>
                </a:cxn>
                <a:cxn ang="0">
                  <a:pos x="1066" y="476"/>
                </a:cxn>
                <a:cxn ang="0">
                  <a:pos x="1132" y="441"/>
                </a:cxn>
                <a:cxn ang="0">
                  <a:pos x="1202" y="402"/>
                </a:cxn>
                <a:cxn ang="0">
                  <a:pos x="1237" y="377"/>
                </a:cxn>
                <a:cxn ang="0">
                  <a:pos x="1277" y="346"/>
                </a:cxn>
                <a:cxn ang="0">
                  <a:pos x="1310" y="317"/>
                </a:cxn>
                <a:cxn ang="0">
                  <a:pos x="1335" y="290"/>
                </a:cxn>
                <a:cxn ang="0">
                  <a:pos x="1360" y="268"/>
                </a:cxn>
                <a:cxn ang="0">
                  <a:pos x="1456" y="358"/>
                </a:cxn>
                <a:cxn ang="0">
                  <a:pos x="1456" y="306"/>
                </a:cxn>
                <a:cxn ang="0">
                  <a:pos x="1462" y="246"/>
                </a:cxn>
                <a:cxn ang="0">
                  <a:pos x="1472" y="185"/>
                </a:cxn>
                <a:cxn ang="0">
                  <a:pos x="1492" y="118"/>
                </a:cxn>
                <a:cxn ang="0">
                  <a:pos x="1511" y="64"/>
                </a:cxn>
                <a:cxn ang="0">
                  <a:pos x="1545" y="0"/>
                </a:cxn>
                <a:cxn ang="0">
                  <a:pos x="1472" y="26"/>
                </a:cxn>
                <a:cxn ang="0">
                  <a:pos x="1398" y="48"/>
                </a:cxn>
                <a:cxn ang="0">
                  <a:pos x="1315" y="65"/>
                </a:cxn>
                <a:cxn ang="0">
                  <a:pos x="1242" y="76"/>
                </a:cxn>
                <a:cxn ang="0">
                  <a:pos x="1200" y="80"/>
                </a:cxn>
                <a:cxn ang="0">
                  <a:pos x="1140" y="76"/>
                </a:cxn>
                <a:cxn ang="0">
                  <a:pos x="1240" y="167"/>
                </a:cxn>
                <a:cxn ang="0">
                  <a:pos x="1196" y="211"/>
                </a:cxn>
                <a:cxn ang="0">
                  <a:pos x="1146" y="249"/>
                </a:cxn>
                <a:cxn ang="0">
                  <a:pos x="1090" y="291"/>
                </a:cxn>
                <a:cxn ang="0">
                  <a:pos x="1023" y="331"/>
                </a:cxn>
                <a:cxn ang="0">
                  <a:pos x="950" y="372"/>
                </a:cxn>
                <a:cxn ang="0">
                  <a:pos x="882" y="406"/>
                </a:cxn>
                <a:cxn ang="0">
                  <a:pos x="784" y="450"/>
                </a:cxn>
                <a:cxn ang="0">
                  <a:pos x="698" y="481"/>
                </a:cxn>
                <a:cxn ang="0">
                  <a:pos x="620" y="510"/>
                </a:cxn>
                <a:cxn ang="0">
                  <a:pos x="533" y="536"/>
                </a:cxn>
                <a:cxn ang="0">
                  <a:pos x="455" y="557"/>
                </a:cxn>
                <a:cxn ang="0">
                  <a:pos x="398" y="569"/>
                </a:cxn>
                <a:cxn ang="0">
                  <a:pos x="278" y="586"/>
                </a:cxn>
                <a:cxn ang="0">
                  <a:pos x="244" y="590"/>
                </a:cxn>
                <a:cxn ang="0">
                  <a:pos x="209" y="592"/>
                </a:cxn>
                <a:cxn ang="0">
                  <a:pos x="178" y="594"/>
                </a:cxn>
                <a:cxn ang="0">
                  <a:pos x="147" y="594"/>
                </a:cxn>
                <a:cxn ang="0">
                  <a:pos x="114" y="596"/>
                </a:cxn>
                <a:cxn ang="0">
                  <a:pos x="76" y="597"/>
                </a:cxn>
                <a:cxn ang="0">
                  <a:pos x="41" y="597"/>
                </a:cxn>
                <a:cxn ang="0">
                  <a:pos x="0" y="594"/>
                </a:cxn>
              </a:cxnLst>
              <a:rect l="0" t="0" r="r" b="b"/>
              <a:pathLst>
                <a:path w="1545" h="640">
                  <a:moveTo>
                    <a:pt x="0" y="594"/>
                  </a:moveTo>
                  <a:lnTo>
                    <a:pt x="85" y="620"/>
                  </a:lnTo>
                  <a:lnTo>
                    <a:pt x="119" y="627"/>
                  </a:lnTo>
                  <a:lnTo>
                    <a:pt x="164" y="633"/>
                  </a:lnTo>
                  <a:lnTo>
                    <a:pt x="223" y="638"/>
                  </a:lnTo>
                  <a:lnTo>
                    <a:pt x="345" y="640"/>
                  </a:lnTo>
                  <a:lnTo>
                    <a:pt x="408" y="639"/>
                  </a:lnTo>
                  <a:lnTo>
                    <a:pt x="526" y="630"/>
                  </a:lnTo>
                  <a:lnTo>
                    <a:pt x="607" y="618"/>
                  </a:lnTo>
                  <a:lnTo>
                    <a:pt x="686" y="603"/>
                  </a:lnTo>
                  <a:lnTo>
                    <a:pt x="770" y="584"/>
                  </a:lnTo>
                  <a:lnTo>
                    <a:pt x="853" y="560"/>
                  </a:lnTo>
                  <a:lnTo>
                    <a:pt x="917" y="540"/>
                  </a:lnTo>
                  <a:lnTo>
                    <a:pt x="1002" y="505"/>
                  </a:lnTo>
                  <a:lnTo>
                    <a:pt x="1066" y="476"/>
                  </a:lnTo>
                  <a:lnTo>
                    <a:pt x="1132" y="441"/>
                  </a:lnTo>
                  <a:lnTo>
                    <a:pt x="1202" y="402"/>
                  </a:lnTo>
                  <a:lnTo>
                    <a:pt x="1237" y="377"/>
                  </a:lnTo>
                  <a:lnTo>
                    <a:pt x="1277" y="346"/>
                  </a:lnTo>
                  <a:lnTo>
                    <a:pt x="1310" y="317"/>
                  </a:lnTo>
                  <a:lnTo>
                    <a:pt x="1335" y="290"/>
                  </a:lnTo>
                  <a:lnTo>
                    <a:pt x="1360" y="268"/>
                  </a:lnTo>
                  <a:lnTo>
                    <a:pt x="1456" y="358"/>
                  </a:lnTo>
                  <a:lnTo>
                    <a:pt x="1456" y="306"/>
                  </a:lnTo>
                  <a:lnTo>
                    <a:pt x="1462" y="246"/>
                  </a:lnTo>
                  <a:lnTo>
                    <a:pt x="1472" y="185"/>
                  </a:lnTo>
                  <a:lnTo>
                    <a:pt x="1492" y="118"/>
                  </a:lnTo>
                  <a:lnTo>
                    <a:pt x="1511" y="64"/>
                  </a:lnTo>
                  <a:lnTo>
                    <a:pt x="1545" y="0"/>
                  </a:lnTo>
                  <a:lnTo>
                    <a:pt x="1472" y="26"/>
                  </a:lnTo>
                  <a:lnTo>
                    <a:pt x="1398" y="48"/>
                  </a:lnTo>
                  <a:lnTo>
                    <a:pt x="1315" y="65"/>
                  </a:lnTo>
                  <a:lnTo>
                    <a:pt x="1242" y="76"/>
                  </a:lnTo>
                  <a:lnTo>
                    <a:pt x="1200" y="80"/>
                  </a:lnTo>
                  <a:lnTo>
                    <a:pt x="1140" y="76"/>
                  </a:lnTo>
                  <a:lnTo>
                    <a:pt x="1240" y="167"/>
                  </a:lnTo>
                  <a:lnTo>
                    <a:pt x="1196" y="211"/>
                  </a:lnTo>
                  <a:lnTo>
                    <a:pt x="1146" y="249"/>
                  </a:lnTo>
                  <a:lnTo>
                    <a:pt x="1090" y="291"/>
                  </a:lnTo>
                  <a:lnTo>
                    <a:pt x="1023" y="331"/>
                  </a:lnTo>
                  <a:lnTo>
                    <a:pt x="950" y="372"/>
                  </a:lnTo>
                  <a:lnTo>
                    <a:pt x="882" y="406"/>
                  </a:lnTo>
                  <a:lnTo>
                    <a:pt x="784" y="450"/>
                  </a:lnTo>
                  <a:lnTo>
                    <a:pt x="698" y="481"/>
                  </a:lnTo>
                  <a:lnTo>
                    <a:pt x="620" y="510"/>
                  </a:lnTo>
                  <a:lnTo>
                    <a:pt x="533" y="536"/>
                  </a:lnTo>
                  <a:lnTo>
                    <a:pt x="455" y="557"/>
                  </a:lnTo>
                  <a:lnTo>
                    <a:pt x="398" y="569"/>
                  </a:lnTo>
                  <a:lnTo>
                    <a:pt x="278" y="586"/>
                  </a:lnTo>
                  <a:lnTo>
                    <a:pt x="244" y="590"/>
                  </a:lnTo>
                  <a:lnTo>
                    <a:pt x="209" y="592"/>
                  </a:lnTo>
                  <a:lnTo>
                    <a:pt x="178" y="594"/>
                  </a:lnTo>
                  <a:lnTo>
                    <a:pt x="147" y="594"/>
                  </a:lnTo>
                  <a:lnTo>
                    <a:pt x="114" y="596"/>
                  </a:lnTo>
                  <a:lnTo>
                    <a:pt x="76" y="597"/>
                  </a:lnTo>
                  <a:lnTo>
                    <a:pt x="41" y="597"/>
                  </a:lnTo>
                  <a:lnTo>
                    <a:pt x="0" y="594"/>
                  </a:lnTo>
                </a:path>
              </a:pathLst>
            </a:custGeom>
            <a:solidFill>
              <a:schemeClr val="bg2"/>
            </a:solidFill>
            <a:ln w="19050" cap="rnd" cmpd="sng">
              <a:solidFill>
                <a:schemeClr val="bg1"/>
              </a:solidFill>
              <a:prstDash val="solid"/>
              <a:round/>
              <a:headEnd type="none" w="med" len="med"/>
              <a:tailEnd type="none" w="med" len="med"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txBody>
            <a:bodyPr/>
            <a:lstStyle/>
            <a:p>
              <a:pPr>
                <a:defRPr/>
              </a:pPr>
              <a:endParaRPr lang="de-DE" dirty="0">
                <a:solidFill>
                  <a:prstClr val="black"/>
                </a:solidFill>
                <a:latin typeface="BMWTypeRegular"/>
              </a:endParaRPr>
            </a:p>
          </p:txBody>
        </p:sp>
        <p:pic>
          <p:nvPicPr>
            <p:cNvPr id="20" name="Picture 10" descr="Businessmen shaking hands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backgroundRemoval t="2804" b="89720" l="1875" r="9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19183" y="2129883"/>
              <a:ext cx="966244" cy="64617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1" name="Freeform 24"/>
            <p:cNvSpPr>
              <a:spLocks/>
            </p:cNvSpPr>
            <p:nvPr/>
          </p:nvSpPr>
          <p:spPr bwMode="auto">
            <a:xfrm rot="632628" flipV="1">
              <a:off x="5607542" y="1979308"/>
              <a:ext cx="1192668" cy="792286"/>
            </a:xfrm>
            <a:custGeom>
              <a:avLst/>
              <a:gdLst/>
              <a:ahLst/>
              <a:cxnLst>
                <a:cxn ang="0">
                  <a:pos x="0" y="594"/>
                </a:cxn>
                <a:cxn ang="0">
                  <a:pos x="85" y="620"/>
                </a:cxn>
                <a:cxn ang="0">
                  <a:pos x="119" y="627"/>
                </a:cxn>
                <a:cxn ang="0">
                  <a:pos x="164" y="633"/>
                </a:cxn>
                <a:cxn ang="0">
                  <a:pos x="223" y="638"/>
                </a:cxn>
                <a:cxn ang="0">
                  <a:pos x="345" y="640"/>
                </a:cxn>
                <a:cxn ang="0">
                  <a:pos x="408" y="639"/>
                </a:cxn>
                <a:cxn ang="0">
                  <a:pos x="526" y="630"/>
                </a:cxn>
                <a:cxn ang="0">
                  <a:pos x="607" y="618"/>
                </a:cxn>
                <a:cxn ang="0">
                  <a:pos x="686" y="603"/>
                </a:cxn>
                <a:cxn ang="0">
                  <a:pos x="770" y="584"/>
                </a:cxn>
                <a:cxn ang="0">
                  <a:pos x="853" y="560"/>
                </a:cxn>
                <a:cxn ang="0">
                  <a:pos x="917" y="540"/>
                </a:cxn>
                <a:cxn ang="0">
                  <a:pos x="1002" y="505"/>
                </a:cxn>
                <a:cxn ang="0">
                  <a:pos x="1066" y="476"/>
                </a:cxn>
                <a:cxn ang="0">
                  <a:pos x="1132" y="441"/>
                </a:cxn>
                <a:cxn ang="0">
                  <a:pos x="1202" y="402"/>
                </a:cxn>
                <a:cxn ang="0">
                  <a:pos x="1237" y="377"/>
                </a:cxn>
                <a:cxn ang="0">
                  <a:pos x="1277" y="346"/>
                </a:cxn>
                <a:cxn ang="0">
                  <a:pos x="1310" y="317"/>
                </a:cxn>
                <a:cxn ang="0">
                  <a:pos x="1335" y="290"/>
                </a:cxn>
                <a:cxn ang="0">
                  <a:pos x="1360" y="268"/>
                </a:cxn>
                <a:cxn ang="0">
                  <a:pos x="1456" y="358"/>
                </a:cxn>
                <a:cxn ang="0">
                  <a:pos x="1456" y="306"/>
                </a:cxn>
                <a:cxn ang="0">
                  <a:pos x="1462" y="246"/>
                </a:cxn>
                <a:cxn ang="0">
                  <a:pos x="1472" y="185"/>
                </a:cxn>
                <a:cxn ang="0">
                  <a:pos x="1492" y="118"/>
                </a:cxn>
                <a:cxn ang="0">
                  <a:pos x="1511" y="64"/>
                </a:cxn>
                <a:cxn ang="0">
                  <a:pos x="1545" y="0"/>
                </a:cxn>
                <a:cxn ang="0">
                  <a:pos x="1472" y="26"/>
                </a:cxn>
                <a:cxn ang="0">
                  <a:pos x="1398" y="48"/>
                </a:cxn>
                <a:cxn ang="0">
                  <a:pos x="1315" y="65"/>
                </a:cxn>
                <a:cxn ang="0">
                  <a:pos x="1242" y="76"/>
                </a:cxn>
                <a:cxn ang="0">
                  <a:pos x="1200" y="80"/>
                </a:cxn>
                <a:cxn ang="0">
                  <a:pos x="1140" y="76"/>
                </a:cxn>
                <a:cxn ang="0">
                  <a:pos x="1240" y="167"/>
                </a:cxn>
                <a:cxn ang="0">
                  <a:pos x="1196" y="211"/>
                </a:cxn>
                <a:cxn ang="0">
                  <a:pos x="1146" y="249"/>
                </a:cxn>
                <a:cxn ang="0">
                  <a:pos x="1090" y="291"/>
                </a:cxn>
                <a:cxn ang="0">
                  <a:pos x="1023" y="331"/>
                </a:cxn>
                <a:cxn ang="0">
                  <a:pos x="950" y="372"/>
                </a:cxn>
                <a:cxn ang="0">
                  <a:pos x="882" y="406"/>
                </a:cxn>
                <a:cxn ang="0">
                  <a:pos x="784" y="450"/>
                </a:cxn>
                <a:cxn ang="0">
                  <a:pos x="698" y="481"/>
                </a:cxn>
                <a:cxn ang="0">
                  <a:pos x="620" y="510"/>
                </a:cxn>
                <a:cxn ang="0">
                  <a:pos x="533" y="536"/>
                </a:cxn>
                <a:cxn ang="0">
                  <a:pos x="455" y="557"/>
                </a:cxn>
                <a:cxn ang="0">
                  <a:pos x="398" y="569"/>
                </a:cxn>
                <a:cxn ang="0">
                  <a:pos x="278" y="586"/>
                </a:cxn>
                <a:cxn ang="0">
                  <a:pos x="244" y="590"/>
                </a:cxn>
                <a:cxn ang="0">
                  <a:pos x="209" y="592"/>
                </a:cxn>
                <a:cxn ang="0">
                  <a:pos x="178" y="594"/>
                </a:cxn>
                <a:cxn ang="0">
                  <a:pos x="147" y="594"/>
                </a:cxn>
                <a:cxn ang="0">
                  <a:pos x="114" y="596"/>
                </a:cxn>
                <a:cxn ang="0">
                  <a:pos x="76" y="597"/>
                </a:cxn>
                <a:cxn ang="0">
                  <a:pos x="41" y="597"/>
                </a:cxn>
                <a:cxn ang="0">
                  <a:pos x="0" y="594"/>
                </a:cxn>
              </a:cxnLst>
              <a:rect l="0" t="0" r="r" b="b"/>
              <a:pathLst>
                <a:path w="1545" h="640">
                  <a:moveTo>
                    <a:pt x="0" y="594"/>
                  </a:moveTo>
                  <a:lnTo>
                    <a:pt x="85" y="620"/>
                  </a:lnTo>
                  <a:lnTo>
                    <a:pt x="119" y="627"/>
                  </a:lnTo>
                  <a:lnTo>
                    <a:pt x="164" y="633"/>
                  </a:lnTo>
                  <a:lnTo>
                    <a:pt x="223" y="638"/>
                  </a:lnTo>
                  <a:lnTo>
                    <a:pt x="345" y="640"/>
                  </a:lnTo>
                  <a:lnTo>
                    <a:pt x="408" y="639"/>
                  </a:lnTo>
                  <a:lnTo>
                    <a:pt x="526" y="630"/>
                  </a:lnTo>
                  <a:lnTo>
                    <a:pt x="607" y="618"/>
                  </a:lnTo>
                  <a:lnTo>
                    <a:pt x="686" y="603"/>
                  </a:lnTo>
                  <a:lnTo>
                    <a:pt x="770" y="584"/>
                  </a:lnTo>
                  <a:lnTo>
                    <a:pt x="853" y="560"/>
                  </a:lnTo>
                  <a:lnTo>
                    <a:pt x="917" y="540"/>
                  </a:lnTo>
                  <a:lnTo>
                    <a:pt x="1002" y="505"/>
                  </a:lnTo>
                  <a:lnTo>
                    <a:pt x="1066" y="476"/>
                  </a:lnTo>
                  <a:lnTo>
                    <a:pt x="1132" y="441"/>
                  </a:lnTo>
                  <a:lnTo>
                    <a:pt x="1202" y="402"/>
                  </a:lnTo>
                  <a:lnTo>
                    <a:pt x="1237" y="377"/>
                  </a:lnTo>
                  <a:lnTo>
                    <a:pt x="1277" y="346"/>
                  </a:lnTo>
                  <a:lnTo>
                    <a:pt x="1310" y="317"/>
                  </a:lnTo>
                  <a:lnTo>
                    <a:pt x="1335" y="290"/>
                  </a:lnTo>
                  <a:lnTo>
                    <a:pt x="1360" y="268"/>
                  </a:lnTo>
                  <a:lnTo>
                    <a:pt x="1456" y="358"/>
                  </a:lnTo>
                  <a:lnTo>
                    <a:pt x="1456" y="306"/>
                  </a:lnTo>
                  <a:lnTo>
                    <a:pt x="1462" y="246"/>
                  </a:lnTo>
                  <a:lnTo>
                    <a:pt x="1472" y="185"/>
                  </a:lnTo>
                  <a:lnTo>
                    <a:pt x="1492" y="118"/>
                  </a:lnTo>
                  <a:lnTo>
                    <a:pt x="1511" y="64"/>
                  </a:lnTo>
                  <a:lnTo>
                    <a:pt x="1545" y="0"/>
                  </a:lnTo>
                  <a:lnTo>
                    <a:pt x="1472" y="26"/>
                  </a:lnTo>
                  <a:lnTo>
                    <a:pt x="1398" y="48"/>
                  </a:lnTo>
                  <a:lnTo>
                    <a:pt x="1315" y="65"/>
                  </a:lnTo>
                  <a:lnTo>
                    <a:pt x="1242" y="76"/>
                  </a:lnTo>
                  <a:lnTo>
                    <a:pt x="1200" y="80"/>
                  </a:lnTo>
                  <a:lnTo>
                    <a:pt x="1140" y="76"/>
                  </a:lnTo>
                  <a:lnTo>
                    <a:pt x="1240" y="167"/>
                  </a:lnTo>
                  <a:lnTo>
                    <a:pt x="1196" y="211"/>
                  </a:lnTo>
                  <a:lnTo>
                    <a:pt x="1146" y="249"/>
                  </a:lnTo>
                  <a:lnTo>
                    <a:pt x="1090" y="291"/>
                  </a:lnTo>
                  <a:lnTo>
                    <a:pt x="1023" y="331"/>
                  </a:lnTo>
                  <a:lnTo>
                    <a:pt x="950" y="372"/>
                  </a:lnTo>
                  <a:lnTo>
                    <a:pt x="882" y="406"/>
                  </a:lnTo>
                  <a:lnTo>
                    <a:pt x="784" y="450"/>
                  </a:lnTo>
                  <a:lnTo>
                    <a:pt x="698" y="481"/>
                  </a:lnTo>
                  <a:lnTo>
                    <a:pt x="620" y="510"/>
                  </a:lnTo>
                  <a:lnTo>
                    <a:pt x="533" y="536"/>
                  </a:lnTo>
                  <a:lnTo>
                    <a:pt x="455" y="557"/>
                  </a:lnTo>
                  <a:lnTo>
                    <a:pt x="398" y="569"/>
                  </a:lnTo>
                  <a:lnTo>
                    <a:pt x="278" y="586"/>
                  </a:lnTo>
                  <a:lnTo>
                    <a:pt x="244" y="590"/>
                  </a:lnTo>
                  <a:lnTo>
                    <a:pt x="209" y="592"/>
                  </a:lnTo>
                  <a:lnTo>
                    <a:pt x="178" y="594"/>
                  </a:lnTo>
                  <a:lnTo>
                    <a:pt x="147" y="594"/>
                  </a:lnTo>
                  <a:lnTo>
                    <a:pt x="114" y="596"/>
                  </a:lnTo>
                  <a:lnTo>
                    <a:pt x="76" y="597"/>
                  </a:lnTo>
                  <a:lnTo>
                    <a:pt x="41" y="597"/>
                  </a:lnTo>
                  <a:lnTo>
                    <a:pt x="0" y="594"/>
                  </a:lnTo>
                </a:path>
              </a:pathLst>
            </a:custGeom>
            <a:solidFill>
              <a:schemeClr val="bg2"/>
            </a:solidFill>
            <a:ln w="19050" cap="rnd" cmpd="sng">
              <a:solidFill>
                <a:schemeClr val="bg1"/>
              </a:solidFill>
              <a:prstDash val="solid"/>
              <a:round/>
              <a:headEnd type="none" w="med" len="med"/>
              <a:tailEnd type="none" w="med" len="med"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txBody>
            <a:bodyPr/>
            <a:lstStyle/>
            <a:p>
              <a:pPr>
                <a:defRPr/>
              </a:pPr>
              <a:endParaRPr lang="de-DE" dirty="0">
                <a:solidFill>
                  <a:prstClr val="black"/>
                </a:solidFill>
                <a:latin typeface="BMWTypeRegular"/>
              </a:endParaRPr>
            </a:p>
          </p:txBody>
        </p:sp>
        <p:pic>
          <p:nvPicPr>
            <p:cNvPr id="22" name="Picture 10" descr="Businessmen shaking hands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backgroundRemoval t="2804" b="89720" l="1875" r="9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820901" y="1868864"/>
              <a:ext cx="966244" cy="64617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3" name="Freeform 24"/>
            <p:cNvSpPr>
              <a:spLocks/>
            </p:cNvSpPr>
            <p:nvPr/>
          </p:nvSpPr>
          <p:spPr bwMode="auto">
            <a:xfrm rot="2624986" flipV="1">
              <a:off x="6547689" y="3484443"/>
              <a:ext cx="361376" cy="288000"/>
            </a:xfrm>
            <a:custGeom>
              <a:avLst/>
              <a:gdLst>
                <a:gd name="connsiteX0" fmla="*/ 0 w 10000"/>
                <a:gd name="connsiteY0" fmla="*/ 9281 h 10000"/>
                <a:gd name="connsiteX1" fmla="*/ 550 w 10000"/>
                <a:gd name="connsiteY1" fmla="*/ 9688 h 10000"/>
                <a:gd name="connsiteX2" fmla="*/ 770 w 10000"/>
                <a:gd name="connsiteY2" fmla="*/ 9797 h 10000"/>
                <a:gd name="connsiteX3" fmla="*/ 1061 w 10000"/>
                <a:gd name="connsiteY3" fmla="*/ 9891 h 10000"/>
                <a:gd name="connsiteX4" fmla="*/ 1443 w 10000"/>
                <a:gd name="connsiteY4" fmla="*/ 9969 h 10000"/>
                <a:gd name="connsiteX5" fmla="*/ 2233 w 10000"/>
                <a:gd name="connsiteY5" fmla="*/ 10000 h 10000"/>
                <a:gd name="connsiteX6" fmla="*/ 2641 w 10000"/>
                <a:gd name="connsiteY6" fmla="*/ 9984 h 10000"/>
                <a:gd name="connsiteX7" fmla="*/ 3405 w 10000"/>
                <a:gd name="connsiteY7" fmla="*/ 9844 h 10000"/>
                <a:gd name="connsiteX8" fmla="*/ 3929 w 10000"/>
                <a:gd name="connsiteY8" fmla="*/ 9656 h 10000"/>
                <a:gd name="connsiteX9" fmla="*/ 4440 w 10000"/>
                <a:gd name="connsiteY9" fmla="*/ 9422 h 10000"/>
                <a:gd name="connsiteX10" fmla="*/ 4984 w 10000"/>
                <a:gd name="connsiteY10" fmla="*/ 9125 h 10000"/>
                <a:gd name="connsiteX11" fmla="*/ 5521 w 10000"/>
                <a:gd name="connsiteY11" fmla="*/ 8750 h 10000"/>
                <a:gd name="connsiteX12" fmla="*/ 5935 w 10000"/>
                <a:gd name="connsiteY12" fmla="*/ 8438 h 10000"/>
                <a:gd name="connsiteX13" fmla="*/ 6485 w 10000"/>
                <a:gd name="connsiteY13" fmla="*/ 7891 h 10000"/>
                <a:gd name="connsiteX14" fmla="*/ 6900 w 10000"/>
                <a:gd name="connsiteY14" fmla="*/ 7438 h 10000"/>
                <a:gd name="connsiteX15" fmla="*/ 7327 w 10000"/>
                <a:gd name="connsiteY15" fmla="*/ 6891 h 10000"/>
                <a:gd name="connsiteX16" fmla="*/ 7780 w 10000"/>
                <a:gd name="connsiteY16" fmla="*/ 6281 h 10000"/>
                <a:gd name="connsiteX17" fmla="*/ 8006 w 10000"/>
                <a:gd name="connsiteY17" fmla="*/ 5891 h 10000"/>
                <a:gd name="connsiteX18" fmla="*/ 8265 w 10000"/>
                <a:gd name="connsiteY18" fmla="*/ 5406 h 10000"/>
                <a:gd name="connsiteX19" fmla="*/ 8479 w 10000"/>
                <a:gd name="connsiteY19" fmla="*/ 4953 h 10000"/>
                <a:gd name="connsiteX20" fmla="*/ 8641 w 10000"/>
                <a:gd name="connsiteY20" fmla="*/ 4531 h 10000"/>
                <a:gd name="connsiteX21" fmla="*/ 8803 w 10000"/>
                <a:gd name="connsiteY21" fmla="*/ 4188 h 10000"/>
                <a:gd name="connsiteX22" fmla="*/ 9424 w 10000"/>
                <a:gd name="connsiteY22" fmla="*/ 5594 h 10000"/>
                <a:gd name="connsiteX23" fmla="*/ 9424 w 10000"/>
                <a:gd name="connsiteY23" fmla="*/ 4781 h 10000"/>
                <a:gd name="connsiteX24" fmla="*/ 9463 w 10000"/>
                <a:gd name="connsiteY24" fmla="*/ 3844 h 10000"/>
                <a:gd name="connsiteX25" fmla="*/ 9528 w 10000"/>
                <a:gd name="connsiteY25" fmla="*/ 2891 h 10000"/>
                <a:gd name="connsiteX26" fmla="*/ 9657 w 10000"/>
                <a:gd name="connsiteY26" fmla="*/ 1844 h 10000"/>
                <a:gd name="connsiteX27" fmla="*/ 9780 w 10000"/>
                <a:gd name="connsiteY27" fmla="*/ 1000 h 10000"/>
                <a:gd name="connsiteX28" fmla="*/ 10000 w 10000"/>
                <a:gd name="connsiteY28" fmla="*/ 0 h 10000"/>
                <a:gd name="connsiteX29" fmla="*/ 9528 w 10000"/>
                <a:gd name="connsiteY29" fmla="*/ 406 h 10000"/>
                <a:gd name="connsiteX30" fmla="*/ 9049 w 10000"/>
                <a:gd name="connsiteY30" fmla="*/ 750 h 10000"/>
                <a:gd name="connsiteX31" fmla="*/ 8511 w 10000"/>
                <a:gd name="connsiteY31" fmla="*/ 1016 h 10000"/>
                <a:gd name="connsiteX32" fmla="*/ 8039 w 10000"/>
                <a:gd name="connsiteY32" fmla="*/ 1188 h 10000"/>
                <a:gd name="connsiteX33" fmla="*/ 7767 w 10000"/>
                <a:gd name="connsiteY33" fmla="*/ 1250 h 10000"/>
                <a:gd name="connsiteX34" fmla="*/ 7178 w 10000"/>
                <a:gd name="connsiteY34" fmla="*/ 1499 h 10000"/>
                <a:gd name="connsiteX35" fmla="*/ 8026 w 10000"/>
                <a:gd name="connsiteY35" fmla="*/ 2609 h 10000"/>
                <a:gd name="connsiteX36" fmla="*/ 7741 w 10000"/>
                <a:gd name="connsiteY36" fmla="*/ 3297 h 10000"/>
                <a:gd name="connsiteX37" fmla="*/ 7417 w 10000"/>
                <a:gd name="connsiteY37" fmla="*/ 3891 h 10000"/>
                <a:gd name="connsiteX38" fmla="*/ 7055 w 10000"/>
                <a:gd name="connsiteY38" fmla="*/ 4547 h 10000"/>
                <a:gd name="connsiteX39" fmla="*/ 6621 w 10000"/>
                <a:gd name="connsiteY39" fmla="*/ 5172 h 10000"/>
                <a:gd name="connsiteX40" fmla="*/ 6149 w 10000"/>
                <a:gd name="connsiteY40" fmla="*/ 5813 h 10000"/>
                <a:gd name="connsiteX41" fmla="*/ 5709 w 10000"/>
                <a:gd name="connsiteY41" fmla="*/ 6344 h 10000"/>
                <a:gd name="connsiteX42" fmla="*/ 5074 w 10000"/>
                <a:gd name="connsiteY42" fmla="*/ 7031 h 10000"/>
                <a:gd name="connsiteX43" fmla="*/ 4518 w 10000"/>
                <a:gd name="connsiteY43" fmla="*/ 7516 h 10000"/>
                <a:gd name="connsiteX44" fmla="*/ 4013 w 10000"/>
                <a:gd name="connsiteY44" fmla="*/ 7969 h 10000"/>
                <a:gd name="connsiteX45" fmla="*/ 3450 w 10000"/>
                <a:gd name="connsiteY45" fmla="*/ 8375 h 10000"/>
                <a:gd name="connsiteX46" fmla="*/ 2945 w 10000"/>
                <a:gd name="connsiteY46" fmla="*/ 8703 h 10000"/>
                <a:gd name="connsiteX47" fmla="*/ 2576 w 10000"/>
                <a:gd name="connsiteY47" fmla="*/ 8891 h 10000"/>
                <a:gd name="connsiteX48" fmla="*/ 1799 w 10000"/>
                <a:gd name="connsiteY48" fmla="*/ 9156 h 10000"/>
                <a:gd name="connsiteX49" fmla="*/ 1579 w 10000"/>
                <a:gd name="connsiteY49" fmla="*/ 9219 h 10000"/>
                <a:gd name="connsiteX50" fmla="*/ 1353 w 10000"/>
                <a:gd name="connsiteY50" fmla="*/ 9250 h 10000"/>
                <a:gd name="connsiteX51" fmla="*/ 1152 w 10000"/>
                <a:gd name="connsiteY51" fmla="*/ 9281 h 10000"/>
                <a:gd name="connsiteX52" fmla="*/ 951 w 10000"/>
                <a:gd name="connsiteY52" fmla="*/ 9281 h 10000"/>
                <a:gd name="connsiteX53" fmla="*/ 738 w 10000"/>
                <a:gd name="connsiteY53" fmla="*/ 9313 h 10000"/>
                <a:gd name="connsiteX54" fmla="*/ 492 w 10000"/>
                <a:gd name="connsiteY54" fmla="*/ 9328 h 10000"/>
                <a:gd name="connsiteX55" fmla="*/ 265 w 10000"/>
                <a:gd name="connsiteY55" fmla="*/ 9328 h 10000"/>
                <a:gd name="connsiteX56" fmla="*/ 0 w 10000"/>
                <a:gd name="connsiteY56" fmla="*/ 9281 h 10000"/>
                <a:gd name="connsiteX0" fmla="*/ 0 w 10000"/>
                <a:gd name="connsiteY0" fmla="*/ 9281 h 10000"/>
                <a:gd name="connsiteX1" fmla="*/ 550 w 10000"/>
                <a:gd name="connsiteY1" fmla="*/ 9688 h 10000"/>
                <a:gd name="connsiteX2" fmla="*/ 770 w 10000"/>
                <a:gd name="connsiteY2" fmla="*/ 9797 h 10000"/>
                <a:gd name="connsiteX3" fmla="*/ 1061 w 10000"/>
                <a:gd name="connsiteY3" fmla="*/ 9891 h 10000"/>
                <a:gd name="connsiteX4" fmla="*/ 1443 w 10000"/>
                <a:gd name="connsiteY4" fmla="*/ 9969 h 10000"/>
                <a:gd name="connsiteX5" fmla="*/ 2233 w 10000"/>
                <a:gd name="connsiteY5" fmla="*/ 10000 h 10000"/>
                <a:gd name="connsiteX6" fmla="*/ 2641 w 10000"/>
                <a:gd name="connsiteY6" fmla="*/ 9984 h 10000"/>
                <a:gd name="connsiteX7" fmla="*/ 3405 w 10000"/>
                <a:gd name="connsiteY7" fmla="*/ 9844 h 10000"/>
                <a:gd name="connsiteX8" fmla="*/ 3929 w 10000"/>
                <a:gd name="connsiteY8" fmla="*/ 9656 h 10000"/>
                <a:gd name="connsiteX9" fmla="*/ 4440 w 10000"/>
                <a:gd name="connsiteY9" fmla="*/ 9422 h 10000"/>
                <a:gd name="connsiteX10" fmla="*/ 4984 w 10000"/>
                <a:gd name="connsiteY10" fmla="*/ 9125 h 10000"/>
                <a:gd name="connsiteX11" fmla="*/ 5521 w 10000"/>
                <a:gd name="connsiteY11" fmla="*/ 8750 h 10000"/>
                <a:gd name="connsiteX12" fmla="*/ 5935 w 10000"/>
                <a:gd name="connsiteY12" fmla="*/ 8438 h 10000"/>
                <a:gd name="connsiteX13" fmla="*/ 6485 w 10000"/>
                <a:gd name="connsiteY13" fmla="*/ 7891 h 10000"/>
                <a:gd name="connsiteX14" fmla="*/ 6900 w 10000"/>
                <a:gd name="connsiteY14" fmla="*/ 7438 h 10000"/>
                <a:gd name="connsiteX15" fmla="*/ 7327 w 10000"/>
                <a:gd name="connsiteY15" fmla="*/ 6891 h 10000"/>
                <a:gd name="connsiteX16" fmla="*/ 7780 w 10000"/>
                <a:gd name="connsiteY16" fmla="*/ 6281 h 10000"/>
                <a:gd name="connsiteX17" fmla="*/ 8006 w 10000"/>
                <a:gd name="connsiteY17" fmla="*/ 5891 h 10000"/>
                <a:gd name="connsiteX18" fmla="*/ 8265 w 10000"/>
                <a:gd name="connsiteY18" fmla="*/ 5406 h 10000"/>
                <a:gd name="connsiteX19" fmla="*/ 8479 w 10000"/>
                <a:gd name="connsiteY19" fmla="*/ 4953 h 10000"/>
                <a:gd name="connsiteX20" fmla="*/ 8641 w 10000"/>
                <a:gd name="connsiteY20" fmla="*/ 4531 h 10000"/>
                <a:gd name="connsiteX21" fmla="*/ 8803 w 10000"/>
                <a:gd name="connsiteY21" fmla="*/ 4188 h 10000"/>
                <a:gd name="connsiteX22" fmla="*/ 9424 w 10000"/>
                <a:gd name="connsiteY22" fmla="*/ 5594 h 10000"/>
                <a:gd name="connsiteX23" fmla="*/ 9424 w 10000"/>
                <a:gd name="connsiteY23" fmla="*/ 4781 h 10000"/>
                <a:gd name="connsiteX24" fmla="*/ 9463 w 10000"/>
                <a:gd name="connsiteY24" fmla="*/ 3844 h 10000"/>
                <a:gd name="connsiteX25" fmla="*/ 9528 w 10000"/>
                <a:gd name="connsiteY25" fmla="*/ 2891 h 10000"/>
                <a:gd name="connsiteX26" fmla="*/ 9657 w 10000"/>
                <a:gd name="connsiteY26" fmla="*/ 1844 h 10000"/>
                <a:gd name="connsiteX27" fmla="*/ 9780 w 10000"/>
                <a:gd name="connsiteY27" fmla="*/ 1000 h 10000"/>
                <a:gd name="connsiteX28" fmla="*/ 10000 w 10000"/>
                <a:gd name="connsiteY28" fmla="*/ 0 h 10000"/>
                <a:gd name="connsiteX29" fmla="*/ 9528 w 10000"/>
                <a:gd name="connsiteY29" fmla="*/ 406 h 10000"/>
                <a:gd name="connsiteX30" fmla="*/ 9049 w 10000"/>
                <a:gd name="connsiteY30" fmla="*/ 750 h 10000"/>
                <a:gd name="connsiteX31" fmla="*/ 8511 w 10000"/>
                <a:gd name="connsiteY31" fmla="*/ 1016 h 10000"/>
                <a:gd name="connsiteX32" fmla="*/ 8039 w 10000"/>
                <a:gd name="connsiteY32" fmla="*/ 1188 h 10000"/>
                <a:gd name="connsiteX33" fmla="*/ 7767 w 10000"/>
                <a:gd name="connsiteY33" fmla="*/ 1250 h 10000"/>
                <a:gd name="connsiteX34" fmla="*/ 7178 w 10000"/>
                <a:gd name="connsiteY34" fmla="*/ 1499 h 10000"/>
                <a:gd name="connsiteX35" fmla="*/ 8026 w 10000"/>
                <a:gd name="connsiteY35" fmla="*/ 2609 h 10000"/>
                <a:gd name="connsiteX36" fmla="*/ 7741 w 10000"/>
                <a:gd name="connsiteY36" fmla="*/ 3297 h 10000"/>
                <a:gd name="connsiteX37" fmla="*/ 7417 w 10000"/>
                <a:gd name="connsiteY37" fmla="*/ 3891 h 10000"/>
                <a:gd name="connsiteX38" fmla="*/ 7055 w 10000"/>
                <a:gd name="connsiteY38" fmla="*/ 4547 h 10000"/>
                <a:gd name="connsiteX39" fmla="*/ 6621 w 10000"/>
                <a:gd name="connsiteY39" fmla="*/ 5172 h 10000"/>
                <a:gd name="connsiteX40" fmla="*/ 6149 w 10000"/>
                <a:gd name="connsiteY40" fmla="*/ 5813 h 10000"/>
                <a:gd name="connsiteX41" fmla="*/ 5709 w 10000"/>
                <a:gd name="connsiteY41" fmla="*/ 6344 h 10000"/>
                <a:gd name="connsiteX42" fmla="*/ 5074 w 10000"/>
                <a:gd name="connsiteY42" fmla="*/ 7031 h 10000"/>
                <a:gd name="connsiteX43" fmla="*/ 4518 w 10000"/>
                <a:gd name="connsiteY43" fmla="*/ 7516 h 10000"/>
                <a:gd name="connsiteX44" fmla="*/ 4013 w 10000"/>
                <a:gd name="connsiteY44" fmla="*/ 7969 h 10000"/>
                <a:gd name="connsiteX45" fmla="*/ 3450 w 10000"/>
                <a:gd name="connsiteY45" fmla="*/ 8375 h 10000"/>
                <a:gd name="connsiteX46" fmla="*/ 2945 w 10000"/>
                <a:gd name="connsiteY46" fmla="*/ 8703 h 10000"/>
                <a:gd name="connsiteX47" fmla="*/ 2576 w 10000"/>
                <a:gd name="connsiteY47" fmla="*/ 8891 h 10000"/>
                <a:gd name="connsiteX48" fmla="*/ 1799 w 10000"/>
                <a:gd name="connsiteY48" fmla="*/ 9156 h 10000"/>
                <a:gd name="connsiteX49" fmla="*/ 1579 w 10000"/>
                <a:gd name="connsiteY49" fmla="*/ 9219 h 10000"/>
                <a:gd name="connsiteX50" fmla="*/ 1353 w 10000"/>
                <a:gd name="connsiteY50" fmla="*/ 9250 h 10000"/>
                <a:gd name="connsiteX51" fmla="*/ 1152 w 10000"/>
                <a:gd name="connsiteY51" fmla="*/ 9281 h 10000"/>
                <a:gd name="connsiteX52" fmla="*/ 951 w 10000"/>
                <a:gd name="connsiteY52" fmla="*/ 9281 h 10000"/>
                <a:gd name="connsiteX53" fmla="*/ 738 w 10000"/>
                <a:gd name="connsiteY53" fmla="*/ 9313 h 10000"/>
                <a:gd name="connsiteX54" fmla="*/ 492 w 10000"/>
                <a:gd name="connsiteY54" fmla="*/ 9328 h 10000"/>
                <a:gd name="connsiteX55" fmla="*/ 265 w 10000"/>
                <a:gd name="connsiteY55" fmla="*/ 9328 h 10000"/>
                <a:gd name="connsiteX0" fmla="*/ 0 w 10000"/>
                <a:gd name="connsiteY0" fmla="*/ 9281 h 10000"/>
                <a:gd name="connsiteX1" fmla="*/ 550 w 10000"/>
                <a:gd name="connsiteY1" fmla="*/ 9688 h 10000"/>
                <a:gd name="connsiteX2" fmla="*/ 770 w 10000"/>
                <a:gd name="connsiteY2" fmla="*/ 9797 h 10000"/>
                <a:gd name="connsiteX3" fmla="*/ 1061 w 10000"/>
                <a:gd name="connsiteY3" fmla="*/ 9891 h 10000"/>
                <a:gd name="connsiteX4" fmla="*/ 1443 w 10000"/>
                <a:gd name="connsiteY4" fmla="*/ 9969 h 10000"/>
                <a:gd name="connsiteX5" fmla="*/ 2233 w 10000"/>
                <a:gd name="connsiteY5" fmla="*/ 10000 h 10000"/>
                <a:gd name="connsiteX6" fmla="*/ 2641 w 10000"/>
                <a:gd name="connsiteY6" fmla="*/ 9984 h 10000"/>
                <a:gd name="connsiteX7" fmla="*/ 3405 w 10000"/>
                <a:gd name="connsiteY7" fmla="*/ 9844 h 10000"/>
                <a:gd name="connsiteX8" fmla="*/ 3929 w 10000"/>
                <a:gd name="connsiteY8" fmla="*/ 9656 h 10000"/>
                <a:gd name="connsiteX9" fmla="*/ 4440 w 10000"/>
                <a:gd name="connsiteY9" fmla="*/ 9422 h 10000"/>
                <a:gd name="connsiteX10" fmla="*/ 4984 w 10000"/>
                <a:gd name="connsiteY10" fmla="*/ 9125 h 10000"/>
                <a:gd name="connsiteX11" fmla="*/ 5521 w 10000"/>
                <a:gd name="connsiteY11" fmla="*/ 8750 h 10000"/>
                <a:gd name="connsiteX12" fmla="*/ 5935 w 10000"/>
                <a:gd name="connsiteY12" fmla="*/ 8438 h 10000"/>
                <a:gd name="connsiteX13" fmla="*/ 6485 w 10000"/>
                <a:gd name="connsiteY13" fmla="*/ 7891 h 10000"/>
                <a:gd name="connsiteX14" fmla="*/ 6900 w 10000"/>
                <a:gd name="connsiteY14" fmla="*/ 7438 h 10000"/>
                <a:gd name="connsiteX15" fmla="*/ 7327 w 10000"/>
                <a:gd name="connsiteY15" fmla="*/ 6891 h 10000"/>
                <a:gd name="connsiteX16" fmla="*/ 7780 w 10000"/>
                <a:gd name="connsiteY16" fmla="*/ 6281 h 10000"/>
                <a:gd name="connsiteX17" fmla="*/ 8006 w 10000"/>
                <a:gd name="connsiteY17" fmla="*/ 5891 h 10000"/>
                <a:gd name="connsiteX18" fmla="*/ 8265 w 10000"/>
                <a:gd name="connsiteY18" fmla="*/ 5406 h 10000"/>
                <a:gd name="connsiteX19" fmla="*/ 8479 w 10000"/>
                <a:gd name="connsiteY19" fmla="*/ 4953 h 10000"/>
                <a:gd name="connsiteX20" fmla="*/ 8641 w 10000"/>
                <a:gd name="connsiteY20" fmla="*/ 4531 h 10000"/>
                <a:gd name="connsiteX21" fmla="*/ 8803 w 10000"/>
                <a:gd name="connsiteY21" fmla="*/ 4188 h 10000"/>
                <a:gd name="connsiteX22" fmla="*/ 9424 w 10000"/>
                <a:gd name="connsiteY22" fmla="*/ 5594 h 10000"/>
                <a:gd name="connsiteX23" fmla="*/ 9424 w 10000"/>
                <a:gd name="connsiteY23" fmla="*/ 4781 h 10000"/>
                <a:gd name="connsiteX24" fmla="*/ 9463 w 10000"/>
                <a:gd name="connsiteY24" fmla="*/ 3844 h 10000"/>
                <a:gd name="connsiteX25" fmla="*/ 9528 w 10000"/>
                <a:gd name="connsiteY25" fmla="*/ 2891 h 10000"/>
                <a:gd name="connsiteX26" fmla="*/ 9657 w 10000"/>
                <a:gd name="connsiteY26" fmla="*/ 1844 h 10000"/>
                <a:gd name="connsiteX27" fmla="*/ 9780 w 10000"/>
                <a:gd name="connsiteY27" fmla="*/ 1000 h 10000"/>
                <a:gd name="connsiteX28" fmla="*/ 10000 w 10000"/>
                <a:gd name="connsiteY28" fmla="*/ 0 h 10000"/>
                <a:gd name="connsiteX29" fmla="*/ 9528 w 10000"/>
                <a:gd name="connsiteY29" fmla="*/ 406 h 10000"/>
                <a:gd name="connsiteX30" fmla="*/ 9049 w 10000"/>
                <a:gd name="connsiteY30" fmla="*/ 750 h 10000"/>
                <a:gd name="connsiteX31" fmla="*/ 8511 w 10000"/>
                <a:gd name="connsiteY31" fmla="*/ 1016 h 10000"/>
                <a:gd name="connsiteX32" fmla="*/ 8039 w 10000"/>
                <a:gd name="connsiteY32" fmla="*/ 1188 h 10000"/>
                <a:gd name="connsiteX33" fmla="*/ 7767 w 10000"/>
                <a:gd name="connsiteY33" fmla="*/ 1250 h 10000"/>
                <a:gd name="connsiteX34" fmla="*/ 7178 w 10000"/>
                <a:gd name="connsiteY34" fmla="*/ 1499 h 10000"/>
                <a:gd name="connsiteX35" fmla="*/ 8026 w 10000"/>
                <a:gd name="connsiteY35" fmla="*/ 2609 h 10000"/>
                <a:gd name="connsiteX36" fmla="*/ 7741 w 10000"/>
                <a:gd name="connsiteY36" fmla="*/ 3297 h 10000"/>
                <a:gd name="connsiteX37" fmla="*/ 7417 w 10000"/>
                <a:gd name="connsiteY37" fmla="*/ 3891 h 10000"/>
                <a:gd name="connsiteX38" fmla="*/ 7055 w 10000"/>
                <a:gd name="connsiteY38" fmla="*/ 4547 h 10000"/>
                <a:gd name="connsiteX39" fmla="*/ 6621 w 10000"/>
                <a:gd name="connsiteY39" fmla="*/ 5172 h 10000"/>
                <a:gd name="connsiteX40" fmla="*/ 6149 w 10000"/>
                <a:gd name="connsiteY40" fmla="*/ 5813 h 10000"/>
                <a:gd name="connsiteX41" fmla="*/ 5709 w 10000"/>
                <a:gd name="connsiteY41" fmla="*/ 6344 h 10000"/>
                <a:gd name="connsiteX42" fmla="*/ 5074 w 10000"/>
                <a:gd name="connsiteY42" fmla="*/ 7031 h 10000"/>
                <a:gd name="connsiteX43" fmla="*/ 4518 w 10000"/>
                <a:gd name="connsiteY43" fmla="*/ 7516 h 10000"/>
                <a:gd name="connsiteX44" fmla="*/ 4013 w 10000"/>
                <a:gd name="connsiteY44" fmla="*/ 7969 h 10000"/>
                <a:gd name="connsiteX45" fmla="*/ 3450 w 10000"/>
                <a:gd name="connsiteY45" fmla="*/ 8375 h 10000"/>
                <a:gd name="connsiteX46" fmla="*/ 2945 w 10000"/>
                <a:gd name="connsiteY46" fmla="*/ 8703 h 10000"/>
                <a:gd name="connsiteX47" fmla="*/ 2576 w 10000"/>
                <a:gd name="connsiteY47" fmla="*/ 8891 h 10000"/>
                <a:gd name="connsiteX48" fmla="*/ 1799 w 10000"/>
                <a:gd name="connsiteY48" fmla="*/ 9156 h 10000"/>
                <a:gd name="connsiteX49" fmla="*/ 1579 w 10000"/>
                <a:gd name="connsiteY49" fmla="*/ 9219 h 10000"/>
                <a:gd name="connsiteX50" fmla="*/ 1353 w 10000"/>
                <a:gd name="connsiteY50" fmla="*/ 9250 h 10000"/>
                <a:gd name="connsiteX51" fmla="*/ 1152 w 10000"/>
                <a:gd name="connsiteY51" fmla="*/ 9281 h 10000"/>
                <a:gd name="connsiteX52" fmla="*/ 951 w 10000"/>
                <a:gd name="connsiteY52" fmla="*/ 9281 h 10000"/>
                <a:gd name="connsiteX53" fmla="*/ 738 w 10000"/>
                <a:gd name="connsiteY53" fmla="*/ 9313 h 10000"/>
                <a:gd name="connsiteX54" fmla="*/ 492 w 10000"/>
                <a:gd name="connsiteY54" fmla="*/ 9328 h 10000"/>
                <a:gd name="connsiteX0" fmla="*/ 58 w 9508"/>
                <a:gd name="connsiteY0" fmla="*/ 9688 h 10000"/>
                <a:gd name="connsiteX1" fmla="*/ 278 w 9508"/>
                <a:gd name="connsiteY1" fmla="*/ 9797 h 10000"/>
                <a:gd name="connsiteX2" fmla="*/ 569 w 9508"/>
                <a:gd name="connsiteY2" fmla="*/ 9891 h 10000"/>
                <a:gd name="connsiteX3" fmla="*/ 951 w 9508"/>
                <a:gd name="connsiteY3" fmla="*/ 9969 h 10000"/>
                <a:gd name="connsiteX4" fmla="*/ 1741 w 9508"/>
                <a:gd name="connsiteY4" fmla="*/ 10000 h 10000"/>
                <a:gd name="connsiteX5" fmla="*/ 2149 w 9508"/>
                <a:gd name="connsiteY5" fmla="*/ 9984 h 10000"/>
                <a:gd name="connsiteX6" fmla="*/ 2913 w 9508"/>
                <a:gd name="connsiteY6" fmla="*/ 9844 h 10000"/>
                <a:gd name="connsiteX7" fmla="*/ 3437 w 9508"/>
                <a:gd name="connsiteY7" fmla="*/ 9656 h 10000"/>
                <a:gd name="connsiteX8" fmla="*/ 3948 w 9508"/>
                <a:gd name="connsiteY8" fmla="*/ 9422 h 10000"/>
                <a:gd name="connsiteX9" fmla="*/ 4492 w 9508"/>
                <a:gd name="connsiteY9" fmla="*/ 9125 h 10000"/>
                <a:gd name="connsiteX10" fmla="*/ 5029 w 9508"/>
                <a:gd name="connsiteY10" fmla="*/ 8750 h 10000"/>
                <a:gd name="connsiteX11" fmla="*/ 5443 w 9508"/>
                <a:gd name="connsiteY11" fmla="*/ 8438 h 10000"/>
                <a:gd name="connsiteX12" fmla="*/ 5993 w 9508"/>
                <a:gd name="connsiteY12" fmla="*/ 7891 h 10000"/>
                <a:gd name="connsiteX13" fmla="*/ 6408 w 9508"/>
                <a:gd name="connsiteY13" fmla="*/ 7438 h 10000"/>
                <a:gd name="connsiteX14" fmla="*/ 6835 w 9508"/>
                <a:gd name="connsiteY14" fmla="*/ 6891 h 10000"/>
                <a:gd name="connsiteX15" fmla="*/ 7288 w 9508"/>
                <a:gd name="connsiteY15" fmla="*/ 6281 h 10000"/>
                <a:gd name="connsiteX16" fmla="*/ 7514 w 9508"/>
                <a:gd name="connsiteY16" fmla="*/ 5891 h 10000"/>
                <a:gd name="connsiteX17" fmla="*/ 7773 w 9508"/>
                <a:gd name="connsiteY17" fmla="*/ 5406 h 10000"/>
                <a:gd name="connsiteX18" fmla="*/ 7987 w 9508"/>
                <a:gd name="connsiteY18" fmla="*/ 4953 h 10000"/>
                <a:gd name="connsiteX19" fmla="*/ 8149 w 9508"/>
                <a:gd name="connsiteY19" fmla="*/ 4531 h 10000"/>
                <a:gd name="connsiteX20" fmla="*/ 8311 w 9508"/>
                <a:gd name="connsiteY20" fmla="*/ 4188 h 10000"/>
                <a:gd name="connsiteX21" fmla="*/ 8932 w 9508"/>
                <a:gd name="connsiteY21" fmla="*/ 5594 h 10000"/>
                <a:gd name="connsiteX22" fmla="*/ 8932 w 9508"/>
                <a:gd name="connsiteY22" fmla="*/ 4781 h 10000"/>
                <a:gd name="connsiteX23" fmla="*/ 8971 w 9508"/>
                <a:gd name="connsiteY23" fmla="*/ 3844 h 10000"/>
                <a:gd name="connsiteX24" fmla="*/ 9036 w 9508"/>
                <a:gd name="connsiteY24" fmla="*/ 2891 h 10000"/>
                <a:gd name="connsiteX25" fmla="*/ 9165 w 9508"/>
                <a:gd name="connsiteY25" fmla="*/ 1844 h 10000"/>
                <a:gd name="connsiteX26" fmla="*/ 9288 w 9508"/>
                <a:gd name="connsiteY26" fmla="*/ 1000 h 10000"/>
                <a:gd name="connsiteX27" fmla="*/ 9508 w 9508"/>
                <a:gd name="connsiteY27" fmla="*/ 0 h 10000"/>
                <a:gd name="connsiteX28" fmla="*/ 9036 w 9508"/>
                <a:gd name="connsiteY28" fmla="*/ 406 h 10000"/>
                <a:gd name="connsiteX29" fmla="*/ 8557 w 9508"/>
                <a:gd name="connsiteY29" fmla="*/ 750 h 10000"/>
                <a:gd name="connsiteX30" fmla="*/ 8019 w 9508"/>
                <a:gd name="connsiteY30" fmla="*/ 1016 h 10000"/>
                <a:gd name="connsiteX31" fmla="*/ 7547 w 9508"/>
                <a:gd name="connsiteY31" fmla="*/ 1188 h 10000"/>
                <a:gd name="connsiteX32" fmla="*/ 7275 w 9508"/>
                <a:gd name="connsiteY32" fmla="*/ 1250 h 10000"/>
                <a:gd name="connsiteX33" fmla="*/ 6686 w 9508"/>
                <a:gd name="connsiteY33" fmla="*/ 1499 h 10000"/>
                <a:gd name="connsiteX34" fmla="*/ 7534 w 9508"/>
                <a:gd name="connsiteY34" fmla="*/ 2609 h 10000"/>
                <a:gd name="connsiteX35" fmla="*/ 7249 w 9508"/>
                <a:gd name="connsiteY35" fmla="*/ 3297 h 10000"/>
                <a:gd name="connsiteX36" fmla="*/ 6925 w 9508"/>
                <a:gd name="connsiteY36" fmla="*/ 3891 h 10000"/>
                <a:gd name="connsiteX37" fmla="*/ 6563 w 9508"/>
                <a:gd name="connsiteY37" fmla="*/ 4547 h 10000"/>
                <a:gd name="connsiteX38" fmla="*/ 6129 w 9508"/>
                <a:gd name="connsiteY38" fmla="*/ 5172 h 10000"/>
                <a:gd name="connsiteX39" fmla="*/ 5657 w 9508"/>
                <a:gd name="connsiteY39" fmla="*/ 5813 h 10000"/>
                <a:gd name="connsiteX40" fmla="*/ 5217 w 9508"/>
                <a:gd name="connsiteY40" fmla="*/ 6344 h 10000"/>
                <a:gd name="connsiteX41" fmla="*/ 4582 w 9508"/>
                <a:gd name="connsiteY41" fmla="*/ 7031 h 10000"/>
                <a:gd name="connsiteX42" fmla="*/ 4026 w 9508"/>
                <a:gd name="connsiteY42" fmla="*/ 7516 h 10000"/>
                <a:gd name="connsiteX43" fmla="*/ 3521 w 9508"/>
                <a:gd name="connsiteY43" fmla="*/ 7969 h 10000"/>
                <a:gd name="connsiteX44" fmla="*/ 2958 w 9508"/>
                <a:gd name="connsiteY44" fmla="*/ 8375 h 10000"/>
                <a:gd name="connsiteX45" fmla="*/ 2453 w 9508"/>
                <a:gd name="connsiteY45" fmla="*/ 8703 h 10000"/>
                <a:gd name="connsiteX46" fmla="*/ 2084 w 9508"/>
                <a:gd name="connsiteY46" fmla="*/ 8891 h 10000"/>
                <a:gd name="connsiteX47" fmla="*/ 1307 w 9508"/>
                <a:gd name="connsiteY47" fmla="*/ 9156 h 10000"/>
                <a:gd name="connsiteX48" fmla="*/ 1087 w 9508"/>
                <a:gd name="connsiteY48" fmla="*/ 9219 h 10000"/>
                <a:gd name="connsiteX49" fmla="*/ 861 w 9508"/>
                <a:gd name="connsiteY49" fmla="*/ 9250 h 10000"/>
                <a:gd name="connsiteX50" fmla="*/ 660 w 9508"/>
                <a:gd name="connsiteY50" fmla="*/ 9281 h 10000"/>
                <a:gd name="connsiteX51" fmla="*/ 459 w 9508"/>
                <a:gd name="connsiteY51" fmla="*/ 9281 h 10000"/>
                <a:gd name="connsiteX52" fmla="*/ 246 w 9508"/>
                <a:gd name="connsiteY52" fmla="*/ 9313 h 10000"/>
                <a:gd name="connsiteX53" fmla="*/ 0 w 9508"/>
                <a:gd name="connsiteY53" fmla="*/ 9328 h 10000"/>
                <a:gd name="connsiteX0" fmla="*/ 0 w 9939"/>
                <a:gd name="connsiteY0" fmla="*/ 9688 h 10000"/>
                <a:gd name="connsiteX1" fmla="*/ 231 w 9939"/>
                <a:gd name="connsiteY1" fmla="*/ 9797 h 10000"/>
                <a:gd name="connsiteX2" fmla="*/ 537 w 9939"/>
                <a:gd name="connsiteY2" fmla="*/ 9891 h 10000"/>
                <a:gd name="connsiteX3" fmla="*/ 939 w 9939"/>
                <a:gd name="connsiteY3" fmla="*/ 9969 h 10000"/>
                <a:gd name="connsiteX4" fmla="*/ 1770 w 9939"/>
                <a:gd name="connsiteY4" fmla="*/ 10000 h 10000"/>
                <a:gd name="connsiteX5" fmla="*/ 2199 w 9939"/>
                <a:gd name="connsiteY5" fmla="*/ 9984 h 10000"/>
                <a:gd name="connsiteX6" fmla="*/ 3003 w 9939"/>
                <a:gd name="connsiteY6" fmla="*/ 9844 h 10000"/>
                <a:gd name="connsiteX7" fmla="*/ 3554 w 9939"/>
                <a:gd name="connsiteY7" fmla="*/ 9656 h 10000"/>
                <a:gd name="connsiteX8" fmla="*/ 4091 w 9939"/>
                <a:gd name="connsiteY8" fmla="*/ 9422 h 10000"/>
                <a:gd name="connsiteX9" fmla="*/ 4663 w 9939"/>
                <a:gd name="connsiteY9" fmla="*/ 9125 h 10000"/>
                <a:gd name="connsiteX10" fmla="*/ 5228 w 9939"/>
                <a:gd name="connsiteY10" fmla="*/ 8750 h 10000"/>
                <a:gd name="connsiteX11" fmla="*/ 5664 w 9939"/>
                <a:gd name="connsiteY11" fmla="*/ 8438 h 10000"/>
                <a:gd name="connsiteX12" fmla="*/ 6242 w 9939"/>
                <a:gd name="connsiteY12" fmla="*/ 7891 h 10000"/>
                <a:gd name="connsiteX13" fmla="*/ 6679 w 9939"/>
                <a:gd name="connsiteY13" fmla="*/ 7438 h 10000"/>
                <a:gd name="connsiteX14" fmla="*/ 7128 w 9939"/>
                <a:gd name="connsiteY14" fmla="*/ 6891 h 10000"/>
                <a:gd name="connsiteX15" fmla="*/ 7604 w 9939"/>
                <a:gd name="connsiteY15" fmla="*/ 6281 h 10000"/>
                <a:gd name="connsiteX16" fmla="*/ 7842 w 9939"/>
                <a:gd name="connsiteY16" fmla="*/ 5891 h 10000"/>
                <a:gd name="connsiteX17" fmla="*/ 8114 w 9939"/>
                <a:gd name="connsiteY17" fmla="*/ 5406 h 10000"/>
                <a:gd name="connsiteX18" fmla="*/ 8339 w 9939"/>
                <a:gd name="connsiteY18" fmla="*/ 4953 h 10000"/>
                <a:gd name="connsiteX19" fmla="*/ 8510 w 9939"/>
                <a:gd name="connsiteY19" fmla="*/ 4531 h 10000"/>
                <a:gd name="connsiteX20" fmla="*/ 8680 w 9939"/>
                <a:gd name="connsiteY20" fmla="*/ 4188 h 10000"/>
                <a:gd name="connsiteX21" fmla="*/ 9333 w 9939"/>
                <a:gd name="connsiteY21" fmla="*/ 5594 h 10000"/>
                <a:gd name="connsiteX22" fmla="*/ 9333 w 9939"/>
                <a:gd name="connsiteY22" fmla="*/ 4781 h 10000"/>
                <a:gd name="connsiteX23" fmla="*/ 9374 w 9939"/>
                <a:gd name="connsiteY23" fmla="*/ 3844 h 10000"/>
                <a:gd name="connsiteX24" fmla="*/ 9443 w 9939"/>
                <a:gd name="connsiteY24" fmla="*/ 2891 h 10000"/>
                <a:gd name="connsiteX25" fmla="*/ 9578 w 9939"/>
                <a:gd name="connsiteY25" fmla="*/ 1844 h 10000"/>
                <a:gd name="connsiteX26" fmla="*/ 9708 w 9939"/>
                <a:gd name="connsiteY26" fmla="*/ 1000 h 10000"/>
                <a:gd name="connsiteX27" fmla="*/ 9939 w 9939"/>
                <a:gd name="connsiteY27" fmla="*/ 0 h 10000"/>
                <a:gd name="connsiteX28" fmla="*/ 9443 w 9939"/>
                <a:gd name="connsiteY28" fmla="*/ 406 h 10000"/>
                <a:gd name="connsiteX29" fmla="*/ 8939 w 9939"/>
                <a:gd name="connsiteY29" fmla="*/ 750 h 10000"/>
                <a:gd name="connsiteX30" fmla="*/ 8373 w 9939"/>
                <a:gd name="connsiteY30" fmla="*/ 1016 h 10000"/>
                <a:gd name="connsiteX31" fmla="*/ 7877 w 9939"/>
                <a:gd name="connsiteY31" fmla="*/ 1188 h 10000"/>
                <a:gd name="connsiteX32" fmla="*/ 7590 w 9939"/>
                <a:gd name="connsiteY32" fmla="*/ 1250 h 10000"/>
                <a:gd name="connsiteX33" fmla="*/ 6971 w 9939"/>
                <a:gd name="connsiteY33" fmla="*/ 1499 h 10000"/>
                <a:gd name="connsiteX34" fmla="*/ 7863 w 9939"/>
                <a:gd name="connsiteY34" fmla="*/ 2609 h 10000"/>
                <a:gd name="connsiteX35" fmla="*/ 7563 w 9939"/>
                <a:gd name="connsiteY35" fmla="*/ 3297 h 10000"/>
                <a:gd name="connsiteX36" fmla="*/ 7222 w 9939"/>
                <a:gd name="connsiteY36" fmla="*/ 3891 h 10000"/>
                <a:gd name="connsiteX37" fmla="*/ 6842 w 9939"/>
                <a:gd name="connsiteY37" fmla="*/ 4547 h 10000"/>
                <a:gd name="connsiteX38" fmla="*/ 6385 w 9939"/>
                <a:gd name="connsiteY38" fmla="*/ 5172 h 10000"/>
                <a:gd name="connsiteX39" fmla="*/ 5889 w 9939"/>
                <a:gd name="connsiteY39" fmla="*/ 5813 h 10000"/>
                <a:gd name="connsiteX40" fmla="*/ 5426 w 9939"/>
                <a:gd name="connsiteY40" fmla="*/ 6344 h 10000"/>
                <a:gd name="connsiteX41" fmla="*/ 4758 w 9939"/>
                <a:gd name="connsiteY41" fmla="*/ 7031 h 10000"/>
                <a:gd name="connsiteX42" fmla="*/ 4173 w 9939"/>
                <a:gd name="connsiteY42" fmla="*/ 7516 h 10000"/>
                <a:gd name="connsiteX43" fmla="*/ 3642 w 9939"/>
                <a:gd name="connsiteY43" fmla="*/ 7969 h 10000"/>
                <a:gd name="connsiteX44" fmla="*/ 3050 w 9939"/>
                <a:gd name="connsiteY44" fmla="*/ 8375 h 10000"/>
                <a:gd name="connsiteX45" fmla="*/ 2519 w 9939"/>
                <a:gd name="connsiteY45" fmla="*/ 8703 h 10000"/>
                <a:gd name="connsiteX46" fmla="*/ 2131 w 9939"/>
                <a:gd name="connsiteY46" fmla="*/ 8891 h 10000"/>
                <a:gd name="connsiteX47" fmla="*/ 1314 w 9939"/>
                <a:gd name="connsiteY47" fmla="*/ 9156 h 10000"/>
                <a:gd name="connsiteX48" fmla="*/ 1082 w 9939"/>
                <a:gd name="connsiteY48" fmla="*/ 9219 h 10000"/>
                <a:gd name="connsiteX49" fmla="*/ 845 w 9939"/>
                <a:gd name="connsiteY49" fmla="*/ 9250 h 10000"/>
                <a:gd name="connsiteX50" fmla="*/ 633 w 9939"/>
                <a:gd name="connsiteY50" fmla="*/ 9281 h 10000"/>
                <a:gd name="connsiteX51" fmla="*/ 422 w 9939"/>
                <a:gd name="connsiteY51" fmla="*/ 9281 h 10000"/>
                <a:gd name="connsiteX52" fmla="*/ 198 w 9939"/>
                <a:gd name="connsiteY52" fmla="*/ 9313 h 10000"/>
                <a:gd name="connsiteX0" fmla="*/ 33 w 9801"/>
                <a:gd name="connsiteY0" fmla="*/ 9797 h 10000"/>
                <a:gd name="connsiteX1" fmla="*/ 341 w 9801"/>
                <a:gd name="connsiteY1" fmla="*/ 9891 h 10000"/>
                <a:gd name="connsiteX2" fmla="*/ 746 w 9801"/>
                <a:gd name="connsiteY2" fmla="*/ 9969 h 10000"/>
                <a:gd name="connsiteX3" fmla="*/ 1582 w 9801"/>
                <a:gd name="connsiteY3" fmla="*/ 10000 h 10000"/>
                <a:gd name="connsiteX4" fmla="*/ 2013 w 9801"/>
                <a:gd name="connsiteY4" fmla="*/ 9984 h 10000"/>
                <a:gd name="connsiteX5" fmla="*/ 2822 w 9801"/>
                <a:gd name="connsiteY5" fmla="*/ 9844 h 10000"/>
                <a:gd name="connsiteX6" fmla="*/ 3377 w 9801"/>
                <a:gd name="connsiteY6" fmla="*/ 9656 h 10000"/>
                <a:gd name="connsiteX7" fmla="*/ 3917 w 9801"/>
                <a:gd name="connsiteY7" fmla="*/ 9422 h 10000"/>
                <a:gd name="connsiteX8" fmla="*/ 4493 w 9801"/>
                <a:gd name="connsiteY8" fmla="*/ 9125 h 10000"/>
                <a:gd name="connsiteX9" fmla="*/ 5061 w 9801"/>
                <a:gd name="connsiteY9" fmla="*/ 8750 h 10000"/>
                <a:gd name="connsiteX10" fmla="*/ 5500 w 9801"/>
                <a:gd name="connsiteY10" fmla="*/ 8438 h 10000"/>
                <a:gd name="connsiteX11" fmla="*/ 6081 w 9801"/>
                <a:gd name="connsiteY11" fmla="*/ 7891 h 10000"/>
                <a:gd name="connsiteX12" fmla="*/ 6521 w 9801"/>
                <a:gd name="connsiteY12" fmla="*/ 7438 h 10000"/>
                <a:gd name="connsiteX13" fmla="*/ 6973 w 9801"/>
                <a:gd name="connsiteY13" fmla="*/ 6891 h 10000"/>
                <a:gd name="connsiteX14" fmla="*/ 7452 w 9801"/>
                <a:gd name="connsiteY14" fmla="*/ 6281 h 10000"/>
                <a:gd name="connsiteX15" fmla="*/ 7691 w 9801"/>
                <a:gd name="connsiteY15" fmla="*/ 5891 h 10000"/>
                <a:gd name="connsiteX16" fmla="*/ 7965 w 9801"/>
                <a:gd name="connsiteY16" fmla="*/ 5406 h 10000"/>
                <a:gd name="connsiteX17" fmla="*/ 8191 w 9801"/>
                <a:gd name="connsiteY17" fmla="*/ 4953 h 10000"/>
                <a:gd name="connsiteX18" fmla="*/ 8363 w 9801"/>
                <a:gd name="connsiteY18" fmla="*/ 4531 h 10000"/>
                <a:gd name="connsiteX19" fmla="*/ 8534 w 9801"/>
                <a:gd name="connsiteY19" fmla="*/ 4188 h 10000"/>
                <a:gd name="connsiteX20" fmla="*/ 9191 w 9801"/>
                <a:gd name="connsiteY20" fmla="*/ 5594 h 10000"/>
                <a:gd name="connsiteX21" fmla="*/ 9191 w 9801"/>
                <a:gd name="connsiteY21" fmla="*/ 4781 h 10000"/>
                <a:gd name="connsiteX22" fmla="*/ 9233 w 9801"/>
                <a:gd name="connsiteY22" fmla="*/ 3844 h 10000"/>
                <a:gd name="connsiteX23" fmla="*/ 9302 w 9801"/>
                <a:gd name="connsiteY23" fmla="*/ 2891 h 10000"/>
                <a:gd name="connsiteX24" fmla="*/ 9438 w 9801"/>
                <a:gd name="connsiteY24" fmla="*/ 1844 h 10000"/>
                <a:gd name="connsiteX25" fmla="*/ 9569 w 9801"/>
                <a:gd name="connsiteY25" fmla="*/ 1000 h 10000"/>
                <a:gd name="connsiteX26" fmla="*/ 9801 w 9801"/>
                <a:gd name="connsiteY26" fmla="*/ 0 h 10000"/>
                <a:gd name="connsiteX27" fmla="*/ 9302 w 9801"/>
                <a:gd name="connsiteY27" fmla="*/ 406 h 10000"/>
                <a:gd name="connsiteX28" fmla="*/ 8795 w 9801"/>
                <a:gd name="connsiteY28" fmla="*/ 750 h 10000"/>
                <a:gd name="connsiteX29" fmla="*/ 8225 w 9801"/>
                <a:gd name="connsiteY29" fmla="*/ 1016 h 10000"/>
                <a:gd name="connsiteX30" fmla="*/ 7726 w 9801"/>
                <a:gd name="connsiteY30" fmla="*/ 1188 h 10000"/>
                <a:gd name="connsiteX31" fmla="*/ 7438 w 9801"/>
                <a:gd name="connsiteY31" fmla="*/ 1250 h 10000"/>
                <a:gd name="connsiteX32" fmla="*/ 6815 w 9801"/>
                <a:gd name="connsiteY32" fmla="*/ 1499 h 10000"/>
                <a:gd name="connsiteX33" fmla="*/ 7712 w 9801"/>
                <a:gd name="connsiteY33" fmla="*/ 2609 h 10000"/>
                <a:gd name="connsiteX34" fmla="*/ 7410 w 9801"/>
                <a:gd name="connsiteY34" fmla="*/ 3297 h 10000"/>
                <a:gd name="connsiteX35" fmla="*/ 7067 w 9801"/>
                <a:gd name="connsiteY35" fmla="*/ 3891 h 10000"/>
                <a:gd name="connsiteX36" fmla="*/ 6685 w 9801"/>
                <a:gd name="connsiteY36" fmla="*/ 4547 h 10000"/>
                <a:gd name="connsiteX37" fmla="*/ 6225 w 9801"/>
                <a:gd name="connsiteY37" fmla="*/ 5172 h 10000"/>
                <a:gd name="connsiteX38" fmla="*/ 5726 w 9801"/>
                <a:gd name="connsiteY38" fmla="*/ 5813 h 10000"/>
                <a:gd name="connsiteX39" fmla="*/ 5260 w 9801"/>
                <a:gd name="connsiteY39" fmla="*/ 6344 h 10000"/>
                <a:gd name="connsiteX40" fmla="*/ 4588 w 9801"/>
                <a:gd name="connsiteY40" fmla="*/ 7031 h 10000"/>
                <a:gd name="connsiteX41" fmla="*/ 4000 w 9801"/>
                <a:gd name="connsiteY41" fmla="*/ 7516 h 10000"/>
                <a:gd name="connsiteX42" fmla="*/ 3465 w 9801"/>
                <a:gd name="connsiteY42" fmla="*/ 7969 h 10000"/>
                <a:gd name="connsiteX43" fmla="*/ 2870 w 9801"/>
                <a:gd name="connsiteY43" fmla="*/ 8375 h 10000"/>
                <a:gd name="connsiteX44" fmla="*/ 2335 w 9801"/>
                <a:gd name="connsiteY44" fmla="*/ 8703 h 10000"/>
                <a:gd name="connsiteX45" fmla="*/ 1945 w 9801"/>
                <a:gd name="connsiteY45" fmla="*/ 8891 h 10000"/>
                <a:gd name="connsiteX46" fmla="*/ 1123 w 9801"/>
                <a:gd name="connsiteY46" fmla="*/ 9156 h 10000"/>
                <a:gd name="connsiteX47" fmla="*/ 890 w 9801"/>
                <a:gd name="connsiteY47" fmla="*/ 9219 h 10000"/>
                <a:gd name="connsiteX48" fmla="*/ 651 w 9801"/>
                <a:gd name="connsiteY48" fmla="*/ 9250 h 10000"/>
                <a:gd name="connsiteX49" fmla="*/ 438 w 9801"/>
                <a:gd name="connsiteY49" fmla="*/ 9281 h 10000"/>
                <a:gd name="connsiteX50" fmla="*/ 226 w 9801"/>
                <a:gd name="connsiteY50" fmla="*/ 9281 h 10000"/>
                <a:gd name="connsiteX51" fmla="*/ 0 w 9801"/>
                <a:gd name="connsiteY51" fmla="*/ 9313 h 10000"/>
                <a:gd name="connsiteX0" fmla="*/ 0 w 9966"/>
                <a:gd name="connsiteY0" fmla="*/ 9797 h 10000"/>
                <a:gd name="connsiteX1" fmla="*/ 314 w 9966"/>
                <a:gd name="connsiteY1" fmla="*/ 9891 h 10000"/>
                <a:gd name="connsiteX2" fmla="*/ 727 w 9966"/>
                <a:gd name="connsiteY2" fmla="*/ 9969 h 10000"/>
                <a:gd name="connsiteX3" fmla="*/ 1580 w 9966"/>
                <a:gd name="connsiteY3" fmla="*/ 10000 h 10000"/>
                <a:gd name="connsiteX4" fmla="*/ 2020 w 9966"/>
                <a:gd name="connsiteY4" fmla="*/ 9984 h 10000"/>
                <a:gd name="connsiteX5" fmla="*/ 2845 w 9966"/>
                <a:gd name="connsiteY5" fmla="*/ 9844 h 10000"/>
                <a:gd name="connsiteX6" fmla="*/ 3412 w 9966"/>
                <a:gd name="connsiteY6" fmla="*/ 9656 h 10000"/>
                <a:gd name="connsiteX7" fmla="*/ 3963 w 9966"/>
                <a:gd name="connsiteY7" fmla="*/ 9422 h 10000"/>
                <a:gd name="connsiteX8" fmla="*/ 4550 w 9966"/>
                <a:gd name="connsiteY8" fmla="*/ 9125 h 10000"/>
                <a:gd name="connsiteX9" fmla="*/ 5130 w 9966"/>
                <a:gd name="connsiteY9" fmla="*/ 8750 h 10000"/>
                <a:gd name="connsiteX10" fmla="*/ 5578 w 9966"/>
                <a:gd name="connsiteY10" fmla="*/ 8438 h 10000"/>
                <a:gd name="connsiteX11" fmla="*/ 6170 w 9966"/>
                <a:gd name="connsiteY11" fmla="*/ 7891 h 10000"/>
                <a:gd name="connsiteX12" fmla="*/ 6619 w 9966"/>
                <a:gd name="connsiteY12" fmla="*/ 7438 h 10000"/>
                <a:gd name="connsiteX13" fmla="*/ 7081 w 9966"/>
                <a:gd name="connsiteY13" fmla="*/ 6891 h 10000"/>
                <a:gd name="connsiteX14" fmla="*/ 7569 w 9966"/>
                <a:gd name="connsiteY14" fmla="*/ 6281 h 10000"/>
                <a:gd name="connsiteX15" fmla="*/ 7813 w 9966"/>
                <a:gd name="connsiteY15" fmla="*/ 5891 h 10000"/>
                <a:gd name="connsiteX16" fmla="*/ 8093 w 9966"/>
                <a:gd name="connsiteY16" fmla="*/ 5406 h 10000"/>
                <a:gd name="connsiteX17" fmla="*/ 8323 w 9966"/>
                <a:gd name="connsiteY17" fmla="*/ 4953 h 10000"/>
                <a:gd name="connsiteX18" fmla="*/ 8499 w 9966"/>
                <a:gd name="connsiteY18" fmla="*/ 4531 h 10000"/>
                <a:gd name="connsiteX19" fmla="*/ 8673 w 9966"/>
                <a:gd name="connsiteY19" fmla="*/ 4188 h 10000"/>
                <a:gd name="connsiteX20" fmla="*/ 9344 w 9966"/>
                <a:gd name="connsiteY20" fmla="*/ 5594 h 10000"/>
                <a:gd name="connsiteX21" fmla="*/ 9344 w 9966"/>
                <a:gd name="connsiteY21" fmla="*/ 4781 h 10000"/>
                <a:gd name="connsiteX22" fmla="*/ 9386 w 9966"/>
                <a:gd name="connsiteY22" fmla="*/ 3844 h 10000"/>
                <a:gd name="connsiteX23" fmla="*/ 9457 w 9966"/>
                <a:gd name="connsiteY23" fmla="*/ 2891 h 10000"/>
                <a:gd name="connsiteX24" fmla="*/ 9596 w 9966"/>
                <a:gd name="connsiteY24" fmla="*/ 1844 h 10000"/>
                <a:gd name="connsiteX25" fmla="*/ 9729 w 9966"/>
                <a:gd name="connsiteY25" fmla="*/ 1000 h 10000"/>
                <a:gd name="connsiteX26" fmla="*/ 9966 w 9966"/>
                <a:gd name="connsiteY26" fmla="*/ 0 h 10000"/>
                <a:gd name="connsiteX27" fmla="*/ 9457 w 9966"/>
                <a:gd name="connsiteY27" fmla="*/ 406 h 10000"/>
                <a:gd name="connsiteX28" fmla="*/ 8940 w 9966"/>
                <a:gd name="connsiteY28" fmla="*/ 750 h 10000"/>
                <a:gd name="connsiteX29" fmla="*/ 8358 w 9966"/>
                <a:gd name="connsiteY29" fmla="*/ 1016 h 10000"/>
                <a:gd name="connsiteX30" fmla="*/ 7849 w 9966"/>
                <a:gd name="connsiteY30" fmla="*/ 1188 h 10000"/>
                <a:gd name="connsiteX31" fmla="*/ 7555 w 9966"/>
                <a:gd name="connsiteY31" fmla="*/ 1250 h 10000"/>
                <a:gd name="connsiteX32" fmla="*/ 6919 w 9966"/>
                <a:gd name="connsiteY32" fmla="*/ 1499 h 10000"/>
                <a:gd name="connsiteX33" fmla="*/ 7835 w 9966"/>
                <a:gd name="connsiteY33" fmla="*/ 2609 h 10000"/>
                <a:gd name="connsiteX34" fmla="*/ 7526 w 9966"/>
                <a:gd name="connsiteY34" fmla="*/ 3297 h 10000"/>
                <a:gd name="connsiteX35" fmla="*/ 7176 w 9966"/>
                <a:gd name="connsiteY35" fmla="*/ 3891 h 10000"/>
                <a:gd name="connsiteX36" fmla="*/ 6787 w 9966"/>
                <a:gd name="connsiteY36" fmla="*/ 4547 h 10000"/>
                <a:gd name="connsiteX37" fmla="*/ 6317 w 9966"/>
                <a:gd name="connsiteY37" fmla="*/ 5172 h 10000"/>
                <a:gd name="connsiteX38" fmla="*/ 5808 w 9966"/>
                <a:gd name="connsiteY38" fmla="*/ 5813 h 10000"/>
                <a:gd name="connsiteX39" fmla="*/ 5333 w 9966"/>
                <a:gd name="connsiteY39" fmla="*/ 6344 h 10000"/>
                <a:gd name="connsiteX40" fmla="*/ 4647 w 9966"/>
                <a:gd name="connsiteY40" fmla="*/ 7031 h 10000"/>
                <a:gd name="connsiteX41" fmla="*/ 4047 w 9966"/>
                <a:gd name="connsiteY41" fmla="*/ 7516 h 10000"/>
                <a:gd name="connsiteX42" fmla="*/ 3501 w 9966"/>
                <a:gd name="connsiteY42" fmla="*/ 7969 h 10000"/>
                <a:gd name="connsiteX43" fmla="*/ 2894 w 9966"/>
                <a:gd name="connsiteY43" fmla="*/ 8375 h 10000"/>
                <a:gd name="connsiteX44" fmla="*/ 2348 w 9966"/>
                <a:gd name="connsiteY44" fmla="*/ 8703 h 10000"/>
                <a:gd name="connsiteX45" fmla="*/ 1950 w 9966"/>
                <a:gd name="connsiteY45" fmla="*/ 8891 h 10000"/>
                <a:gd name="connsiteX46" fmla="*/ 1112 w 9966"/>
                <a:gd name="connsiteY46" fmla="*/ 9156 h 10000"/>
                <a:gd name="connsiteX47" fmla="*/ 874 w 9966"/>
                <a:gd name="connsiteY47" fmla="*/ 9219 h 10000"/>
                <a:gd name="connsiteX48" fmla="*/ 630 w 9966"/>
                <a:gd name="connsiteY48" fmla="*/ 9250 h 10000"/>
                <a:gd name="connsiteX49" fmla="*/ 413 w 9966"/>
                <a:gd name="connsiteY49" fmla="*/ 9281 h 10000"/>
                <a:gd name="connsiteX50" fmla="*/ 197 w 9966"/>
                <a:gd name="connsiteY50" fmla="*/ 9281 h 10000"/>
                <a:gd name="connsiteX0" fmla="*/ 0 w 10000"/>
                <a:gd name="connsiteY0" fmla="*/ 9797 h 10000"/>
                <a:gd name="connsiteX1" fmla="*/ 315 w 10000"/>
                <a:gd name="connsiteY1" fmla="*/ 9891 h 10000"/>
                <a:gd name="connsiteX2" fmla="*/ 729 w 10000"/>
                <a:gd name="connsiteY2" fmla="*/ 9969 h 10000"/>
                <a:gd name="connsiteX3" fmla="*/ 1585 w 10000"/>
                <a:gd name="connsiteY3" fmla="*/ 10000 h 10000"/>
                <a:gd name="connsiteX4" fmla="*/ 2027 w 10000"/>
                <a:gd name="connsiteY4" fmla="*/ 9984 h 10000"/>
                <a:gd name="connsiteX5" fmla="*/ 2855 w 10000"/>
                <a:gd name="connsiteY5" fmla="*/ 9844 h 10000"/>
                <a:gd name="connsiteX6" fmla="*/ 3424 w 10000"/>
                <a:gd name="connsiteY6" fmla="*/ 9656 h 10000"/>
                <a:gd name="connsiteX7" fmla="*/ 3977 w 10000"/>
                <a:gd name="connsiteY7" fmla="*/ 9422 h 10000"/>
                <a:gd name="connsiteX8" fmla="*/ 4566 w 10000"/>
                <a:gd name="connsiteY8" fmla="*/ 9125 h 10000"/>
                <a:gd name="connsiteX9" fmla="*/ 5148 w 10000"/>
                <a:gd name="connsiteY9" fmla="*/ 8750 h 10000"/>
                <a:gd name="connsiteX10" fmla="*/ 5597 w 10000"/>
                <a:gd name="connsiteY10" fmla="*/ 8438 h 10000"/>
                <a:gd name="connsiteX11" fmla="*/ 6191 w 10000"/>
                <a:gd name="connsiteY11" fmla="*/ 7891 h 10000"/>
                <a:gd name="connsiteX12" fmla="*/ 6642 w 10000"/>
                <a:gd name="connsiteY12" fmla="*/ 7438 h 10000"/>
                <a:gd name="connsiteX13" fmla="*/ 7105 w 10000"/>
                <a:gd name="connsiteY13" fmla="*/ 6891 h 10000"/>
                <a:gd name="connsiteX14" fmla="*/ 7595 w 10000"/>
                <a:gd name="connsiteY14" fmla="*/ 6281 h 10000"/>
                <a:gd name="connsiteX15" fmla="*/ 7840 w 10000"/>
                <a:gd name="connsiteY15" fmla="*/ 5891 h 10000"/>
                <a:gd name="connsiteX16" fmla="*/ 8121 w 10000"/>
                <a:gd name="connsiteY16" fmla="*/ 5406 h 10000"/>
                <a:gd name="connsiteX17" fmla="*/ 8351 w 10000"/>
                <a:gd name="connsiteY17" fmla="*/ 4953 h 10000"/>
                <a:gd name="connsiteX18" fmla="*/ 8528 w 10000"/>
                <a:gd name="connsiteY18" fmla="*/ 4531 h 10000"/>
                <a:gd name="connsiteX19" fmla="*/ 8703 w 10000"/>
                <a:gd name="connsiteY19" fmla="*/ 4188 h 10000"/>
                <a:gd name="connsiteX20" fmla="*/ 9376 w 10000"/>
                <a:gd name="connsiteY20" fmla="*/ 5594 h 10000"/>
                <a:gd name="connsiteX21" fmla="*/ 9376 w 10000"/>
                <a:gd name="connsiteY21" fmla="*/ 4781 h 10000"/>
                <a:gd name="connsiteX22" fmla="*/ 9418 w 10000"/>
                <a:gd name="connsiteY22" fmla="*/ 3844 h 10000"/>
                <a:gd name="connsiteX23" fmla="*/ 9489 w 10000"/>
                <a:gd name="connsiteY23" fmla="*/ 2891 h 10000"/>
                <a:gd name="connsiteX24" fmla="*/ 9629 w 10000"/>
                <a:gd name="connsiteY24" fmla="*/ 1844 h 10000"/>
                <a:gd name="connsiteX25" fmla="*/ 9762 w 10000"/>
                <a:gd name="connsiteY25" fmla="*/ 1000 h 10000"/>
                <a:gd name="connsiteX26" fmla="*/ 10000 w 10000"/>
                <a:gd name="connsiteY26" fmla="*/ 0 h 10000"/>
                <a:gd name="connsiteX27" fmla="*/ 9489 w 10000"/>
                <a:gd name="connsiteY27" fmla="*/ 406 h 10000"/>
                <a:gd name="connsiteX28" fmla="*/ 8970 w 10000"/>
                <a:gd name="connsiteY28" fmla="*/ 750 h 10000"/>
                <a:gd name="connsiteX29" fmla="*/ 8387 w 10000"/>
                <a:gd name="connsiteY29" fmla="*/ 1016 h 10000"/>
                <a:gd name="connsiteX30" fmla="*/ 7876 w 10000"/>
                <a:gd name="connsiteY30" fmla="*/ 1188 h 10000"/>
                <a:gd name="connsiteX31" fmla="*/ 7581 w 10000"/>
                <a:gd name="connsiteY31" fmla="*/ 1250 h 10000"/>
                <a:gd name="connsiteX32" fmla="*/ 6943 w 10000"/>
                <a:gd name="connsiteY32" fmla="*/ 1499 h 10000"/>
                <a:gd name="connsiteX33" fmla="*/ 7862 w 10000"/>
                <a:gd name="connsiteY33" fmla="*/ 2609 h 10000"/>
                <a:gd name="connsiteX34" fmla="*/ 7552 w 10000"/>
                <a:gd name="connsiteY34" fmla="*/ 3297 h 10000"/>
                <a:gd name="connsiteX35" fmla="*/ 7200 w 10000"/>
                <a:gd name="connsiteY35" fmla="*/ 3891 h 10000"/>
                <a:gd name="connsiteX36" fmla="*/ 6810 w 10000"/>
                <a:gd name="connsiteY36" fmla="*/ 4547 h 10000"/>
                <a:gd name="connsiteX37" fmla="*/ 6339 w 10000"/>
                <a:gd name="connsiteY37" fmla="*/ 5172 h 10000"/>
                <a:gd name="connsiteX38" fmla="*/ 5828 w 10000"/>
                <a:gd name="connsiteY38" fmla="*/ 5813 h 10000"/>
                <a:gd name="connsiteX39" fmla="*/ 5351 w 10000"/>
                <a:gd name="connsiteY39" fmla="*/ 6344 h 10000"/>
                <a:gd name="connsiteX40" fmla="*/ 4663 w 10000"/>
                <a:gd name="connsiteY40" fmla="*/ 7031 h 10000"/>
                <a:gd name="connsiteX41" fmla="*/ 4061 w 10000"/>
                <a:gd name="connsiteY41" fmla="*/ 7516 h 10000"/>
                <a:gd name="connsiteX42" fmla="*/ 3513 w 10000"/>
                <a:gd name="connsiteY42" fmla="*/ 7969 h 10000"/>
                <a:gd name="connsiteX43" fmla="*/ 2904 w 10000"/>
                <a:gd name="connsiteY43" fmla="*/ 8375 h 10000"/>
                <a:gd name="connsiteX44" fmla="*/ 2356 w 10000"/>
                <a:gd name="connsiteY44" fmla="*/ 8703 h 10000"/>
                <a:gd name="connsiteX45" fmla="*/ 1957 w 10000"/>
                <a:gd name="connsiteY45" fmla="*/ 8891 h 10000"/>
                <a:gd name="connsiteX46" fmla="*/ 1116 w 10000"/>
                <a:gd name="connsiteY46" fmla="*/ 9156 h 10000"/>
                <a:gd name="connsiteX47" fmla="*/ 877 w 10000"/>
                <a:gd name="connsiteY47" fmla="*/ 9219 h 10000"/>
                <a:gd name="connsiteX48" fmla="*/ 632 w 10000"/>
                <a:gd name="connsiteY48" fmla="*/ 9250 h 10000"/>
                <a:gd name="connsiteX49" fmla="*/ 414 w 10000"/>
                <a:gd name="connsiteY49" fmla="*/ 9281 h 10000"/>
                <a:gd name="connsiteX0" fmla="*/ 0 w 10000"/>
                <a:gd name="connsiteY0" fmla="*/ 9797 h 10000"/>
                <a:gd name="connsiteX1" fmla="*/ 315 w 10000"/>
                <a:gd name="connsiteY1" fmla="*/ 9891 h 10000"/>
                <a:gd name="connsiteX2" fmla="*/ 729 w 10000"/>
                <a:gd name="connsiteY2" fmla="*/ 9969 h 10000"/>
                <a:gd name="connsiteX3" fmla="*/ 1585 w 10000"/>
                <a:gd name="connsiteY3" fmla="*/ 10000 h 10000"/>
                <a:gd name="connsiteX4" fmla="*/ 2027 w 10000"/>
                <a:gd name="connsiteY4" fmla="*/ 9984 h 10000"/>
                <a:gd name="connsiteX5" fmla="*/ 2855 w 10000"/>
                <a:gd name="connsiteY5" fmla="*/ 9844 h 10000"/>
                <a:gd name="connsiteX6" fmla="*/ 3424 w 10000"/>
                <a:gd name="connsiteY6" fmla="*/ 9656 h 10000"/>
                <a:gd name="connsiteX7" fmla="*/ 3977 w 10000"/>
                <a:gd name="connsiteY7" fmla="*/ 9422 h 10000"/>
                <a:gd name="connsiteX8" fmla="*/ 4566 w 10000"/>
                <a:gd name="connsiteY8" fmla="*/ 9125 h 10000"/>
                <a:gd name="connsiteX9" fmla="*/ 5148 w 10000"/>
                <a:gd name="connsiteY9" fmla="*/ 8750 h 10000"/>
                <a:gd name="connsiteX10" fmla="*/ 5597 w 10000"/>
                <a:gd name="connsiteY10" fmla="*/ 8438 h 10000"/>
                <a:gd name="connsiteX11" fmla="*/ 6191 w 10000"/>
                <a:gd name="connsiteY11" fmla="*/ 7891 h 10000"/>
                <a:gd name="connsiteX12" fmla="*/ 6642 w 10000"/>
                <a:gd name="connsiteY12" fmla="*/ 7438 h 10000"/>
                <a:gd name="connsiteX13" fmla="*/ 7105 w 10000"/>
                <a:gd name="connsiteY13" fmla="*/ 6891 h 10000"/>
                <a:gd name="connsiteX14" fmla="*/ 7595 w 10000"/>
                <a:gd name="connsiteY14" fmla="*/ 6281 h 10000"/>
                <a:gd name="connsiteX15" fmla="*/ 7840 w 10000"/>
                <a:gd name="connsiteY15" fmla="*/ 5891 h 10000"/>
                <a:gd name="connsiteX16" fmla="*/ 8121 w 10000"/>
                <a:gd name="connsiteY16" fmla="*/ 5406 h 10000"/>
                <a:gd name="connsiteX17" fmla="*/ 8351 w 10000"/>
                <a:gd name="connsiteY17" fmla="*/ 4953 h 10000"/>
                <a:gd name="connsiteX18" fmla="*/ 8528 w 10000"/>
                <a:gd name="connsiteY18" fmla="*/ 4531 h 10000"/>
                <a:gd name="connsiteX19" fmla="*/ 8703 w 10000"/>
                <a:gd name="connsiteY19" fmla="*/ 4188 h 10000"/>
                <a:gd name="connsiteX20" fmla="*/ 9376 w 10000"/>
                <a:gd name="connsiteY20" fmla="*/ 5594 h 10000"/>
                <a:gd name="connsiteX21" fmla="*/ 9376 w 10000"/>
                <a:gd name="connsiteY21" fmla="*/ 4781 h 10000"/>
                <a:gd name="connsiteX22" fmla="*/ 9418 w 10000"/>
                <a:gd name="connsiteY22" fmla="*/ 3844 h 10000"/>
                <a:gd name="connsiteX23" fmla="*/ 9489 w 10000"/>
                <a:gd name="connsiteY23" fmla="*/ 2891 h 10000"/>
                <a:gd name="connsiteX24" fmla="*/ 9629 w 10000"/>
                <a:gd name="connsiteY24" fmla="*/ 1844 h 10000"/>
                <a:gd name="connsiteX25" fmla="*/ 9762 w 10000"/>
                <a:gd name="connsiteY25" fmla="*/ 1000 h 10000"/>
                <a:gd name="connsiteX26" fmla="*/ 10000 w 10000"/>
                <a:gd name="connsiteY26" fmla="*/ 0 h 10000"/>
                <a:gd name="connsiteX27" fmla="*/ 9489 w 10000"/>
                <a:gd name="connsiteY27" fmla="*/ 406 h 10000"/>
                <a:gd name="connsiteX28" fmla="*/ 8970 w 10000"/>
                <a:gd name="connsiteY28" fmla="*/ 750 h 10000"/>
                <a:gd name="connsiteX29" fmla="*/ 8387 w 10000"/>
                <a:gd name="connsiteY29" fmla="*/ 1016 h 10000"/>
                <a:gd name="connsiteX30" fmla="*/ 7876 w 10000"/>
                <a:gd name="connsiteY30" fmla="*/ 1188 h 10000"/>
                <a:gd name="connsiteX31" fmla="*/ 7581 w 10000"/>
                <a:gd name="connsiteY31" fmla="*/ 1250 h 10000"/>
                <a:gd name="connsiteX32" fmla="*/ 6943 w 10000"/>
                <a:gd name="connsiteY32" fmla="*/ 1499 h 10000"/>
                <a:gd name="connsiteX33" fmla="*/ 7862 w 10000"/>
                <a:gd name="connsiteY33" fmla="*/ 2609 h 10000"/>
                <a:gd name="connsiteX34" fmla="*/ 7552 w 10000"/>
                <a:gd name="connsiteY34" fmla="*/ 3297 h 10000"/>
                <a:gd name="connsiteX35" fmla="*/ 7200 w 10000"/>
                <a:gd name="connsiteY35" fmla="*/ 3891 h 10000"/>
                <a:gd name="connsiteX36" fmla="*/ 6810 w 10000"/>
                <a:gd name="connsiteY36" fmla="*/ 4547 h 10000"/>
                <a:gd name="connsiteX37" fmla="*/ 6339 w 10000"/>
                <a:gd name="connsiteY37" fmla="*/ 5172 h 10000"/>
                <a:gd name="connsiteX38" fmla="*/ 5828 w 10000"/>
                <a:gd name="connsiteY38" fmla="*/ 5813 h 10000"/>
                <a:gd name="connsiteX39" fmla="*/ 5351 w 10000"/>
                <a:gd name="connsiteY39" fmla="*/ 6344 h 10000"/>
                <a:gd name="connsiteX40" fmla="*/ 4663 w 10000"/>
                <a:gd name="connsiteY40" fmla="*/ 7031 h 10000"/>
                <a:gd name="connsiteX41" fmla="*/ 4061 w 10000"/>
                <a:gd name="connsiteY41" fmla="*/ 7516 h 10000"/>
                <a:gd name="connsiteX42" fmla="*/ 3513 w 10000"/>
                <a:gd name="connsiteY42" fmla="*/ 7969 h 10000"/>
                <a:gd name="connsiteX43" fmla="*/ 2904 w 10000"/>
                <a:gd name="connsiteY43" fmla="*/ 8375 h 10000"/>
                <a:gd name="connsiteX44" fmla="*/ 2356 w 10000"/>
                <a:gd name="connsiteY44" fmla="*/ 8703 h 10000"/>
                <a:gd name="connsiteX45" fmla="*/ 1957 w 10000"/>
                <a:gd name="connsiteY45" fmla="*/ 8891 h 10000"/>
                <a:gd name="connsiteX46" fmla="*/ 1116 w 10000"/>
                <a:gd name="connsiteY46" fmla="*/ 9156 h 10000"/>
                <a:gd name="connsiteX47" fmla="*/ 877 w 10000"/>
                <a:gd name="connsiteY47" fmla="*/ 9219 h 10000"/>
                <a:gd name="connsiteX48" fmla="*/ 632 w 10000"/>
                <a:gd name="connsiteY48" fmla="*/ 9250 h 10000"/>
                <a:gd name="connsiteX0" fmla="*/ 0 w 9685"/>
                <a:gd name="connsiteY0" fmla="*/ 9891 h 10000"/>
                <a:gd name="connsiteX1" fmla="*/ 414 w 9685"/>
                <a:gd name="connsiteY1" fmla="*/ 9969 h 10000"/>
                <a:gd name="connsiteX2" fmla="*/ 1270 w 9685"/>
                <a:gd name="connsiteY2" fmla="*/ 10000 h 10000"/>
                <a:gd name="connsiteX3" fmla="*/ 1712 w 9685"/>
                <a:gd name="connsiteY3" fmla="*/ 9984 h 10000"/>
                <a:gd name="connsiteX4" fmla="*/ 2540 w 9685"/>
                <a:gd name="connsiteY4" fmla="*/ 9844 h 10000"/>
                <a:gd name="connsiteX5" fmla="*/ 3109 w 9685"/>
                <a:gd name="connsiteY5" fmla="*/ 9656 h 10000"/>
                <a:gd name="connsiteX6" fmla="*/ 3662 w 9685"/>
                <a:gd name="connsiteY6" fmla="*/ 9422 h 10000"/>
                <a:gd name="connsiteX7" fmla="*/ 4251 w 9685"/>
                <a:gd name="connsiteY7" fmla="*/ 9125 h 10000"/>
                <a:gd name="connsiteX8" fmla="*/ 4833 w 9685"/>
                <a:gd name="connsiteY8" fmla="*/ 8750 h 10000"/>
                <a:gd name="connsiteX9" fmla="*/ 5282 w 9685"/>
                <a:gd name="connsiteY9" fmla="*/ 8438 h 10000"/>
                <a:gd name="connsiteX10" fmla="*/ 5876 w 9685"/>
                <a:gd name="connsiteY10" fmla="*/ 7891 h 10000"/>
                <a:gd name="connsiteX11" fmla="*/ 6327 w 9685"/>
                <a:gd name="connsiteY11" fmla="*/ 7438 h 10000"/>
                <a:gd name="connsiteX12" fmla="*/ 6790 w 9685"/>
                <a:gd name="connsiteY12" fmla="*/ 6891 h 10000"/>
                <a:gd name="connsiteX13" fmla="*/ 7280 w 9685"/>
                <a:gd name="connsiteY13" fmla="*/ 6281 h 10000"/>
                <a:gd name="connsiteX14" fmla="*/ 7525 w 9685"/>
                <a:gd name="connsiteY14" fmla="*/ 5891 h 10000"/>
                <a:gd name="connsiteX15" fmla="*/ 7806 w 9685"/>
                <a:gd name="connsiteY15" fmla="*/ 5406 h 10000"/>
                <a:gd name="connsiteX16" fmla="*/ 8036 w 9685"/>
                <a:gd name="connsiteY16" fmla="*/ 4953 h 10000"/>
                <a:gd name="connsiteX17" fmla="*/ 8213 w 9685"/>
                <a:gd name="connsiteY17" fmla="*/ 4531 h 10000"/>
                <a:gd name="connsiteX18" fmla="*/ 8388 w 9685"/>
                <a:gd name="connsiteY18" fmla="*/ 4188 h 10000"/>
                <a:gd name="connsiteX19" fmla="*/ 9061 w 9685"/>
                <a:gd name="connsiteY19" fmla="*/ 5594 h 10000"/>
                <a:gd name="connsiteX20" fmla="*/ 9061 w 9685"/>
                <a:gd name="connsiteY20" fmla="*/ 4781 h 10000"/>
                <a:gd name="connsiteX21" fmla="*/ 9103 w 9685"/>
                <a:gd name="connsiteY21" fmla="*/ 3844 h 10000"/>
                <a:gd name="connsiteX22" fmla="*/ 9174 w 9685"/>
                <a:gd name="connsiteY22" fmla="*/ 2891 h 10000"/>
                <a:gd name="connsiteX23" fmla="*/ 9314 w 9685"/>
                <a:gd name="connsiteY23" fmla="*/ 1844 h 10000"/>
                <a:gd name="connsiteX24" fmla="*/ 9447 w 9685"/>
                <a:gd name="connsiteY24" fmla="*/ 1000 h 10000"/>
                <a:gd name="connsiteX25" fmla="*/ 9685 w 9685"/>
                <a:gd name="connsiteY25" fmla="*/ 0 h 10000"/>
                <a:gd name="connsiteX26" fmla="*/ 9174 w 9685"/>
                <a:gd name="connsiteY26" fmla="*/ 406 h 10000"/>
                <a:gd name="connsiteX27" fmla="*/ 8655 w 9685"/>
                <a:gd name="connsiteY27" fmla="*/ 750 h 10000"/>
                <a:gd name="connsiteX28" fmla="*/ 8072 w 9685"/>
                <a:gd name="connsiteY28" fmla="*/ 1016 h 10000"/>
                <a:gd name="connsiteX29" fmla="*/ 7561 w 9685"/>
                <a:gd name="connsiteY29" fmla="*/ 1188 h 10000"/>
                <a:gd name="connsiteX30" fmla="*/ 7266 w 9685"/>
                <a:gd name="connsiteY30" fmla="*/ 1250 h 10000"/>
                <a:gd name="connsiteX31" fmla="*/ 6628 w 9685"/>
                <a:gd name="connsiteY31" fmla="*/ 1499 h 10000"/>
                <a:gd name="connsiteX32" fmla="*/ 7547 w 9685"/>
                <a:gd name="connsiteY32" fmla="*/ 2609 h 10000"/>
                <a:gd name="connsiteX33" fmla="*/ 7237 w 9685"/>
                <a:gd name="connsiteY33" fmla="*/ 3297 h 10000"/>
                <a:gd name="connsiteX34" fmla="*/ 6885 w 9685"/>
                <a:gd name="connsiteY34" fmla="*/ 3891 h 10000"/>
                <a:gd name="connsiteX35" fmla="*/ 6495 w 9685"/>
                <a:gd name="connsiteY35" fmla="*/ 4547 h 10000"/>
                <a:gd name="connsiteX36" fmla="*/ 6024 w 9685"/>
                <a:gd name="connsiteY36" fmla="*/ 5172 h 10000"/>
                <a:gd name="connsiteX37" fmla="*/ 5513 w 9685"/>
                <a:gd name="connsiteY37" fmla="*/ 5813 h 10000"/>
                <a:gd name="connsiteX38" fmla="*/ 5036 w 9685"/>
                <a:gd name="connsiteY38" fmla="*/ 6344 h 10000"/>
                <a:gd name="connsiteX39" fmla="*/ 4348 w 9685"/>
                <a:gd name="connsiteY39" fmla="*/ 7031 h 10000"/>
                <a:gd name="connsiteX40" fmla="*/ 3746 w 9685"/>
                <a:gd name="connsiteY40" fmla="*/ 7516 h 10000"/>
                <a:gd name="connsiteX41" fmla="*/ 3198 w 9685"/>
                <a:gd name="connsiteY41" fmla="*/ 7969 h 10000"/>
                <a:gd name="connsiteX42" fmla="*/ 2589 w 9685"/>
                <a:gd name="connsiteY42" fmla="*/ 8375 h 10000"/>
                <a:gd name="connsiteX43" fmla="*/ 2041 w 9685"/>
                <a:gd name="connsiteY43" fmla="*/ 8703 h 10000"/>
                <a:gd name="connsiteX44" fmla="*/ 1642 w 9685"/>
                <a:gd name="connsiteY44" fmla="*/ 8891 h 10000"/>
                <a:gd name="connsiteX45" fmla="*/ 801 w 9685"/>
                <a:gd name="connsiteY45" fmla="*/ 9156 h 10000"/>
                <a:gd name="connsiteX46" fmla="*/ 562 w 9685"/>
                <a:gd name="connsiteY46" fmla="*/ 9219 h 10000"/>
                <a:gd name="connsiteX47" fmla="*/ 317 w 9685"/>
                <a:gd name="connsiteY47" fmla="*/ 9250 h 10000"/>
                <a:gd name="connsiteX0" fmla="*/ 100 w 9673"/>
                <a:gd name="connsiteY0" fmla="*/ 9969 h 10000"/>
                <a:gd name="connsiteX1" fmla="*/ 984 w 9673"/>
                <a:gd name="connsiteY1" fmla="*/ 10000 h 10000"/>
                <a:gd name="connsiteX2" fmla="*/ 1441 w 9673"/>
                <a:gd name="connsiteY2" fmla="*/ 9984 h 10000"/>
                <a:gd name="connsiteX3" fmla="*/ 2296 w 9673"/>
                <a:gd name="connsiteY3" fmla="*/ 9844 h 10000"/>
                <a:gd name="connsiteX4" fmla="*/ 2883 w 9673"/>
                <a:gd name="connsiteY4" fmla="*/ 9656 h 10000"/>
                <a:gd name="connsiteX5" fmla="*/ 3454 w 9673"/>
                <a:gd name="connsiteY5" fmla="*/ 9422 h 10000"/>
                <a:gd name="connsiteX6" fmla="*/ 4062 w 9673"/>
                <a:gd name="connsiteY6" fmla="*/ 9125 h 10000"/>
                <a:gd name="connsiteX7" fmla="*/ 4663 w 9673"/>
                <a:gd name="connsiteY7" fmla="*/ 8750 h 10000"/>
                <a:gd name="connsiteX8" fmla="*/ 5127 w 9673"/>
                <a:gd name="connsiteY8" fmla="*/ 8438 h 10000"/>
                <a:gd name="connsiteX9" fmla="*/ 5740 w 9673"/>
                <a:gd name="connsiteY9" fmla="*/ 7891 h 10000"/>
                <a:gd name="connsiteX10" fmla="*/ 6206 w 9673"/>
                <a:gd name="connsiteY10" fmla="*/ 7438 h 10000"/>
                <a:gd name="connsiteX11" fmla="*/ 6684 w 9673"/>
                <a:gd name="connsiteY11" fmla="*/ 6891 h 10000"/>
                <a:gd name="connsiteX12" fmla="*/ 7190 w 9673"/>
                <a:gd name="connsiteY12" fmla="*/ 6281 h 10000"/>
                <a:gd name="connsiteX13" fmla="*/ 7443 w 9673"/>
                <a:gd name="connsiteY13" fmla="*/ 5891 h 10000"/>
                <a:gd name="connsiteX14" fmla="*/ 7733 w 9673"/>
                <a:gd name="connsiteY14" fmla="*/ 5406 h 10000"/>
                <a:gd name="connsiteX15" fmla="*/ 7970 w 9673"/>
                <a:gd name="connsiteY15" fmla="*/ 4953 h 10000"/>
                <a:gd name="connsiteX16" fmla="*/ 8153 w 9673"/>
                <a:gd name="connsiteY16" fmla="*/ 4531 h 10000"/>
                <a:gd name="connsiteX17" fmla="*/ 8334 w 9673"/>
                <a:gd name="connsiteY17" fmla="*/ 4188 h 10000"/>
                <a:gd name="connsiteX18" fmla="*/ 9029 w 9673"/>
                <a:gd name="connsiteY18" fmla="*/ 5594 h 10000"/>
                <a:gd name="connsiteX19" fmla="*/ 9029 w 9673"/>
                <a:gd name="connsiteY19" fmla="*/ 4781 h 10000"/>
                <a:gd name="connsiteX20" fmla="*/ 9072 w 9673"/>
                <a:gd name="connsiteY20" fmla="*/ 3844 h 10000"/>
                <a:gd name="connsiteX21" fmla="*/ 9145 w 9673"/>
                <a:gd name="connsiteY21" fmla="*/ 2891 h 10000"/>
                <a:gd name="connsiteX22" fmla="*/ 9290 w 9673"/>
                <a:gd name="connsiteY22" fmla="*/ 1844 h 10000"/>
                <a:gd name="connsiteX23" fmla="*/ 9427 w 9673"/>
                <a:gd name="connsiteY23" fmla="*/ 1000 h 10000"/>
                <a:gd name="connsiteX24" fmla="*/ 9673 w 9673"/>
                <a:gd name="connsiteY24" fmla="*/ 0 h 10000"/>
                <a:gd name="connsiteX25" fmla="*/ 9145 w 9673"/>
                <a:gd name="connsiteY25" fmla="*/ 406 h 10000"/>
                <a:gd name="connsiteX26" fmla="*/ 8609 w 9673"/>
                <a:gd name="connsiteY26" fmla="*/ 750 h 10000"/>
                <a:gd name="connsiteX27" fmla="*/ 8008 w 9673"/>
                <a:gd name="connsiteY27" fmla="*/ 1016 h 10000"/>
                <a:gd name="connsiteX28" fmla="*/ 7480 w 9673"/>
                <a:gd name="connsiteY28" fmla="*/ 1188 h 10000"/>
                <a:gd name="connsiteX29" fmla="*/ 7175 w 9673"/>
                <a:gd name="connsiteY29" fmla="*/ 1250 h 10000"/>
                <a:gd name="connsiteX30" fmla="*/ 6517 w 9673"/>
                <a:gd name="connsiteY30" fmla="*/ 1499 h 10000"/>
                <a:gd name="connsiteX31" fmla="*/ 7465 w 9673"/>
                <a:gd name="connsiteY31" fmla="*/ 2609 h 10000"/>
                <a:gd name="connsiteX32" fmla="*/ 7145 w 9673"/>
                <a:gd name="connsiteY32" fmla="*/ 3297 h 10000"/>
                <a:gd name="connsiteX33" fmla="*/ 6782 w 9673"/>
                <a:gd name="connsiteY33" fmla="*/ 3891 h 10000"/>
                <a:gd name="connsiteX34" fmla="*/ 6379 w 9673"/>
                <a:gd name="connsiteY34" fmla="*/ 4547 h 10000"/>
                <a:gd name="connsiteX35" fmla="*/ 5893 w 9673"/>
                <a:gd name="connsiteY35" fmla="*/ 5172 h 10000"/>
                <a:gd name="connsiteX36" fmla="*/ 5365 w 9673"/>
                <a:gd name="connsiteY36" fmla="*/ 5813 h 10000"/>
                <a:gd name="connsiteX37" fmla="*/ 4873 w 9673"/>
                <a:gd name="connsiteY37" fmla="*/ 6344 h 10000"/>
                <a:gd name="connsiteX38" fmla="*/ 4162 w 9673"/>
                <a:gd name="connsiteY38" fmla="*/ 7031 h 10000"/>
                <a:gd name="connsiteX39" fmla="*/ 3541 w 9673"/>
                <a:gd name="connsiteY39" fmla="*/ 7516 h 10000"/>
                <a:gd name="connsiteX40" fmla="*/ 2975 w 9673"/>
                <a:gd name="connsiteY40" fmla="*/ 7969 h 10000"/>
                <a:gd name="connsiteX41" fmla="*/ 2346 w 9673"/>
                <a:gd name="connsiteY41" fmla="*/ 8375 h 10000"/>
                <a:gd name="connsiteX42" fmla="*/ 1780 w 9673"/>
                <a:gd name="connsiteY42" fmla="*/ 8703 h 10000"/>
                <a:gd name="connsiteX43" fmla="*/ 1368 w 9673"/>
                <a:gd name="connsiteY43" fmla="*/ 8891 h 10000"/>
                <a:gd name="connsiteX44" fmla="*/ 500 w 9673"/>
                <a:gd name="connsiteY44" fmla="*/ 9156 h 10000"/>
                <a:gd name="connsiteX45" fmla="*/ 253 w 9673"/>
                <a:gd name="connsiteY45" fmla="*/ 9219 h 10000"/>
                <a:gd name="connsiteX46" fmla="*/ 0 w 9673"/>
                <a:gd name="connsiteY46" fmla="*/ 9250 h 10000"/>
                <a:gd name="connsiteX0" fmla="*/ 0 w 9897"/>
                <a:gd name="connsiteY0" fmla="*/ 9969 h 10000"/>
                <a:gd name="connsiteX1" fmla="*/ 914 w 9897"/>
                <a:gd name="connsiteY1" fmla="*/ 10000 h 10000"/>
                <a:gd name="connsiteX2" fmla="*/ 1387 w 9897"/>
                <a:gd name="connsiteY2" fmla="*/ 9984 h 10000"/>
                <a:gd name="connsiteX3" fmla="*/ 2271 w 9897"/>
                <a:gd name="connsiteY3" fmla="*/ 9844 h 10000"/>
                <a:gd name="connsiteX4" fmla="*/ 2877 w 9897"/>
                <a:gd name="connsiteY4" fmla="*/ 9656 h 10000"/>
                <a:gd name="connsiteX5" fmla="*/ 3468 w 9897"/>
                <a:gd name="connsiteY5" fmla="*/ 9422 h 10000"/>
                <a:gd name="connsiteX6" fmla="*/ 4096 w 9897"/>
                <a:gd name="connsiteY6" fmla="*/ 9125 h 10000"/>
                <a:gd name="connsiteX7" fmla="*/ 4718 w 9897"/>
                <a:gd name="connsiteY7" fmla="*/ 8750 h 10000"/>
                <a:gd name="connsiteX8" fmla="*/ 5197 w 9897"/>
                <a:gd name="connsiteY8" fmla="*/ 8438 h 10000"/>
                <a:gd name="connsiteX9" fmla="*/ 5831 w 9897"/>
                <a:gd name="connsiteY9" fmla="*/ 7891 h 10000"/>
                <a:gd name="connsiteX10" fmla="*/ 6313 w 9897"/>
                <a:gd name="connsiteY10" fmla="*/ 7438 h 10000"/>
                <a:gd name="connsiteX11" fmla="*/ 6807 w 9897"/>
                <a:gd name="connsiteY11" fmla="*/ 6891 h 10000"/>
                <a:gd name="connsiteX12" fmla="*/ 7330 w 9897"/>
                <a:gd name="connsiteY12" fmla="*/ 6281 h 10000"/>
                <a:gd name="connsiteX13" fmla="*/ 7592 w 9897"/>
                <a:gd name="connsiteY13" fmla="*/ 5891 h 10000"/>
                <a:gd name="connsiteX14" fmla="*/ 7891 w 9897"/>
                <a:gd name="connsiteY14" fmla="*/ 5406 h 10000"/>
                <a:gd name="connsiteX15" fmla="*/ 8136 w 9897"/>
                <a:gd name="connsiteY15" fmla="*/ 4953 h 10000"/>
                <a:gd name="connsiteX16" fmla="*/ 8326 w 9897"/>
                <a:gd name="connsiteY16" fmla="*/ 4531 h 10000"/>
                <a:gd name="connsiteX17" fmla="*/ 8513 w 9897"/>
                <a:gd name="connsiteY17" fmla="*/ 4188 h 10000"/>
                <a:gd name="connsiteX18" fmla="*/ 9231 w 9897"/>
                <a:gd name="connsiteY18" fmla="*/ 5594 h 10000"/>
                <a:gd name="connsiteX19" fmla="*/ 9231 w 9897"/>
                <a:gd name="connsiteY19" fmla="*/ 4781 h 10000"/>
                <a:gd name="connsiteX20" fmla="*/ 9276 w 9897"/>
                <a:gd name="connsiteY20" fmla="*/ 3844 h 10000"/>
                <a:gd name="connsiteX21" fmla="*/ 9351 w 9897"/>
                <a:gd name="connsiteY21" fmla="*/ 2891 h 10000"/>
                <a:gd name="connsiteX22" fmla="*/ 9501 w 9897"/>
                <a:gd name="connsiteY22" fmla="*/ 1844 h 10000"/>
                <a:gd name="connsiteX23" fmla="*/ 9643 w 9897"/>
                <a:gd name="connsiteY23" fmla="*/ 1000 h 10000"/>
                <a:gd name="connsiteX24" fmla="*/ 9897 w 9897"/>
                <a:gd name="connsiteY24" fmla="*/ 0 h 10000"/>
                <a:gd name="connsiteX25" fmla="*/ 9351 w 9897"/>
                <a:gd name="connsiteY25" fmla="*/ 406 h 10000"/>
                <a:gd name="connsiteX26" fmla="*/ 8797 w 9897"/>
                <a:gd name="connsiteY26" fmla="*/ 750 h 10000"/>
                <a:gd name="connsiteX27" fmla="*/ 8176 w 9897"/>
                <a:gd name="connsiteY27" fmla="*/ 1016 h 10000"/>
                <a:gd name="connsiteX28" fmla="*/ 7630 w 9897"/>
                <a:gd name="connsiteY28" fmla="*/ 1188 h 10000"/>
                <a:gd name="connsiteX29" fmla="*/ 7315 w 9897"/>
                <a:gd name="connsiteY29" fmla="*/ 1250 h 10000"/>
                <a:gd name="connsiteX30" fmla="*/ 6634 w 9897"/>
                <a:gd name="connsiteY30" fmla="*/ 1499 h 10000"/>
                <a:gd name="connsiteX31" fmla="*/ 7614 w 9897"/>
                <a:gd name="connsiteY31" fmla="*/ 2609 h 10000"/>
                <a:gd name="connsiteX32" fmla="*/ 7284 w 9897"/>
                <a:gd name="connsiteY32" fmla="*/ 3297 h 10000"/>
                <a:gd name="connsiteX33" fmla="*/ 6908 w 9897"/>
                <a:gd name="connsiteY33" fmla="*/ 3891 h 10000"/>
                <a:gd name="connsiteX34" fmla="*/ 6492 w 9897"/>
                <a:gd name="connsiteY34" fmla="*/ 4547 h 10000"/>
                <a:gd name="connsiteX35" fmla="*/ 5989 w 9897"/>
                <a:gd name="connsiteY35" fmla="*/ 5172 h 10000"/>
                <a:gd name="connsiteX36" fmla="*/ 5443 w 9897"/>
                <a:gd name="connsiteY36" fmla="*/ 5813 h 10000"/>
                <a:gd name="connsiteX37" fmla="*/ 4935 w 9897"/>
                <a:gd name="connsiteY37" fmla="*/ 6344 h 10000"/>
                <a:gd name="connsiteX38" fmla="*/ 4200 w 9897"/>
                <a:gd name="connsiteY38" fmla="*/ 7031 h 10000"/>
                <a:gd name="connsiteX39" fmla="*/ 3558 w 9897"/>
                <a:gd name="connsiteY39" fmla="*/ 7516 h 10000"/>
                <a:gd name="connsiteX40" fmla="*/ 2973 w 9897"/>
                <a:gd name="connsiteY40" fmla="*/ 7969 h 10000"/>
                <a:gd name="connsiteX41" fmla="*/ 2322 w 9897"/>
                <a:gd name="connsiteY41" fmla="*/ 8375 h 10000"/>
                <a:gd name="connsiteX42" fmla="*/ 1737 w 9897"/>
                <a:gd name="connsiteY42" fmla="*/ 8703 h 10000"/>
                <a:gd name="connsiteX43" fmla="*/ 1311 w 9897"/>
                <a:gd name="connsiteY43" fmla="*/ 8891 h 10000"/>
                <a:gd name="connsiteX44" fmla="*/ 414 w 9897"/>
                <a:gd name="connsiteY44" fmla="*/ 9156 h 10000"/>
                <a:gd name="connsiteX45" fmla="*/ 159 w 9897"/>
                <a:gd name="connsiteY45" fmla="*/ 9219 h 10000"/>
                <a:gd name="connsiteX0" fmla="*/ 0 w 10000"/>
                <a:gd name="connsiteY0" fmla="*/ 9969 h 10000"/>
                <a:gd name="connsiteX1" fmla="*/ 924 w 10000"/>
                <a:gd name="connsiteY1" fmla="*/ 10000 h 10000"/>
                <a:gd name="connsiteX2" fmla="*/ 1401 w 10000"/>
                <a:gd name="connsiteY2" fmla="*/ 9984 h 10000"/>
                <a:gd name="connsiteX3" fmla="*/ 2295 w 10000"/>
                <a:gd name="connsiteY3" fmla="*/ 9844 h 10000"/>
                <a:gd name="connsiteX4" fmla="*/ 2907 w 10000"/>
                <a:gd name="connsiteY4" fmla="*/ 9656 h 10000"/>
                <a:gd name="connsiteX5" fmla="*/ 3504 w 10000"/>
                <a:gd name="connsiteY5" fmla="*/ 9422 h 10000"/>
                <a:gd name="connsiteX6" fmla="*/ 4139 w 10000"/>
                <a:gd name="connsiteY6" fmla="*/ 9125 h 10000"/>
                <a:gd name="connsiteX7" fmla="*/ 4767 w 10000"/>
                <a:gd name="connsiteY7" fmla="*/ 8750 h 10000"/>
                <a:gd name="connsiteX8" fmla="*/ 5251 w 10000"/>
                <a:gd name="connsiteY8" fmla="*/ 8438 h 10000"/>
                <a:gd name="connsiteX9" fmla="*/ 5892 w 10000"/>
                <a:gd name="connsiteY9" fmla="*/ 7891 h 10000"/>
                <a:gd name="connsiteX10" fmla="*/ 6379 w 10000"/>
                <a:gd name="connsiteY10" fmla="*/ 7438 h 10000"/>
                <a:gd name="connsiteX11" fmla="*/ 6878 w 10000"/>
                <a:gd name="connsiteY11" fmla="*/ 6891 h 10000"/>
                <a:gd name="connsiteX12" fmla="*/ 7406 w 10000"/>
                <a:gd name="connsiteY12" fmla="*/ 6281 h 10000"/>
                <a:gd name="connsiteX13" fmla="*/ 7671 w 10000"/>
                <a:gd name="connsiteY13" fmla="*/ 5891 h 10000"/>
                <a:gd name="connsiteX14" fmla="*/ 7973 w 10000"/>
                <a:gd name="connsiteY14" fmla="*/ 5406 h 10000"/>
                <a:gd name="connsiteX15" fmla="*/ 8221 w 10000"/>
                <a:gd name="connsiteY15" fmla="*/ 4953 h 10000"/>
                <a:gd name="connsiteX16" fmla="*/ 8413 w 10000"/>
                <a:gd name="connsiteY16" fmla="*/ 4531 h 10000"/>
                <a:gd name="connsiteX17" fmla="*/ 8602 w 10000"/>
                <a:gd name="connsiteY17" fmla="*/ 4188 h 10000"/>
                <a:gd name="connsiteX18" fmla="*/ 9327 w 10000"/>
                <a:gd name="connsiteY18" fmla="*/ 5594 h 10000"/>
                <a:gd name="connsiteX19" fmla="*/ 9327 w 10000"/>
                <a:gd name="connsiteY19" fmla="*/ 4781 h 10000"/>
                <a:gd name="connsiteX20" fmla="*/ 9373 w 10000"/>
                <a:gd name="connsiteY20" fmla="*/ 3844 h 10000"/>
                <a:gd name="connsiteX21" fmla="*/ 9448 w 10000"/>
                <a:gd name="connsiteY21" fmla="*/ 2891 h 10000"/>
                <a:gd name="connsiteX22" fmla="*/ 9600 w 10000"/>
                <a:gd name="connsiteY22" fmla="*/ 1844 h 10000"/>
                <a:gd name="connsiteX23" fmla="*/ 9743 w 10000"/>
                <a:gd name="connsiteY23" fmla="*/ 1000 h 10000"/>
                <a:gd name="connsiteX24" fmla="*/ 10000 w 10000"/>
                <a:gd name="connsiteY24" fmla="*/ 0 h 10000"/>
                <a:gd name="connsiteX25" fmla="*/ 9448 w 10000"/>
                <a:gd name="connsiteY25" fmla="*/ 406 h 10000"/>
                <a:gd name="connsiteX26" fmla="*/ 8889 w 10000"/>
                <a:gd name="connsiteY26" fmla="*/ 750 h 10000"/>
                <a:gd name="connsiteX27" fmla="*/ 8261 w 10000"/>
                <a:gd name="connsiteY27" fmla="*/ 1016 h 10000"/>
                <a:gd name="connsiteX28" fmla="*/ 7709 w 10000"/>
                <a:gd name="connsiteY28" fmla="*/ 1188 h 10000"/>
                <a:gd name="connsiteX29" fmla="*/ 7391 w 10000"/>
                <a:gd name="connsiteY29" fmla="*/ 1250 h 10000"/>
                <a:gd name="connsiteX30" fmla="*/ 6703 w 10000"/>
                <a:gd name="connsiteY30" fmla="*/ 1499 h 10000"/>
                <a:gd name="connsiteX31" fmla="*/ 7693 w 10000"/>
                <a:gd name="connsiteY31" fmla="*/ 2609 h 10000"/>
                <a:gd name="connsiteX32" fmla="*/ 7360 w 10000"/>
                <a:gd name="connsiteY32" fmla="*/ 3297 h 10000"/>
                <a:gd name="connsiteX33" fmla="*/ 6980 w 10000"/>
                <a:gd name="connsiteY33" fmla="*/ 3891 h 10000"/>
                <a:gd name="connsiteX34" fmla="*/ 6560 w 10000"/>
                <a:gd name="connsiteY34" fmla="*/ 4547 h 10000"/>
                <a:gd name="connsiteX35" fmla="*/ 6051 w 10000"/>
                <a:gd name="connsiteY35" fmla="*/ 5172 h 10000"/>
                <a:gd name="connsiteX36" fmla="*/ 5500 w 10000"/>
                <a:gd name="connsiteY36" fmla="*/ 5813 h 10000"/>
                <a:gd name="connsiteX37" fmla="*/ 4986 w 10000"/>
                <a:gd name="connsiteY37" fmla="*/ 6344 h 10000"/>
                <a:gd name="connsiteX38" fmla="*/ 4244 w 10000"/>
                <a:gd name="connsiteY38" fmla="*/ 7031 h 10000"/>
                <a:gd name="connsiteX39" fmla="*/ 3595 w 10000"/>
                <a:gd name="connsiteY39" fmla="*/ 7516 h 10000"/>
                <a:gd name="connsiteX40" fmla="*/ 3004 w 10000"/>
                <a:gd name="connsiteY40" fmla="*/ 7969 h 10000"/>
                <a:gd name="connsiteX41" fmla="*/ 2346 w 10000"/>
                <a:gd name="connsiteY41" fmla="*/ 8375 h 10000"/>
                <a:gd name="connsiteX42" fmla="*/ 1755 w 10000"/>
                <a:gd name="connsiteY42" fmla="*/ 8703 h 10000"/>
                <a:gd name="connsiteX43" fmla="*/ 1325 w 10000"/>
                <a:gd name="connsiteY43" fmla="*/ 8891 h 10000"/>
                <a:gd name="connsiteX44" fmla="*/ 418 w 10000"/>
                <a:gd name="connsiteY44" fmla="*/ 9156 h 10000"/>
                <a:gd name="connsiteX0" fmla="*/ 0 w 10000"/>
                <a:gd name="connsiteY0" fmla="*/ 9969 h 10000"/>
                <a:gd name="connsiteX1" fmla="*/ 924 w 10000"/>
                <a:gd name="connsiteY1" fmla="*/ 10000 h 10000"/>
                <a:gd name="connsiteX2" fmla="*/ 1401 w 10000"/>
                <a:gd name="connsiteY2" fmla="*/ 9984 h 10000"/>
                <a:gd name="connsiteX3" fmla="*/ 2295 w 10000"/>
                <a:gd name="connsiteY3" fmla="*/ 9844 h 10000"/>
                <a:gd name="connsiteX4" fmla="*/ 2907 w 10000"/>
                <a:gd name="connsiteY4" fmla="*/ 9656 h 10000"/>
                <a:gd name="connsiteX5" fmla="*/ 3504 w 10000"/>
                <a:gd name="connsiteY5" fmla="*/ 9422 h 10000"/>
                <a:gd name="connsiteX6" fmla="*/ 4139 w 10000"/>
                <a:gd name="connsiteY6" fmla="*/ 9125 h 10000"/>
                <a:gd name="connsiteX7" fmla="*/ 4767 w 10000"/>
                <a:gd name="connsiteY7" fmla="*/ 8750 h 10000"/>
                <a:gd name="connsiteX8" fmla="*/ 5251 w 10000"/>
                <a:gd name="connsiteY8" fmla="*/ 8438 h 10000"/>
                <a:gd name="connsiteX9" fmla="*/ 5892 w 10000"/>
                <a:gd name="connsiteY9" fmla="*/ 7891 h 10000"/>
                <a:gd name="connsiteX10" fmla="*/ 6379 w 10000"/>
                <a:gd name="connsiteY10" fmla="*/ 7438 h 10000"/>
                <a:gd name="connsiteX11" fmla="*/ 6878 w 10000"/>
                <a:gd name="connsiteY11" fmla="*/ 6891 h 10000"/>
                <a:gd name="connsiteX12" fmla="*/ 7406 w 10000"/>
                <a:gd name="connsiteY12" fmla="*/ 6281 h 10000"/>
                <a:gd name="connsiteX13" fmla="*/ 7671 w 10000"/>
                <a:gd name="connsiteY13" fmla="*/ 5891 h 10000"/>
                <a:gd name="connsiteX14" fmla="*/ 7973 w 10000"/>
                <a:gd name="connsiteY14" fmla="*/ 5406 h 10000"/>
                <a:gd name="connsiteX15" fmla="*/ 8221 w 10000"/>
                <a:gd name="connsiteY15" fmla="*/ 4953 h 10000"/>
                <a:gd name="connsiteX16" fmla="*/ 8413 w 10000"/>
                <a:gd name="connsiteY16" fmla="*/ 4531 h 10000"/>
                <a:gd name="connsiteX17" fmla="*/ 8602 w 10000"/>
                <a:gd name="connsiteY17" fmla="*/ 4188 h 10000"/>
                <a:gd name="connsiteX18" fmla="*/ 9327 w 10000"/>
                <a:gd name="connsiteY18" fmla="*/ 5594 h 10000"/>
                <a:gd name="connsiteX19" fmla="*/ 9327 w 10000"/>
                <a:gd name="connsiteY19" fmla="*/ 4781 h 10000"/>
                <a:gd name="connsiteX20" fmla="*/ 9373 w 10000"/>
                <a:gd name="connsiteY20" fmla="*/ 3844 h 10000"/>
                <a:gd name="connsiteX21" fmla="*/ 9448 w 10000"/>
                <a:gd name="connsiteY21" fmla="*/ 2891 h 10000"/>
                <a:gd name="connsiteX22" fmla="*/ 9600 w 10000"/>
                <a:gd name="connsiteY22" fmla="*/ 1844 h 10000"/>
                <a:gd name="connsiteX23" fmla="*/ 9743 w 10000"/>
                <a:gd name="connsiteY23" fmla="*/ 1000 h 10000"/>
                <a:gd name="connsiteX24" fmla="*/ 10000 w 10000"/>
                <a:gd name="connsiteY24" fmla="*/ 0 h 10000"/>
                <a:gd name="connsiteX25" fmla="*/ 9448 w 10000"/>
                <a:gd name="connsiteY25" fmla="*/ 406 h 10000"/>
                <a:gd name="connsiteX26" fmla="*/ 8889 w 10000"/>
                <a:gd name="connsiteY26" fmla="*/ 750 h 10000"/>
                <a:gd name="connsiteX27" fmla="*/ 8261 w 10000"/>
                <a:gd name="connsiteY27" fmla="*/ 1016 h 10000"/>
                <a:gd name="connsiteX28" fmla="*/ 7709 w 10000"/>
                <a:gd name="connsiteY28" fmla="*/ 1188 h 10000"/>
                <a:gd name="connsiteX29" fmla="*/ 7391 w 10000"/>
                <a:gd name="connsiteY29" fmla="*/ 1250 h 10000"/>
                <a:gd name="connsiteX30" fmla="*/ 6703 w 10000"/>
                <a:gd name="connsiteY30" fmla="*/ 1499 h 10000"/>
                <a:gd name="connsiteX31" fmla="*/ 7693 w 10000"/>
                <a:gd name="connsiteY31" fmla="*/ 2609 h 10000"/>
                <a:gd name="connsiteX32" fmla="*/ 7360 w 10000"/>
                <a:gd name="connsiteY32" fmla="*/ 3297 h 10000"/>
                <a:gd name="connsiteX33" fmla="*/ 6980 w 10000"/>
                <a:gd name="connsiteY33" fmla="*/ 3891 h 10000"/>
                <a:gd name="connsiteX34" fmla="*/ 6560 w 10000"/>
                <a:gd name="connsiteY34" fmla="*/ 4547 h 10000"/>
                <a:gd name="connsiteX35" fmla="*/ 6051 w 10000"/>
                <a:gd name="connsiteY35" fmla="*/ 5172 h 10000"/>
                <a:gd name="connsiteX36" fmla="*/ 5500 w 10000"/>
                <a:gd name="connsiteY36" fmla="*/ 5813 h 10000"/>
                <a:gd name="connsiteX37" fmla="*/ 4986 w 10000"/>
                <a:gd name="connsiteY37" fmla="*/ 6344 h 10000"/>
                <a:gd name="connsiteX38" fmla="*/ 4244 w 10000"/>
                <a:gd name="connsiteY38" fmla="*/ 7031 h 10000"/>
                <a:gd name="connsiteX39" fmla="*/ 3595 w 10000"/>
                <a:gd name="connsiteY39" fmla="*/ 7516 h 10000"/>
                <a:gd name="connsiteX40" fmla="*/ 3004 w 10000"/>
                <a:gd name="connsiteY40" fmla="*/ 7969 h 10000"/>
                <a:gd name="connsiteX41" fmla="*/ 2346 w 10000"/>
                <a:gd name="connsiteY41" fmla="*/ 8375 h 10000"/>
                <a:gd name="connsiteX42" fmla="*/ 1755 w 10000"/>
                <a:gd name="connsiteY42" fmla="*/ 8703 h 10000"/>
                <a:gd name="connsiteX43" fmla="*/ 1325 w 10000"/>
                <a:gd name="connsiteY43" fmla="*/ 8891 h 10000"/>
                <a:gd name="connsiteX0" fmla="*/ 0 w 9076"/>
                <a:gd name="connsiteY0" fmla="*/ 10000 h 10000"/>
                <a:gd name="connsiteX1" fmla="*/ 477 w 9076"/>
                <a:gd name="connsiteY1" fmla="*/ 9984 h 10000"/>
                <a:gd name="connsiteX2" fmla="*/ 1371 w 9076"/>
                <a:gd name="connsiteY2" fmla="*/ 9844 h 10000"/>
                <a:gd name="connsiteX3" fmla="*/ 1983 w 9076"/>
                <a:gd name="connsiteY3" fmla="*/ 9656 h 10000"/>
                <a:gd name="connsiteX4" fmla="*/ 2580 w 9076"/>
                <a:gd name="connsiteY4" fmla="*/ 9422 h 10000"/>
                <a:gd name="connsiteX5" fmla="*/ 3215 w 9076"/>
                <a:gd name="connsiteY5" fmla="*/ 9125 h 10000"/>
                <a:gd name="connsiteX6" fmla="*/ 3843 w 9076"/>
                <a:gd name="connsiteY6" fmla="*/ 8750 h 10000"/>
                <a:gd name="connsiteX7" fmla="*/ 4327 w 9076"/>
                <a:gd name="connsiteY7" fmla="*/ 8438 h 10000"/>
                <a:gd name="connsiteX8" fmla="*/ 4968 w 9076"/>
                <a:gd name="connsiteY8" fmla="*/ 7891 h 10000"/>
                <a:gd name="connsiteX9" fmla="*/ 5455 w 9076"/>
                <a:gd name="connsiteY9" fmla="*/ 7438 h 10000"/>
                <a:gd name="connsiteX10" fmla="*/ 5954 w 9076"/>
                <a:gd name="connsiteY10" fmla="*/ 6891 h 10000"/>
                <a:gd name="connsiteX11" fmla="*/ 6482 w 9076"/>
                <a:gd name="connsiteY11" fmla="*/ 6281 h 10000"/>
                <a:gd name="connsiteX12" fmla="*/ 6747 w 9076"/>
                <a:gd name="connsiteY12" fmla="*/ 5891 h 10000"/>
                <a:gd name="connsiteX13" fmla="*/ 7049 w 9076"/>
                <a:gd name="connsiteY13" fmla="*/ 5406 h 10000"/>
                <a:gd name="connsiteX14" fmla="*/ 7297 w 9076"/>
                <a:gd name="connsiteY14" fmla="*/ 4953 h 10000"/>
                <a:gd name="connsiteX15" fmla="*/ 7489 w 9076"/>
                <a:gd name="connsiteY15" fmla="*/ 4531 h 10000"/>
                <a:gd name="connsiteX16" fmla="*/ 7678 w 9076"/>
                <a:gd name="connsiteY16" fmla="*/ 4188 h 10000"/>
                <a:gd name="connsiteX17" fmla="*/ 8403 w 9076"/>
                <a:gd name="connsiteY17" fmla="*/ 5594 h 10000"/>
                <a:gd name="connsiteX18" fmla="*/ 8403 w 9076"/>
                <a:gd name="connsiteY18" fmla="*/ 4781 h 10000"/>
                <a:gd name="connsiteX19" fmla="*/ 8449 w 9076"/>
                <a:gd name="connsiteY19" fmla="*/ 3844 h 10000"/>
                <a:gd name="connsiteX20" fmla="*/ 8524 w 9076"/>
                <a:gd name="connsiteY20" fmla="*/ 2891 h 10000"/>
                <a:gd name="connsiteX21" fmla="*/ 8676 w 9076"/>
                <a:gd name="connsiteY21" fmla="*/ 1844 h 10000"/>
                <a:gd name="connsiteX22" fmla="*/ 8819 w 9076"/>
                <a:gd name="connsiteY22" fmla="*/ 1000 h 10000"/>
                <a:gd name="connsiteX23" fmla="*/ 9076 w 9076"/>
                <a:gd name="connsiteY23" fmla="*/ 0 h 10000"/>
                <a:gd name="connsiteX24" fmla="*/ 8524 w 9076"/>
                <a:gd name="connsiteY24" fmla="*/ 406 h 10000"/>
                <a:gd name="connsiteX25" fmla="*/ 7965 w 9076"/>
                <a:gd name="connsiteY25" fmla="*/ 750 h 10000"/>
                <a:gd name="connsiteX26" fmla="*/ 7337 w 9076"/>
                <a:gd name="connsiteY26" fmla="*/ 1016 h 10000"/>
                <a:gd name="connsiteX27" fmla="*/ 6785 w 9076"/>
                <a:gd name="connsiteY27" fmla="*/ 1188 h 10000"/>
                <a:gd name="connsiteX28" fmla="*/ 6467 w 9076"/>
                <a:gd name="connsiteY28" fmla="*/ 1250 h 10000"/>
                <a:gd name="connsiteX29" fmla="*/ 5779 w 9076"/>
                <a:gd name="connsiteY29" fmla="*/ 1499 h 10000"/>
                <a:gd name="connsiteX30" fmla="*/ 6769 w 9076"/>
                <a:gd name="connsiteY30" fmla="*/ 2609 h 10000"/>
                <a:gd name="connsiteX31" fmla="*/ 6436 w 9076"/>
                <a:gd name="connsiteY31" fmla="*/ 3297 h 10000"/>
                <a:gd name="connsiteX32" fmla="*/ 6056 w 9076"/>
                <a:gd name="connsiteY32" fmla="*/ 3891 h 10000"/>
                <a:gd name="connsiteX33" fmla="*/ 5636 w 9076"/>
                <a:gd name="connsiteY33" fmla="*/ 4547 h 10000"/>
                <a:gd name="connsiteX34" fmla="*/ 5127 w 9076"/>
                <a:gd name="connsiteY34" fmla="*/ 5172 h 10000"/>
                <a:gd name="connsiteX35" fmla="*/ 4576 w 9076"/>
                <a:gd name="connsiteY35" fmla="*/ 5813 h 10000"/>
                <a:gd name="connsiteX36" fmla="*/ 4062 w 9076"/>
                <a:gd name="connsiteY36" fmla="*/ 6344 h 10000"/>
                <a:gd name="connsiteX37" fmla="*/ 3320 w 9076"/>
                <a:gd name="connsiteY37" fmla="*/ 7031 h 10000"/>
                <a:gd name="connsiteX38" fmla="*/ 2671 w 9076"/>
                <a:gd name="connsiteY38" fmla="*/ 7516 h 10000"/>
                <a:gd name="connsiteX39" fmla="*/ 2080 w 9076"/>
                <a:gd name="connsiteY39" fmla="*/ 7969 h 10000"/>
                <a:gd name="connsiteX40" fmla="*/ 1422 w 9076"/>
                <a:gd name="connsiteY40" fmla="*/ 8375 h 10000"/>
                <a:gd name="connsiteX41" fmla="*/ 831 w 9076"/>
                <a:gd name="connsiteY41" fmla="*/ 8703 h 10000"/>
                <a:gd name="connsiteX42" fmla="*/ 401 w 9076"/>
                <a:gd name="connsiteY42" fmla="*/ 8891 h 10000"/>
                <a:gd name="connsiteX0" fmla="*/ 84 w 9558"/>
                <a:gd name="connsiteY0" fmla="*/ 9984 h 9984"/>
                <a:gd name="connsiteX1" fmla="*/ 1069 w 9558"/>
                <a:gd name="connsiteY1" fmla="*/ 9844 h 9984"/>
                <a:gd name="connsiteX2" fmla="*/ 1743 w 9558"/>
                <a:gd name="connsiteY2" fmla="*/ 9656 h 9984"/>
                <a:gd name="connsiteX3" fmla="*/ 2401 w 9558"/>
                <a:gd name="connsiteY3" fmla="*/ 9422 h 9984"/>
                <a:gd name="connsiteX4" fmla="*/ 3100 w 9558"/>
                <a:gd name="connsiteY4" fmla="*/ 9125 h 9984"/>
                <a:gd name="connsiteX5" fmla="*/ 3792 w 9558"/>
                <a:gd name="connsiteY5" fmla="*/ 8750 h 9984"/>
                <a:gd name="connsiteX6" fmla="*/ 4326 w 9558"/>
                <a:gd name="connsiteY6" fmla="*/ 8438 h 9984"/>
                <a:gd name="connsiteX7" fmla="*/ 5032 w 9558"/>
                <a:gd name="connsiteY7" fmla="*/ 7891 h 9984"/>
                <a:gd name="connsiteX8" fmla="*/ 5568 w 9558"/>
                <a:gd name="connsiteY8" fmla="*/ 7438 h 9984"/>
                <a:gd name="connsiteX9" fmla="*/ 6118 w 9558"/>
                <a:gd name="connsiteY9" fmla="*/ 6891 h 9984"/>
                <a:gd name="connsiteX10" fmla="*/ 6700 w 9558"/>
                <a:gd name="connsiteY10" fmla="*/ 6281 h 9984"/>
                <a:gd name="connsiteX11" fmla="*/ 6992 w 9558"/>
                <a:gd name="connsiteY11" fmla="*/ 5891 h 9984"/>
                <a:gd name="connsiteX12" fmla="*/ 7325 w 9558"/>
                <a:gd name="connsiteY12" fmla="*/ 5406 h 9984"/>
                <a:gd name="connsiteX13" fmla="*/ 7598 w 9558"/>
                <a:gd name="connsiteY13" fmla="*/ 4953 h 9984"/>
                <a:gd name="connsiteX14" fmla="*/ 7809 w 9558"/>
                <a:gd name="connsiteY14" fmla="*/ 4531 h 9984"/>
                <a:gd name="connsiteX15" fmla="*/ 8018 w 9558"/>
                <a:gd name="connsiteY15" fmla="*/ 4188 h 9984"/>
                <a:gd name="connsiteX16" fmla="*/ 8816 w 9558"/>
                <a:gd name="connsiteY16" fmla="*/ 5594 h 9984"/>
                <a:gd name="connsiteX17" fmla="*/ 8816 w 9558"/>
                <a:gd name="connsiteY17" fmla="*/ 4781 h 9984"/>
                <a:gd name="connsiteX18" fmla="*/ 8867 w 9558"/>
                <a:gd name="connsiteY18" fmla="*/ 3844 h 9984"/>
                <a:gd name="connsiteX19" fmla="*/ 8950 w 9558"/>
                <a:gd name="connsiteY19" fmla="*/ 2891 h 9984"/>
                <a:gd name="connsiteX20" fmla="*/ 9117 w 9558"/>
                <a:gd name="connsiteY20" fmla="*/ 1844 h 9984"/>
                <a:gd name="connsiteX21" fmla="*/ 9275 w 9558"/>
                <a:gd name="connsiteY21" fmla="*/ 1000 h 9984"/>
                <a:gd name="connsiteX22" fmla="*/ 9558 w 9558"/>
                <a:gd name="connsiteY22" fmla="*/ 0 h 9984"/>
                <a:gd name="connsiteX23" fmla="*/ 8950 w 9558"/>
                <a:gd name="connsiteY23" fmla="*/ 406 h 9984"/>
                <a:gd name="connsiteX24" fmla="*/ 8334 w 9558"/>
                <a:gd name="connsiteY24" fmla="*/ 750 h 9984"/>
                <a:gd name="connsiteX25" fmla="*/ 7642 w 9558"/>
                <a:gd name="connsiteY25" fmla="*/ 1016 h 9984"/>
                <a:gd name="connsiteX26" fmla="*/ 7034 w 9558"/>
                <a:gd name="connsiteY26" fmla="*/ 1188 h 9984"/>
                <a:gd name="connsiteX27" fmla="*/ 6683 w 9558"/>
                <a:gd name="connsiteY27" fmla="*/ 1250 h 9984"/>
                <a:gd name="connsiteX28" fmla="*/ 5925 w 9558"/>
                <a:gd name="connsiteY28" fmla="*/ 1499 h 9984"/>
                <a:gd name="connsiteX29" fmla="*/ 7016 w 9558"/>
                <a:gd name="connsiteY29" fmla="*/ 2609 h 9984"/>
                <a:gd name="connsiteX30" fmla="*/ 6649 w 9558"/>
                <a:gd name="connsiteY30" fmla="*/ 3297 h 9984"/>
                <a:gd name="connsiteX31" fmla="*/ 6231 w 9558"/>
                <a:gd name="connsiteY31" fmla="*/ 3891 h 9984"/>
                <a:gd name="connsiteX32" fmla="*/ 5768 w 9558"/>
                <a:gd name="connsiteY32" fmla="*/ 4547 h 9984"/>
                <a:gd name="connsiteX33" fmla="*/ 5207 w 9558"/>
                <a:gd name="connsiteY33" fmla="*/ 5172 h 9984"/>
                <a:gd name="connsiteX34" fmla="*/ 4600 w 9558"/>
                <a:gd name="connsiteY34" fmla="*/ 5813 h 9984"/>
                <a:gd name="connsiteX35" fmla="*/ 4034 w 9558"/>
                <a:gd name="connsiteY35" fmla="*/ 6344 h 9984"/>
                <a:gd name="connsiteX36" fmla="*/ 3216 w 9558"/>
                <a:gd name="connsiteY36" fmla="*/ 7031 h 9984"/>
                <a:gd name="connsiteX37" fmla="*/ 2501 w 9558"/>
                <a:gd name="connsiteY37" fmla="*/ 7516 h 9984"/>
                <a:gd name="connsiteX38" fmla="*/ 1850 w 9558"/>
                <a:gd name="connsiteY38" fmla="*/ 7969 h 9984"/>
                <a:gd name="connsiteX39" fmla="*/ 1125 w 9558"/>
                <a:gd name="connsiteY39" fmla="*/ 8375 h 9984"/>
                <a:gd name="connsiteX40" fmla="*/ 474 w 9558"/>
                <a:gd name="connsiteY40" fmla="*/ 8703 h 9984"/>
                <a:gd name="connsiteX41" fmla="*/ 0 w 9558"/>
                <a:gd name="connsiteY41" fmla="*/ 8891 h 9984"/>
                <a:gd name="connsiteX0" fmla="*/ 1118 w 10000"/>
                <a:gd name="connsiteY0" fmla="*/ 9860 h 9860"/>
                <a:gd name="connsiteX1" fmla="*/ 1824 w 10000"/>
                <a:gd name="connsiteY1" fmla="*/ 9671 h 9860"/>
                <a:gd name="connsiteX2" fmla="*/ 2512 w 10000"/>
                <a:gd name="connsiteY2" fmla="*/ 9437 h 9860"/>
                <a:gd name="connsiteX3" fmla="*/ 3243 w 10000"/>
                <a:gd name="connsiteY3" fmla="*/ 9140 h 9860"/>
                <a:gd name="connsiteX4" fmla="*/ 3967 w 10000"/>
                <a:gd name="connsiteY4" fmla="*/ 8764 h 9860"/>
                <a:gd name="connsiteX5" fmla="*/ 4526 w 10000"/>
                <a:gd name="connsiteY5" fmla="*/ 8452 h 9860"/>
                <a:gd name="connsiteX6" fmla="*/ 5265 w 10000"/>
                <a:gd name="connsiteY6" fmla="*/ 7904 h 9860"/>
                <a:gd name="connsiteX7" fmla="*/ 5825 w 10000"/>
                <a:gd name="connsiteY7" fmla="*/ 7450 h 9860"/>
                <a:gd name="connsiteX8" fmla="*/ 6401 w 10000"/>
                <a:gd name="connsiteY8" fmla="*/ 6902 h 9860"/>
                <a:gd name="connsiteX9" fmla="*/ 7010 w 10000"/>
                <a:gd name="connsiteY9" fmla="*/ 6291 h 9860"/>
                <a:gd name="connsiteX10" fmla="*/ 7315 w 10000"/>
                <a:gd name="connsiteY10" fmla="*/ 5900 h 9860"/>
                <a:gd name="connsiteX11" fmla="*/ 7664 w 10000"/>
                <a:gd name="connsiteY11" fmla="*/ 5415 h 9860"/>
                <a:gd name="connsiteX12" fmla="*/ 7949 w 10000"/>
                <a:gd name="connsiteY12" fmla="*/ 4961 h 9860"/>
                <a:gd name="connsiteX13" fmla="*/ 8170 w 10000"/>
                <a:gd name="connsiteY13" fmla="*/ 4538 h 9860"/>
                <a:gd name="connsiteX14" fmla="*/ 8389 w 10000"/>
                <a:gd name="connsiteY14" fmla="*/ 4195 h 9860"/>
                <a:gd name="connsiteX15" fmla="*/ 9224 w 10000"/>
                <a:gd name="connsiteY15" fmla="*/ 5603 h 9860"/>
                <a:gd name="connsiteX16" fmla="*/ 9224 w 10000"/>
                <a:gd name="connsiteY16" fmla="*/ 4789 h 9860"/>
                <a:gd name="connsiteX17" fmla="*/ 9277 w 10000"/>
                <a:gd name="connsiteY17" fmla="*/ 3850 h 9860"/>
                <a:gd name="connsiteX18" fmla="*/ 9364 w 10000"/>
                <a:gd name="connsiteY18" fmla="*/ 2896 h 9860"/>
                <a:gd name="connsiteX19" fmla="*/ 9539 w 10000"/>
                <a:gd name="connsiteY19" fmla="*/ 1847 h 9860"/>
                <a:gd name="connsiteX20" fmla="*/ 9704 w 10000"/>
                <a:gd name="connsiteY20" fmla="*/ 1002 h 9860"/>
                <a:gd name="connsiteX21" fmla="*/ 10000 w 10000"/>
                <a:gd name="connsiteY21" fmla="*/ 0 h 9860"/>
                <a:gd name="connsiteX22" fmla="*/ 9364 w 10000"/>
                <a:gd name="connsiteY22" fmla="*/ 407 h 9860"/>
                <a:gd name="connsiteX23" fmla="*/ 8719 w 10000"/>
                <a:gd name="connsiteY23" fmla="*/ 751 h 9860"/>
                <a:gd name="connsiteX24" fmla="*/ 7995 w 10000"/>
                <a:gd name="connsiteY24" fmla="*/ 1018 h 9860"/>
                <a:gd name="connsiteX25" fmla="*/ 7359 w 10000"/>
                <a:gd name="connsiteY25" fmla="*/ 1190 h 9860"/>
                <a:gd name="connsiteX26" fmla="*/ 6992 w 10000"/>
                <a:gd name="connsiteY26" fmla="*/ 1252 h 9860"/>
                <a:gd name="connsiteX27" fmla="*/ 6199 w 10000"/>
                <a:gd name="connsiteY27" fmla="*/ 1501 h 9860"/>
                <a:gd name="connsiteX28" fmla="*/ 7340 w 10000"/>
                <a:gd name="connsiteY28" fmla="*/ 2613 h 9860"/>
                <a:gd name="connsiteX29" fmla="*/ 6956 w 10000"/>
                <a:gd name="connsiteY29" fmla="*/ 3302 h 9860"/>
                <a:gd name="connsiteX30" fmla="*/ 6519 w 10000"/>
                <a:gd name="connsiteY30" fmla="*/ 3897 h 9860"/>
                <a:gd name="connsiteX31" fmla="*/ 6035 w 10000"/>
                <a:gd name="connsiteY31" fmla="*/ 4554 h 9860"/>
                <a:gd name="connsiteX32" fmla="*/ 5448 w 10000"/>
                <a:gd name="connsiteY32" fmla="*/ 5180 h 9860"/>
                <a:gd name="connsiteX33" fmla="*/ 4813 w 10000"/>
                <a:gd name="connsiteY33" fmla="*/ 5822 h 9860"/>
                <a:gd name="connsiteX34" fmla="*/ 4221 w 10000"/>
                <a:gd name="connsiteY34" fmla="*/ 6354 h 9860"/>
                <a:gd name="connsiteX35" fmla="*/ 3365 w 10000"/>
                <a:gd name="connsiteY35" fmla="*/ 7042 h 9860"/>
                <a:gd name="connsiteX36" fmla="*/ 2617 w 10000"/>
                <a:gd name="connsiteY36" fmla="*/ 7528 h 9860"/>
                <a:gd name="connsiteX37" fmla="*/ 1936 w 10000"/>
                <a:gd name="connsiteY37" fmla="*/ 7982 h 9860"/>
                <a:gd name="connsiteX38" fmla="*/ 1177 w 10000"/>
                <a:gd name="connsiteY38" fmla="*/ 8388 h 9860"/>
                <a:gd name="connsiteX39" fmla="*/ 496 w 10000"/>
                <a:gd name="connsiteY39" fmla="*/ 8717 h 9860"/>
                <a:gd name="connsiteX40" fmla="*/ 0 w 10000"/>
                <a:gd name="connsiteY40" fmla="*/ 8905 h 9860"/>
                <a:gd name="connsiteX0" fmla="*/ 1824 w 10000"/>
                <a:gd name="connsiteY0" fmla="*/ 9808 h 9808"/>
                <a:gd name="connsiteX1" fmla="*/ 2512 w 10000"/>
                <a:gd name="connsiteY1" fmla="*/ 9571 h 9808"/>
                <a:gd name="connsiteX2" fmla="*/ 3243 w 10000"/>
                <a:gd name="connsiteY2" fmla="*/ 9270 h 9808"/>
                <a:gd name="connsiteX3" fmla="*/ 3967 w 10000"/>
                <a:gd name="connsiteY3" fmla="*/ 8888 h 9808"/>
                <a:gd name="connsiteX4" fmla="*/ 4526 w 10000"/>
                <a:gd name="connsiteY4" fmla="*/ 8572 h 9808"/>
                <a:gd name="connsiteX5" fmla="*/ 5265 w 10000"/>
                <a:gd name="connsiteY5" fmla="*/ 8016 h 9808"/>
                <a:gd name="connsiteX6" fmla="*/ 5825 w 10000"/>
                <a:gd name="connsiteY6" fmla="*/ 7556 h 9808"/>
                <a:gd name="connsiteX7" fmla="*/ 6401 w 10000"/>
                <a:gd name="connsiteY7" fmla="*/ 7000 h 9808"/>
                <a:gd name="connsiteX8" fmla="*/ 7010 w 10000"/>
                <a:gd name="connsiteY8" fmla="*/ 6380 h 9808"/>
                <a:gd name="connsiteX9" fmla="*/ 7315 w 10000"/>
                <a:gd name="connsiteY9" fmla="*/ 5984 h 9808"/>
                <a:gd name="connsiteX10" fmla="*/ 7664 w 10000"/>
                <a:gd name="connsiteY10" fmla="*/ 5492 h 9808"/>
                <a:gd name="connsiteX11" fmla="*/ 7949 w 10000"/>
                <a:gd name="connsiteY11" fmla="*/ 5031 h 9808"/>
                <a:gd name="connsiteX12" fmla="*/ 8170 w 10000"/>
                <a:gd name="connsiteY12" fmla="*/ 4602 h 9808"/>
                <a:gd name="connsiteX13" fmla="*/ 8389 w 10000"/>
                <a:gd name="connsiteY13" fmla="*/ 4255 h 9808"/>
                <a:gd name="connsiteX14" fmla="*/ 9224 w 10000"/>
                <a:gd name="connsiteY14" fmla="*/ 5683 h 9808"/>
                <a:gd name="connsiteX15" fmla="*/ 9224 w 10000"/>
                <a:gd name="connsiteY15" fmla="*/ 4857 h 9808"/>
                <a:gd name="connsiteX16" fmla="*/ 9277 w 10000"/>
                <a:gd name="connsiteY16" fmla="*/ 3905 h 9808"/>
                <a:gd name="connsiteX17" fmla="*/ 9364 w 10000"/>
                <a:gd name="connsiteY17" fmla="*/ 2937 h 9808"/>
                <a:gd name="connsiteX18" fmla="*/ 9539 w 10000"/>
                <a:gd name="connsiteY18" fmla="*/ 1873 h 9808"/>
                <a:gd name="connsiteX19" fmla="*/ 9704 w 10000"/>
                <a:gd name="connsiteY19" fmla="*/ 1016 h 9808"/>
                <a:gd name="connsiteX20" fmla="*/ 10000 w 10000"/>
                <a:gd name="connsiteY20" fmla="*/ 0 h 9808"/>
                <a:gd name="connsiteX21" fmla="*/ 9364 w 10000"/>
                <a:gd name="connsiteY21" fmla="*/ 413 h 9808"/>
                <a:gd name="connsiteX22" fmla="*/ 8719 w 10000"/>
                <a:gd name="connsiteY22" fmla="*/ 762 h 9808"/>
                <a:gd name="connsiteX23" fmla="*/ 7995 w 10000"/>
                <a:gd name="connsiteY23" fmla="*/ 1032 h 9808"/>
                <a:gd name="connsiteX24" fmla="*/ 7359 w 10000"/>
                <a:gd name="connsiteY24" fmla="*/ 1207 h 9808"/>
                <a:gd name="connsiteX25" fmla="*/ 6992 w 10000"/>
                <a:gd name="connsiteY25" fmla="*/ 1270 h 9808"/>
                <a:gd name="connsiteX26" fmla="*/ 6199 w 10000"/>
                <a:gd name="connsiteY26" fmla="*/ 1522 h 9808"/>
                <a:gd name="connsiteX27" fmla="*/ 7340 w 10000"/>
                <a:gd name="connsiteY27" fmla="*/ 2650 h 9808"/>
                <a:gd name="connsiteX28" fmla="*/ 6956 w 10000"/>
                <a:gd name="connsiteY28" fmla="*/ 3349 h 9808"/>
                <a:gd name="connsiteX29" fmla="*/ 6519 w 10000"/>
                <a:gd name="connsiteY29" fmla="*/ 3952 h 9808"/>
                <a:gd name="connsiteX30" fmla="*/ 6035 w 10000"/>
                <a:gd name="connsiteY30" fmla="*/ 4619 h 9808"/>
                <a:gd name="connsiteX31" fmla="*/ 5448 w 10000"/>
                <a:gd name="connsiteY31" fmla="*/ 5254 h 9808"/>
                <a:gd name="connsiteX32" fmla="*/ 4813 w 10000"/>
                <a:gd name="connsiteY32" fmla="*/ 5905 h 9808"/>
                <a:gd name="connsiteX33" fmla="*/ 4221 w 10000"/>
                <a:gd name="connsiteY33" fmla="*/ 6444 h 9808"/>
                <a:gd name="connsiteX34" fmla="*/ 3365 w 10000"/>
                <a:gd name="connsiteY34" fmla="*/ 7142 h 9808"/>
                <a:gd name="connsiteX35" fmla="*/ 2617 w 10000"/>
                <a:gd name="connsiteY35" fmla="*/ 7635 h 9808"/>
                <a:gd name="connsiteX36" fmla="*/ 1936 w 10000"/>
                <a:gd name="connsiteY36" fmla="*/ 8095 h 9808"/>
                <a:gd name="connsiteX37" fmla="*/ 1177 w 10000"/>
                <a:gd name="connsiteY37" fmla="*/ 8507 h 9808"/>
                <a:gd name="connsiteX38" fmla="*/ 496 w 10000"/>
                <a:gd name="connsiteY38" fmla="*/ 8841 h 9808"/>
                <a:gd name="connsiteX39" fmla="*/ 0 w 10000"/>
                <a:gd name="connsiteY39" fmla="*/ 9031 h 9808"/>
                <a:gd name="connsiteX0" fmla="*/ 2512 w 10000"/>
                <a:gd name="connsiteY0" fmla="*/ 9758 h 9758"/>
                <a:gd name="connsiteX1" fmla="*/ 3243 w 10000"/>
                <a:gd name="connsiteY1" fmla="*/ 9451 h 9758"/>
                <a:gd name="connsiteX2" fmla="*/ 3967 w 10000"/>
                <a:gd name="connsiteY2" fmla="*/ 9062 h 9758"/>
                <a:gd name="connsiteX3" fmla="*/ 4526 w 10000"/>
                <a:gd name="connsiteY3" fmla="*/ 8740 h 9758"/>
                <a:gd name="connsiteX4" fmla="*/ 5265 w 10000"/>
                <a:gd name="connsiteY4" fmla="*/ 8173 h 9758"/>
                <a:gd name="connsiteX5" fmla="*/ 5825 w 10000"/>
                <a:gd name="connsiteY5" fmla="*/ 7704 h 9758"/>
                <a:gd name="connsiteX6" fmla="*/ 6401 w 10000"/>
                <a:gd name="connsiteY6" fmla="*/ 7137 h 9758"/>
                <a:gd name="connsiteX7" fmla="*/ 7010 w 10000"/>
                <a:gd name="connsiteY7" fmla="*/ 6505 h 9758"/>
                <a:gd name="connsiteX8" fmla="*/ 7315 w 10000"/>
                <a:gd name="connsiteY8" fmla="*/ 6101 h 9758"/>
                <a:gd name="connsiteX9" fmla="*/ 7664 w 10000"/>
                <a:gd name="connsiteY9" fmla="*/ 5600 h 9758"/>
                <a:gd name="connsiteX10" fmla="*/ 7949 w 10000"/>
                <a:gd name="connsiteY10" fmla="*/ 5129 h 9758"/>
                <a:gd name="connsiteX11" fmla="*/ 8170 w 10000"/>
                <a:gd name="connsiteY11" fmla="*/ 4692 h 9758"/>
                <a:gd name="connsiteX12" fmla="*/ 8389 w 10000"/>
                <a:gd name="connsiteY12" fmla="*/ 4338 h 9758"/>
                <a:gd name="connsiteX13" fmla="*/ 9224 w 10000"/>
                <a:gd name="connsiteY13" fmla="*/ 5794 h 9758"/>
                <a:gd name="connsiteX14" fmla="*/ 9224 w 10000"/>
                <a:gd name="connsiteY14" fmla="*/ 4952 h 9758"/>
                <a:gd name="connsiteX15" fmla="*/ 9277 w 10000"/>
                <a:gd name="connsiteY15" fmla="*/ 3981 h 9758"/>
                <a:gd name="connsiteX16" fmla="*/ 9364 w 10000"/>
                <a:gd name="connsiteY16" fmla="*/ 2994 h 9758"/>
                <a:gd name="connsiteX17" fmla="*/ 9539 w 10000"/>
                <a:gd name="connsiteY17" fmla="*/ 1910 h 9758"/>
                <a:gd name="connsiteX18" fmla="*/ 9704 w 10000"/>
                <a:gd name="connsiteY18" fmla="*/ 1036 h 9758"/>
                <a:gd name="connsiteX19" fmla="*/ 10000 w 10000"/>
                <a:gd name="connsiteY19" fmla="*/ 0 h 9758"/>
                <a:gd name="connsiteX20" fmla="*/ 9364 w 10000"/>
                <a:gd name="connsiteY20" fmla="*/ 421 h 9758"/>
                <a:gd name="connsiteX21" fmla="*/ 8719 w 10000"/>
                <a:gd name="connsiteY21" fmla="*/ 777 h 9758"/>
                <a:gd name="connsiteX22" fmla="*/ 7995 w 10000"/>
                <a:gd name="connsiteY22" fmla="*/ 1052 h 9758"/>
                <a:gd name="connsiteX23" fmla="*/ 7359 w 10000"/>
                <a:gd name="connsiteY23" fmla="*/ 1231 h 9758"/>
                <a:gd name="connsiteX24" fmla="*/ 6992 w 10000"/>
                <a:gd name="connsiteY24" fmla="*/ 1295 h 9758"/>
                <a:gd name="connsiteX25" fmla="*/ 6199 w 10000"/>
                <a:gd name="connsiteY25" fmla="*/ 1552 h 9758"/>
                <a:gd name="connsiteX26" fmla="*/ 7340 w 10000"/>
                <a:gd name="connsiteY26" fmla="*/ 2702 h 9758"/>
                <a:gd name="connsiteX27" fmla="*/ 6956 w 10000"/>
                <a:gd name="connsiteY27" fmla="*/ 3415 h 9758"/>
                <a:gd name="connsiteX28" fmla="*/ 6519 w 10000"/>
                <a:gd name="connsiteY28" fmla="*/ 4029 h 9758"/>
                <a:gd name="connsiteX29" fmla="*/ 6035 w 10000"/>
                <a:gd name="connsiteY29" fmla="*/ 4709 h 9758"/>
                <a:gd name="connsiteX30" fmla="*/ 5448 w 10000"/>
                <a:gd name="connsiteY30" fmla="*/ 5357 h 9758"/>
                <a:gd name="connsiteX31" fmla="*/ 4813 w 10000"/>
                <a:gd name="connsiteY31" fmla="*/ 6021 h 9758"/>
                <a:gd name="connsiteX32" fmla="*/ 4221 w 10000"/>
                <a:gd name="connsiteY32" fmla="*/ 6570 h 9758"/>
                <a:gd name="connsiteX33" fmla="*/ 3365 w 10000"/>
                <a:gd name="connsiteY33" fmla="*/ 7282 h 9758"/>
                <a:gd name="connsiteX34" fmla="*/ 2617 w 10000"/>
                <a:gd name="connsiteY34" fmla="*/ 7784 h 9758"/>
                <a:gd name="connsiteX35" fmla="*/ 1936 w 10000"/>
                <a:gd name="connsiteY35" fmla="*/ 8253 h 9758"/>
                <a:gd name="connsiteX36" fmla="*/ 1177 w 10000"/>
                <a:gd name="connsiteY36" fmla="*/ 8674 h 9758"/>
                <a:gd name="connsiteX37" fmla="*/ 496 w 10000"/>
                <a:gd name="connsiteY37" fmla="*/ 9014 h 9758"/>
                <a:gd name="connsiteX38" fmla="*/ 0 w 10000"/>
                <a:gd name="connsiteY38" fmla="*/ 9208 h 9758"/>
                <a:gd name="connsiteX0" fmla="*/ 3243 w 10000"/>
                <a:gd name="connsiteY0" fmla="*/ 9685 h 9685"/>
                <a:gd name="connsiteX1" fmla="*/ 3967 w 10000"/>
                <a:gd name="connsiteY1" fmla="*/ 9287 h 9685"/>
                <a:gd name="connsiteX2" fmla="*/ 4526 w 10000"/>
                <a:gd name="connsiteY2" fmla="*/ 8957 h 9685"/>
                <a:gd name="connsiteX3" fmla="*/ 5265 w 10000"/>
                <a:gd name="connsiteY3" fmla="*/ 8376 h 9685"/>
                <a:gd name="connsiteX4" fmla="*/ 5825 w 10000"/>
                <a:gd name="connsiteY4" fmla="*/ 7895 h 9685"/>
                <a:gd name="connsiteX5" fmla="*/ 6401 w 10000"/>
                <a:gd name="connsiteY5" fmla="*/ 7314 h 9685"/>
                <a:gd name="connsiteX6" fmla="*/ 7010 w 10000"/>
                <a:gd name="connsiteY6" fmla="*/ 6666 h 9685"/>
                <a:gd name="connsiteX7" fmla="*/ 7315 w 10000"/>
                <a:gd name="connsiteY7" fmla="*/ 6252 h 9685"/>
                <a:gd name="connsiteX8" fmla="*/ 7664 w 10000"/>
                <a:gd name="connsiteY8" fmla="*/ 5739 h 9685"/>
                <a:gd name="connsiteX9" fmla="*/ 7949 w 10000"/>
                <a:gd name="connsiteY9" fmla="*/ 5256 h 9685"/>
                <a:gd name="connsiteX10" fmla="*/ 8170 w 10000"/>
                <a:gd name="connsiteY10" fmla="*/ 4808 h 9685"/>
                <a:gd name="connsiteX11" fmla="*/ 8389 w 10000"/>
                <a:gd name="connsiteY11" fmla="*/ 4446 h 9685"/>
                <a:gd name="connsiteX12" fmla="*/ 9224 w 10000"/>
                <a:gd name="connsiteY12" fmla="*/ 5938 h 9685"/>
                <a:gd name="connsiteX13" fmla="*/ 9224 w 10000"/>
                <a:gd name="connsiteY13" fmla="*/ 5075 h 9685"/>
                <a:gd name="connsiteX14" fmla="*/ 9277 w 10000"/>
                <a:gd name="connsiteY14" fmla="*/ 4080 h 9685"/>
                <a:gd name="connsiteX15" fmla="*/ 9364 w 10000"/>
                <a:gd name="connsiteY15" fmla="*/ 3068 h 9685"/>
                <a:gd name="connsiteX16" fmla="*/ 9539 w 10000"/>
                <a:gd name="connsiteY16" fmla="*/ 1957 h 9685"/>
                <a:gd name="connsiteX17" fmla="*/ 9704 w 10000"/>
                <a:gd name="connsiteY17" fmla="*/ 1062 h 9685"/>
                <a:gd name="connsiteX18" fmla="*/ 10000 w 10000"/>
                <a:gd name="connsiteY18" fmla="*/ 0 h 9685"/>
                <a:gd name="connsiteX19" fmla="*/ 9364 w 10000"/>
                <a:gd name="connsiteY19" fmla="*/ 431 h 9685"/>
                <a:gd name="connsiteX20" fmla="*/ 8719 w 10000"/>
                <a:gd name="connsiteY20" fmla="*/ 796 h 9685"/>
                <a:gd name="connsiteX21" fmla="*/ 7995 w 10000"/>
                <a:gd name="connsiteY21" fmla="*/ 1078 h 9685"/>
                <a:gd name="connsiteX22" fmla="*/ 7359 w 10000"/>
                <a:gd name="connsiteY22" fmla="*/ 1262 h 9685"/>
                <a:gd name="connsiteX23" fmla="*/ 6992 w 10000"/>
                <a:gd name="connsiteY23" fmla="*/ 1327 h 9685"/>
                <a:gd name="connsiteX24" fmla="*/ 6199 w 10000"/>
                <a:gd name="connsiteY24" fmla="*/ 1590 h 9685"/>
                <a:gd name="connsiteX25" fmla="*/ 7340 w 10000"/>
                <a:gd name="connsiteY25" fmla="*/ 2769 h 9685"/>
                <a:gd name="connsiteX26" fmla="*/ 6956 w 10000"/>
                <a:gd name="connsiteY26" fmla="*/ 3500 h 9685"/>
                <a:gd name="connsiteX27" fmla="*/ 6519 w 10000"/>
                <a:gd name="connsiteY27" fmla="*/ 4129 h 9685"/>
                <a:gd name="connsiteX28" fmla="*/ 6035 w 10000"/>
                <a:gd name="connsiteY28" fmla="*/ 4826 h 9685"/>
                <a:gd name="connsiteX29" fmla="*/ 5448 w 10000"/>
                <a:gd name="connsiteY29" fmla="*/ 5490 h 9685"/>
                <a:gd name="connsiteX30" fmla="*/ 4813 w 10000"/>
                <a:gd name="connsiteY30" fmla="*/ 6170 h 9685"/>
                <a:gd name="connsiteX31" fmla="*/ 4221 w 10000"/>
                <a:gd name="connsiteY31" fmla="*/ 6733 h 9685"/>
                <a:gd name="connsiteX32" fmla="*/ 3365 w 10000"/>
                <a:gd name="connsiteY32" fmla="*/ 7463 h 9685"/>
                <a:gd name="connsiteX33" fmla="*/ 2617 w 10000"/>
                <a:gd name="connsiteY33" fmla="*/ 7977 h 9685"/>
                <a:gd name="connsiteX34" fmla="*/ 1936 w 10000"/>
                <a:gd name="connsiteY34" fmla="*/ 8458 h 9685"/>
                <a:gd name="connsiteX35" fmla="*/ 1177 w 10000"/>
                <a:gd name="connsiteY35" fmla="*/ 8889 h 9685"/>
                <a:gd name="connsiteX36" fmla="*/ 496 w 10000"/>
                <a:gd name="connsiteY36" fmla="*/ 9238 h 9685"/>
                <a:gd name="connsiteX37" fmla="*/ 0 w 10000"/>
                <a:gd name="connsiteY37" fmla="*/ 9436 h 9685"/>
                <a:gd name="connsiteX0" fmla="*/ 2747 w 9504"/>
                <a:gd name="connsiteY0" fmla="*/ 10000 h 10000"/>
                <a:gd name="connsiteX1" fmla="*/ 3471 w 9504"/>
                <a:gd name="connsiteY1" fmla="*/ 9589 h 10000"/>
                <a:gd name="connsiteX2" fmla="*/ 4030 w 9504"/>
                <a:gd name="connsiteY2" fmla="*/ 9248 h 10000"/>
                <a:gd name="connsiteX3" fmla="*/ 4769 w 9504"/>
                <a:gd name="connsiteY3" fmla="*/ 8648 h 10000"/>
                <a:gd name="connsiteX4" fmla="*/ 5329 w 9504"/>
                <a:gd name="connsiteY4" fmla="*/ 8152 h 10000"/>
                <a:gd name="connsiteX5" fmla="*/ 5905 w 9504"/>
                <a:gd name="connsiteY5" fmla="*/ 7552 h 10000"/>
                <a:gd name="connsiteX6" fmla="*/ 6514 w 9504"/>
                <a:gd name="connsiteY6" fmla="*/ 6883 h 10000"/>
                <a:gd name="connsiteX7" fmla="*/ 6819 w 9504"/>
                <a:gd name="connsiteY7" fmla="*/ 6455 h 10000"/>
                <a:gd name="connsiteX8" fmla="*/ 7168 w 9504"/>
                <a:gd name="connsiteY8" fmla="*/ 5926 h 10000"/>
                <a:gd name="connsiteX9" fmla="*/ 7453 w 9504"/>
                <a:gd name="connsiteY9" fmla="*/ 5427 h 10000"/>
                <a:gd name="connsiteX10" fmla="*/ 7674 w 9504"/>
                <a:gd name="connsiteY10" fmla="*/ 4964 h 10000"/>
                <a:gd name="connsiteX11" fmla="*/ 7893 w 9504"/>
                <a:gd name="connsiteY11" fmla="*/ 4591 h 10000"/>
                <a:gd name="connsiteX12" fmla="*/ 8728 w 9504"/>
                <a:gd name="connsiteY12" fmla="*/ 6131 h 10000"/>
                <a:gd name="connsiteX13" fmla="*/ 8728 w 9504"/>
                <a:gd name="connsiteY13" fmla="*/ 5240 h 10000"/>
                <a:gd name="connsiteX14" fmla="*/ 8781 w 9504"/>
                <a:gd name="connsiteY14" fmla="*/ 4213 h 10000"/>
                <a:gd name="connsiteX15" fmla="*/ 8868 w 9504"/>
                <a:gd name="connsiteY15" fmla="*/ 3168 h 10000"/>
                <a:gd name="connsiteX16" fmla="*/ 9043 w 9504"/>
                <a:gd name="connsiteY16" fmla="*/ 2021 h 10000"/>
                <a:gd name="connsiteX17" fmla="*/ 9208 w 9504"/>
                <a:gd name="connsiteY17" fmla="*/ 1097 h 10000"/>
                <a:gd name="connsiteX18" fmla="*/ 9504 w 9504"/>
                <a:gd name="connsiteY18" fmla="*/ 0 h 10000"/>
                <a:gd name="connsiteX19" fmla="*/ 8868 w 9504"/>
                <a:gd name="connsiteY19" fmla="*/ 445 h 10000"/>
                <a:gd name="connsiteX20" fmla="*/ 8223 w 9504"/>
                <a:gd name="connsiteY20" fmla="*/ 822 h 10000"/>
                <a:gd name="connsiteX21" fmla="*/ 7499 w 9504"/>
                <a:gd name="connsiteY21" fmla="*/ 1113 h 10000"/>
                <a:gd name="connsiteX22" fmla="*/ 6863 w 9504"/>
                <a:gd name="connsiteY22" fmla="*/ 1303 h 10000"/>
                <a:gd name="connsiteX23" fmla="*/ 6496 w 9504"/>
                <a:gd name="connsiteY23" fmla="*/ 1370 h 10000"/>
                <a:gd name="connsiteX24" fmla="*/ 5703 w 9504"/>
                <a:gd name="connsiteY24" fmla="*/ 1642 h 10000"/>
                <a:gd name="connsiteX25" fmla="*/ 6844 w 9504"/>
                <a:gd name="connsiteY25" fmla="*/ 2859 h 10000"/>
                <a:gd name="connsiteX26" fmla="*/ 6460 w 9504"/>
                <a:gd name="connsiteY26" fmla="*/ 3614 h 10000"/>
                <a:gd name="connsiteX27" fmla="*/ 6023 w 9504"/>
                <a:gd name="connsiteY27" fmla="*/ 4263 h 10000"/>
                <a:gd name="connsiteX28" fmla="*/ 5539 w 9504"/>
                <a:gd name="connsiteY28" fmla="*/ 4983 h 10000"/>
                <a:gd name="connsiteX29" fmla="*/ 4952 w 9504"/>
                <a:gd name="connsiteY29" fmla="*/ 5669 h 10000"/>
                <a:gd name="connsiteX30" fmla="*/ 4317 w 9504"/>
                <a:gd name="connsiteY30" fmla="*/ 6371 h 10000"/>
                <a:gd name="connsiteX31" fmla="*/ 3725 w 9504"/>
                <a:gd name="connsiteY31" fmla="*/ 6952 h 10000"/>
                <a:gd name="connsiteX32" fmla="*/ 2869 w 9504"/>
                <a:gd name="connsiteY32" fmla="*/ 7706 h 10000"/>
                <a:gd name="connsiteX33" fmla="*/ 2121 w 9504"/>
                <a:gd name="connsiteY33" fmla="*/ 8236 h 10000"/>
                <a:gd name="connsiteX34" fmla="*/ 1440 w 9504"/>
                <a:gd name="connsiteY34" fmla="*/ 8733 h 10000"/>
                <a:gd name="connsiteX35" fmla="*/ 681 w 9504"/>
                <a:gd name="connsiteY35" fmla="*/ 9178 h 10000"/>
                <a:gd name="connsiteX36" fmla="*/ 0 w 9504"/>
                <a:gd name="connsiteY36" fmla="*/ 9538 h 10000"/>
                <a:gd name="connsiteX0" fmla="*/ 2173 w 9283"/>
                <a:gd name="connsiteY0" fmla="*/ 10000 h 10000"/>
                <a:gd name="connsiteX1" fmla="*/ 2935 w 9283"/>
                <a:gd name="connsiteY1" fmla="*/ 9589 h 10000"/>
                <a:gd name="connsiteX2" fmla="*/ 3523 w 9283"/>
                <a:gd name="connsiteY2" fmla="*/ 9248 h 10000"/>
                <a:gd name="connsiteX3" fmla="*/ 4301 w 9283"/>
                <a:gd name="connsiteY3" fmla="*/ 8648 h 10000"/>
                <a:gd name="connsiteX4" fmla="*/ 4890 w 9283"/>
                <a:gd name="connsiteY4" fmla="*/ 8152 h 10000"/>
                <a:gd name="connsiteX5" fmla="*/ 5496 w 9283"/>
                <a:gd name="connsiteY5" fmla="*/ 7552 h 10000"/>
                <a:gd name="connsiteX6" fmla="*/ 6137 w 9283"/>
                <a:gd name="connsiteY6" fmla="*/ 6883 h 10000"/>
                <a:gd name="connsiteX7" fmla="*/ 6458 w 9283"/>
                <a:gd name="connsiteY7" fmla="*/ 6455 h 10000"/>
                <a:gd name="connsiteX8" fmla="*/ 6825 w 9283"/>
                <a:gd name="connsiteY8" fmla="*/ 5926 h 10000"/>
                <a:gd name="connsiteX9" fmla="*/ 7125 w 9283"/>
                <a:gd name="connsiteY9" fmla="*/ 5427 h 10000"/>
                <a:gd name="connsiteX10" fmla="*/ 7357 w 9283"/>
                <a:gd name="connsiteY10" fmla="*/ 4964 h 10000"/>
                <a:gd name="connsiteX11" fmla="*/ 7588 w 9283"/>
                <a:gd name="connsiteY11" fmla="*/ 4591 h 10000"/>
                <a:gd name="connsiteX12" fmla="*/ 8467 w 9283"/>
                <a:gd name="connsiteY12" fmla="*/ 6131 h 10000"/>
                <a:gd name="connsiteX13" fmla="*/ 8467 w 9283"/>
                <a:gd name="connsiteY13" fmla="*/ 5240 h 10000"/>
                <a:gd name="connsiteX14" fmla="*/ 8522 w 9283"/>
                <a:gd name="connsiteY14" fmla="*/ 4213 h 10000"/>
                <a:gd name="connsiteX15" fmla="*/ 8614 w 9283"/>
                <a:gd name="connsiteY15" fmla="*/ 3168 h 10000"/>
                <a:gd name="connsiteX16" fmla="*/ 8798 w 9283"/>
                <a:gd name="connsiteY16" fmla="*/ 2021 h 10000"/>
                <a:gd name="connsiteX17" fmla="*/ 8972 w 9283"/>
                <a:gd name="connsiteY17" fmla="*/ 1097 h 10000"/>
                <a:gd name="connsiteX18" fmla="*/ 9283 w 9283"/>
                <a:gd name="connsiteY18" fmla="*/ 0 h 10000"/>
                <a:gd name="connsiteX19" fmla="*/ 8614 w 9283"/>
                <a:gd name="connsiteY19" fmla="*/ 445 h 10000"/>
                <a:gd name="connsiteX20" fmla="*/ 7935 w 9283"/>
                <a:gd name="connsiteY20" fmla="*/ 822 h 10000"/>
                <a:gd name="connsiteX21" fmla="*/ 7173 w 9283"/>
                <a:gd name="connsiteY21" fmla="*/ 1113 h 10000"/>
                <a:gd name="connsiteX22" fmla="*/ 6504 w 9283"/>
                <a:gd name="connsiteY22" fmla="*/ 1303 h 10000"/>
                <a:gd name="connsiteX23" fmla="*/ 6118 w 9283"/>
                <a:gd name="connsiteY23" fmla="*/ 1370 h 10000"/>
                <a:gd name="connsiteX24" fmla="*/ 5284 w 9283"/>
                <a:gd name="connsiteY24" fmla="*/ 1642 h 10000"/>
                <a:gd name="connsiteX25" fmla="*/ 6484 w 9283"/>
                <a:gd name="connsiteY25" fmla="*/ 2859 h 10000"/>
                <a:gd name="connsiteX26" fmla="*/ 6080 w 9283"/>
                <a:gd name="connsiteY26" fmla="*/ 3614 h 10000"/>
                <a:gd name="connsiteX27" fmla="*/ 5620 w 9283"/>
                <a:gd name="connsiteY27" fmla="*/ 4263 h 10000"/>
                <a:gd name="connsiteX28" fmla="*/ 5111 w 9283"/>
                <a:gd name="connsiteY28" fmla="*/ 4983 h 10000"/>
                <a:gd name="connsiteX29" fmla="*/ 4493 w 9283"/>
                <a:gd name="connsiteY29" fmla="*/ 5669 h 10000"/>
                <a:gd name="connsiteX30" fmla="*/ 3825 w 9283"/>
                <a:gd name="connsiteY30" fmla="*/ 6371 h 10000"/>
                <a:gd name="connsiteX31" fmla="*/ 3202 w 9283"/>
                <a:gd name="connsiteY31" fmla="*/ 6952 h 10000"/>
                <a:gd name="connsiteX32" fmla="*/ 2302 w 9283"/>
                <a:gd name="connsiteY32" fmla="*/ 7706 h 10000"/>
                <a:gd name="connsiteX33" fmla="*/ 1515 w 9283"/>
                <a:gd name="connsiteY33" fmla="*/ 8236 h 10000"/>
                <a:gd name="connsiteX34" fmla="*/ 798 w 9283"/>
                <a:gd name="connsiteY34" fmla="*/ 8733 h 10000"/>
                <a:gd name="connsiteX35" fmla="*/ 0 w 9283"/>
                <a:gd name="connsiteY35" fmla="*/ 9178 h 10000"/>
                <a:gd name="connsiteX0" fmla="*/ 1481 w 9140"/>
                <a:gd name="connsiteY0" fmla="*/ 10000 h 10000"/>
                <a:gd name="connsiteX1" fmla="*/ 2302 w 9140"/>
                <a:gd name="connsiteY1" fmla="*/ 9589 h 10000"/>
                <a:gd name="connsiteX2" fmla="*/ 2935 w 9140"/>
                <a:gd name="connsiteY2" fmla="*/ 9248 h 10000"/>
                <a:gd name="connsiteX3" fmla="*/ 3773 w 9140"/>
                <a:gd name="connsiteY3" fmla="*/ 8648 h 10000"/>
                <a:gd name="connsiteX4" fmla="*/ 4408 w 9140"/>
                <a:gd name="connsiteY4" fmla="*/ 8152 h 10000"/>
                <a:gd name="connsiteX5" fmla="*/ 5060 w 9140"/>
                <a:gd name="connsiteY5" fmla="*/ 7552 h 10000"/>
                <a:gd name="connsiteX6" fmla="*/ 5751 w 9140"/>
                <a:gd name="connsiteY6" fmla="*/ 6883 h 10000"/>
                <a:gd name="connsiteX7" fmla="*/ 6097 w 9140"/>
                <a:gd name="connsiteY7" fmla="*/ 6455 h 10000"/>
                <a:gd name="connsiteX8" fmla="*/ 6492 w 9140"/>
                <a:gd name="connsiteY8" fmla="*/ 5926 h 10000"/>
                <a:gd name="connsiteX9" fmla="*/ 6815 w 9140"/>
                <a:gd name="connsiteY9" fmla="*/ 5427 h 10000"/>
                <a:gd name="connsiteX10" fmla="*/ 7065 w 9140"/>
                <a:gd name="connsiteY10" fmla="*/ 4964 h 10000"/>
                <a:gd name="connsiteX11" fmla="*/ 7314 w 9140"/>
                <a:gd name="connsiteY11" fmla="*/ 4591 h 10000"/>
                <a:gd name="connsiteX12" fmla="*/ 8261 w 9140"/>
                <a:gd name="connsiteY12" fmla="*/ 6131 h 10000"/>
                <a:gd name="connsiteX13" fmla="*/ 8261 w 9140"/>
                <a:gd name="connsiteY13" fmla="*/ 5240 h 10000"/>
                <a:gd name="connsiteX14" fmla="*/ 8320 w 9140"/>
                <a:gd name="connsiteY14" fmla="*/ 4213 h 10000"/>
                <a:gd name="connsiteX15" fmla="*/ 8419 w 9140"/>
                <a:gd name="connsiteY15" fmla="*/ 3168 h 10000"/>
                <a:gd name="connsiteX16" fmla="*/ 8618 w 9140"/>
                <a:gd name="connsiteY16" fmla="*/ 2021 h 10000"/>
                <a:gd name="connsiteX17" fmla="*/ 8805 w 9140"/>
                <a:gd name="connsiteY17" fmla="*/ 1097 h 10000"/>
                <a:gd name="connsiteX18" fmla="*/ 9140 w 9140"/>
                <a:gd name="connsiteY18" fmla="*/ 0 h 10000"/>
                <a:gd name="connsiteX19" fmla="*/ 8419 w 9140"/>
                <a:gd name="connsiteY19" fmla="*/ 445 h 10000"/>
                <a:gd name="connsiteX20" fmla="*/ 7688 w 9140"/>
                <a:gd name="connsiteY20" fmla="*/ 822 h 10000"/>
                <a:gd name="connsiteX21" fmla="*/ 6867 w 9140"/>
                <a:gd name="connsiteY21" fmla="*/ 1113 h 10000"/>
                <a:gd name="connsiteX22" fmla="*/ 6146 w 9140"/>
                <a:gd name="connsiteY22" fmla="*/ 1303 h 10000"/>
                <a:gd name="connsiteX23" fmla="*/ 5731 w 9140"/>
                <a:gd name="connsiteY23" fmla="*/ 1370 h 10000"/>
                <a:gd name="connsiteX24" fmla="*/ 4832 w 9140"/>
                <a:gd name="connsiteY24" fmla="*/ 1642 h 10000"/>
                <a:gd name="connsiteX25" fmla="*/ 6125 w 9140"/>
                <a:gd name="connsiteY25" fmla="*/ 2859 h 10000"/>
                <a:gd name="connsiteX26" fmla="*/ 5690 w 9140"/>
                <a:gd name="connsiteY26" fmla="*/ 3614 h 10000"/>
                <a:gd name="connsiteX27" fmla="*/ 5194 w 9140"/>
                <a:gd name="connsiteY27" fmla="*/ 4263 h 10000"/>
                <a:gd name="connsiteX28" fmla="*/ 4646 w 9140"/>
                <a:gd name="connsiteY28" fmla="*/ 4983 h 10000"/>
                <a:gd name="connsiteX29" fmla="*/ 3980 w 9140"/>
                <a:gd name="connsiteY29" fmla="*/ 5669 h 10000"/>
                <a:gd name="connsiteX30" fmla="*/ 3260 w 9140"/>
                <a:gd name="connsiteY30" fmla="*/ 6371 h 10000"/>
                <a:gd name="connsiteX31" fmla="*/ 2589 w 9140"/>
                <a:gd name="connsiteY31" fmla="*/ 6952 h 10000"/>
                <a:gd name="connsiteX32" fmla="*/ 1620 w 9140"/>
                <a:gd name="connsiteY32" fmla="*/ 7706 h 10000"/>
                <a:gd name="connsiteX33" fmla="*/ 772 w 9140"/>
                <a:gd name="connsiteY33" fmla="*/ 8236 h 10000"/>
                <a:gd name="connsiteX34" fmla="*/ 0 w 9140"/>
                <a:gd name="connsiteY34" fmla="*/ 8733 h 10000"/>
                <a:gd name="connsiteX0" fmla="*/ 775 w 9155"/>
                <a:gd name="connsiteY0" fmla="*/ 10000 h 10000"/>
                <a:gd name="connsiteX1" fmla="*/ 1674 w 9155"/>
                <a:gd name="connsiteY1" fmla="*/ 9589 h 10000"/>
                <a:gd name="connsiteX2" fmla="*/ 2366 w 9155"/>
                <a:gd name="connsiteY2" fmla="*/ 9248 h 10000"/>
                <a:gd name="connsiteX3" fmla="*/ 3283 w 9155"/>
                <a:gd name="connsiteY3" fmla="*/ 8648 h 10000"/>
                <a:gd name="connsiteX4" fmla="*/ 3978 w 9155"/>
                <a:gd name="connsiteY4" fmla="*/ 8152 h 10000"/>
                <a:gd name="connsiteX5" fmla="*/ 4691 w 9155"/>
                <a:gd name="connsiteY5" fmla="*/ 7552 h 10000"/>
                <a:gd name="connsiteX6" fmla="*/ 5447 w 9155"/>
                <a:gd name="connsiteY6" fmla="*/ 6883 h 10000"/>
                <a:gd name="connsiteX7" fmla="*/ 5826 w 9155"/>
                <a:gd name="connsiteY7" fmla="*/ 6455 h 10000"/>
                <a:gd name="connsiteX8" fmla="*/ 6258 w 9155"/>
                <a:gd name="connsiteY8" fmla="*/ 5926 h 10000"/>
                <a:gd name="connsiteX9" fmla="*/ 6611 w 9155"/>
                <a:gd name="connsiteY9" fmla="*/ 5427 h 10000"/>
                <a:gd name="connsiteX10" fmla="*/ 6885 w 9155"/>
                <a:gd name="connsiteY10" fmla="*/ 4964 h 10000"/>
                <a:gd name="connsiteX11" fmla="*/ 7157 w 9155"/>
                <a:gd name="connsiteY11" fmla="*/ 4591 h 10000"/>
                <a:gd name="connsiteX12" fmla="*/ 8193 w 9155"/>
                <a:gd name="connsiteY12" fmla="*/ 6131 h 10000"/>
                <a:gd name="connsiteX13" fmla="*/ 8193 w 9155"/>
                <a:gd name="connsiteY13" fmla="*/ 5240 h 10000"/>
                <a:gd name="connsiteX14" fmla="*/ 8258 w 9155"/>
                <a:gd name="connsiteY14" fmla="*/ 4213 h 10000"/>
                <a:gd name="connsiteX15" fmla="*/ 8366 w 9155"/>
                <a:gd name="connsiteY15" fmla="*/ 3168 h 10000"/>
                <a:gd name="connsiteX16" fmla="*/ 8584 w 9155"/>
                <a:gd name="connsiteY16" fmla="*/ 2021 h 10000"/>
                <a:gd name="connsiteX17" fmla="*/ 8788 w 9155"/>
                <a:gd name="connsiteY17" fmla="*/ 1097 h 10000"/>
                <a:gd name="connsiteX18" fmla="*/ 9155 w 9155"/>
                <a:gd name="connsiteY18" fmla="*/ 0 h 10000"/>
                <a:gd name="connsiteX19" fmla="*/ 8366 w 9155"/>
                <a:gd name="connsiteY19" fmla="*/ 445 h 10000"/>
                <a:gd name="connsiteX20" fmla="*/ 7566 w 9155"/>
                <a:gd name="connsiteY20" fmla="*/ 822 h 10000"/>
                <a:gd name="connsiteX21" fmla="*/ 6668 w 9155"/>
                <a:gd name="connsiteY21" fmla="*/ 1113 h 10000"/>
                <a:gd name="connsiteX22" fmla="*/ 5879 w 9155"/>
                <a:gd name="connsiteY22" fmla="*/ 1303 h 10000"/>
                <a:gd name="connsiteX23" fmla="*/ 5425 w 9155"/>
                <a:gd name="connsiteY23" fmla="*/ 1370 h 10000"/>
                <a:gd name="connsiteX24" fmla="*/ 4442 w 9155"/>
                <a:gd name="connsiteY24" fmla="*/ 1642 h 10000"/>
                <a:gd name="connsiteX25" fmla="*/ 5856 w 9155"/>
                <a:gd name="connsiteY25" fmla="*/ 2859 h 10000"/>
                <a:gd name="connsiteX26" fmla="*/ 5380 w 9155"/>
                <a:gd name="connsiteY26" fmla="*/ 3614 h 10000"/>
                <a:gd name="connsiteX27" fmla="*/ 4838 w 9155"/>
                <a:gd name="connsiteY27" fmla="*/ 4263 h 10000"/>
                <a:gd name="connsiteX28" fmla="*/ 4238 w 9155"/>
                <a:gd name="connsiteY28" fmla="*/ 4983 h 10000"/>
                <a:gd name="connsiteX29" fmla="*/ 3509 w 9155"/>
                <a:gd name="connsiteY29" fmla="*/ 5669 h 10000"/>
                <a:gd name="connsiteX30" fmla="*/ 2722 w 9155"/>
                <a:gd name="connsiteY30" fmla="*/ 6371 h 10000"/>
                <a:gd name="connsiteX31" fmla="*/ 1988 w 9155"/>
                <a:gd name="connsiteY31" fmla="*/ 6952 h 10000"/>
                <a:gd name="connsiteX32" fmla="*/ 927 w 9155"/>
                <a:gd name="connsiteY32" fmla="*/ 7706 h 10000"/>
                <a:gd name="connsiteX33" fmla="*/ 0 w 9155"/>
                <a:gd name="connsiteY33" fmla="*/ 8236 h 10000"/>
                <a:gd name="connsiteX0" fmla="*/ 1058 w 10211"/>
                <a:gd name="connsiteY0" fmla="*/ 10000 h 10000"/>
                <a:gd name="connsiteX1" fmla="*/ 2040 w 10211"/>
                <a:gd name="connsiteY1" fmla="*/ 9589 h 10000"/>
                <a:gd name="connsiteX2" fmla="*/ 2795 w 10211"/>
                <a:gd name="connsiteY2" fmla="*/ 9248 h 10000"/>
                <a:gd name="connsiteX3" fmla="*/ 3797 w 10211"/>
                <a:gd name="connsiteY3" fmla="*/ 8648 h 10000"/>
                <a:gd name="connsiteX4" fmla="*/ 4556 w 10211"/>
                <a:gd name="connsiteY4" fmla="*/ 8152 h 10000"/>
                <a:gd name="connsiteX5" fmla="*/ 5335 w 10211"/>
                <a:gd name="connsiteY5" fmla="*/ 7552 h 10000"/>
                <a:gd name="connsiteX6" fmla="*/ 6161 w 10211"/>
                <a:gd name="connsiteY6" fmla="*/ 6883 h 10000"/>
                <a:gd name="connsiteX7" fmla="*/ 6575 w 10211"/>
                <a:gd name="connsiteY7" fmla="*/ 6455 h 10000"/>
                <a:gd name="connsiteX8" fmla="*/ 7047 w 10211"/>
                <a:gd name="connsiteY8" fmla="*/ 5926 h 10000"/>
                <a:gd name="connsiteX9" fmla="*/ 7432 w 10211"/>
                <a:gd name="connsiteY9" fmla="*/ 5427 h 10000"/>
                <a:gd name="connsiteX10" fmla="*/ 7731 w 10211"/>
                <a:gd name="connsiteY10" fmla="*/ 4964 h 10000"/>
                <a:gd name="connsiteX11" fmla="*/ 8029 w 10211"/>
                <a:gd name="connsiteY11" fmla="*/ 4591 h 10000"/>
                <a:gd name="connsiteX12" fmla="*/ 9160 w 10211"/>
                <a:gd name="connsiteY12" fmla="*/ 6131 h 10000"/>
                <a:gd name="connsiteX13" fmla="*/ 9160 w 10211"/>
                <a:gd name="connsiteY13" fmla="*/ 5240 h 10000"/>
                <a:gd name="connsiteX14" fmla="*/ 9231 w 10211"/>
                <a:gd name="connsiteY14" fmla="*/ 4213 h 10000"/>
                <a:gd name="connsiteX15" fmla="*/ 9349 w 10211"/>
                <a:gd name="connsiteY15" fmla="*/ 3168 h 10000"/>
                <a:gd name="connsiteX16" fmla="*/ 9587 w 10211"/>
                <a:gd name="connsiteY16" fmla="*/ 2021 h 10000"/>
                <a:gd name="connsiteX17" fmla="*/ 9810 w 10211"/>
                <a:gd name="connsiteY17" fmla="*/ 1097 h 10000"/>
                <a:gd name="connsiteX18" fmla="*/ 10211 w 10211"/>
                <a:gd name="connsiteY18" fmla="*/ 0 h 10000"/>
                <a:gd name="connsiteX19" fmla="*/ 9349 w 10211"/>
                <a:gd name="connsiteY19" fmla="*/ 445 h 10000"/>
                <a:gd name="connsiteX20" fmla="*/ 8475 w 10211"/>
                <a:gd name="connsiteY20" fmla="*/ 822 h 10000"/>
                <a:gd name="connsiteX21" fmla="*/ 7494 w 10211"/>
                <a:gd name="connsiteY21" fmla="*/ 1113 h 10000"/>
                <a:gd name="connsiteX22" fmla="*/ 6633 w 10211"/>
                <a:gd name="connsiteY22" fmla="*/ 1303 h 10000"/>
                <a:gd name="connsiteX23" fmla="*/ 6137 w 10211"/>
                <a:gd name="connsiteY23" fmla="*/ 1370 h 10000"/>
                <a:gd name="connsiteX24" fmla="*/ 5063 w 10211"/>
                <a:gd name="connsiteY24" fmla="*/ 1642 h 10000"/>
                <a:gd name="connsiteX25" fmla="*/ 6608 w 10211"/>
                <a:gd name="connsiteY25" fmla="*/ 2859 h 10000"/>
                <a:gd name="connsiteX26" fmla="*/ 6088 w 10211"/>
                <a:gd name="connsiteY26" fmla="*/ 3614 h 10000"/>
                <a:gd name="connsiteX27" fmla="*/ 5496 w 10211"/>
                <a:gd name="connsiteY27" fmla="*/ 4263 h 10000"/>
                <a:gd name="connsiteX28" fmla="*/ 4840 w 10211"/>
                <a:gd name="connsiteY28" fmla="*/ 4983 h 10000"/>
                <a:gd name="connsiteX29" fmla="*/ 4044 w 10211"/>
                <a:gd name="connsiteY29" fmla="*/ 5669 h 10000"/>
                <a:gd name="connsiteX30" fmla="*/ 3184 w 10211"/>
                <a:gd name="connsiteY30" fmla="*/ 6371 h 10000"/>
                <a:gd name="connsiteX31" fmla="*/ 2382 w 10211"/>
                <a:gd name="connsiteY31" fmla="*/ 6952 h 10000"/>
                <a:gd name="connsiteX32" fmla="*/ 1224 w 10211"/>
                <a:gd name="connsiteY32" fmla="*/ 7706 h 10000"/>
                <a:gd name="connsiteX33" fmla="*/ 0 w 10211"/>
                <a:gd name="connsiteY33" fmla="*/ 9440 h 10000"/>
                <a:gd name="connsiteX0" fmla="*/ 1091 w 10211"/>
                <a:gd name="connsiteY0" fmla="*/ 9838 h 9838"/>
                <a:gd name="connsiteX1" fmla="*/ 2040 w 10211"/>
                <a:gd name="connsiteY1" fmla="*/ 9589 h 9838"/>
                <a:gd name="connsiteX2" fmla="*/ 2795 w 10211"/>
                <a:gd name="connsiteY2" fmla="*/ 9248 h 9838"/>
                <a:gd name="connsiteX3" fmla="*/ 3797 w 10211"/>
                <a:gd name="connsiteY3" fmla="*/ 8648 h 9838"/>
                <a:gd name="connsiteX4" fmla="*/ 4556 w 10211"/>
                <a:gd name="connsiteY4" fmla="*/ 8152 h 9838"/>
                <a:gd name="connsiteX5" fmla="*/ 5335 w 10211"/>
                <a:gd name="connsiteY5" fmla="*/ 7552 h 9838"/>
                <a:gd name="connsiteX6" fmla="*/ 6161 w 10211"/>
                <a:gd name="connsiteY6" fmla="*/ 6883 h 9838"/>
                <a:gd name="connsiteX7" fmla="*/ 6575 w 10211"/>
                <a:gd name="connsiteY7" fmla="*/ 6455 h 9838"/>
                <a:gd name="connsiteX8" fmla="*/ 7047 w 10211"/>
                <a:gd name="connsiteY8" fmla="*/ 5926 h 9838"/>
                <a:gd name="connsiteX9" fmla="*/ 7432 w 10211"/>
                <a:gd name="connsiteY9" fmla="*/ 5427 h 9838"/>
                <a:gd name="connsiteX10" fmla="*/ 7731 w 10211"/>
                <a:gd name="connsiteY10" fmla="*/ 4964 h 9838"/>
                <a:gd name="connsiteX11" fmla="*/ 8029 w 10211"/>
                <a:gd name="connsiteY11" fmla="*/ 4591 h 9838"/>
                <a:gd name="connsiteX12" fmla="*/ 9160 w 10211"/>
                <a:gd name="connsiteY12" fmla="*/ 6131 h 9838"/>
                <a:gd name="connsiteX13" fmla="*/ 9160 w 10211"/>
                <a:gd name="connsiteY13" fmla="*/ 5240 h 9838"/>
                <a:gd name="connsiteX14" fmla="*/ 9231 w 10211"/>
                <a:gd name="connsiteY14" fmla="*/ 4213 h 9838"/>
                <a:gd name="connsiteX15" fmla="*/ 9349 w 10211"/>
                <a:gd name="connsiteY15" fmla="*/ 3168 h 9838"/>
                <a:gd name="connsiteX16" fmla="*/ 9587 w 10211"/>
                <a:gd name="connsiteY16" fmla="*/ 2021 h 9838"/>
                <a:gd name="connsiteX17" fmla="*/ 9810 w 10211"/>
                <a:gd name="connsiteY17" fmla="*/ 1097 h 9838"/>
                <a:gd name="connsiteX18" fmla="*/ 10211 w 10211"/>
                <a:gd name="connsiteY18" fmla="*/ 0 h 9838"/>
                <a:gd name="connsiteX19" fmla="*/ 9349 w 10211"/>
                <a:gd name="connsiteY19" fmla="*/ 445 h 9838"/>
                <a:gd name="connsiteX20" fmla="*/ 8475 w 10211"/>
                <a:gd name="connsiteY20" fmla="*/ 822 h 9838"/>
                <a:gd name="connsiteX21" fmla="*/ 7494 w 10211"/>
                <a:gd name="connsiteY21" fmla="*/ 1113 h 9838"/>
                <a:gd name="connsiteX22" fmla="*/ 6633 w 10211"/>
                <a:gd name="connsiteY22" fmla="*/ 1303 h 9838"/>
                <a:gd name="connsiteX23" fmla="*/ 6137 w 10211"/>
                <a:gd name="connsiteY23" fmla="*/ 1370 h 9838"/>
                <a:gd name="connsiteX24" fmla="*/ 5063 w 10211"/>
                <a:gd name="connsiteY24" fmla="*/ 1642 h 9838"/>
                <a:gd name="connsiteX25" fmla="*/ 6608 w 10211"/>
                <a:gd name="connsiteY25" fmla="*/ 2859 h 9838"/>
                <a:gd name="connsiteX26" fmla="*/ 6088 w 10211"/>
                <a:gd name="connsiteY26" fmla="*/ 3614 h 9838"/>
                <a:gd name="connsiteX27" fmla="*/ 5496 w 10211"/>
                <a:gd name="connsiteY27" fmla="*/ 4263 h 9838"/>
                <a:gd name="connsiteX28" fmla="*/ 4840 w 10211"/>
                <a:gd name="connsiteY28" fmla="*/ 4983 h 9838"/>
                <a:gd name="connsiteX29" fmla="*/ 4044 w 10211"/>
                <a:gd name="connsiteY29" fmla="*/ 5669 h 9838"/>
                <a:gd name="connsiteX30" fmla="*/ 3184 w 10211"/>
                <a:gd name="connsiteY30" fmla="*/ 6371 h 9838"/>
                <a:gd name="connsiteX31" fmla="*/ 2382 w 10211"/>
                <a:gd name="connsiteY31" fmla="*/ 6952 h 9838"/>
                <a:gd name="connsiteX32" fmla="*/ 1224 w 10211"/>
                <a:gd name="connsiteY32" fmla="*/ 7706 h 9838"/>
                <a:gd name="connsiteX33" fmla="*/ 0 w 10211"/>
                <a:gd name="connsiteY33" fmla="*/ 9440 h 9838"/>
                <a:gd name="connsiteX0" fmla="*/ 40 w 8972"/>
                <a:gd name="connsiteY0" fmla="*/ 10000 h 10081"/>
                <a:gd name="connsiteX1" fmla="*/ 970 w 8972"/>
                <a:gd name="connsiteY1" fmla="*/ 9747 h 10081"/>
                <a:gd name="connsiteX2" fmla="*/ 1709 w 8972"/>
                <a:gd name="connsiteY2" fmla="*/ 9400 h 10081"/>
                <a:gd name="connsiteX3" fmla="*/ 2691 w 8972"/>
                <a:gd name="connsiteY3" fmla="*/ 8790 h 10081"/>
                <a:gd name="connsiteX4" fmla="*/ 3434 w 8972"/>
                <a:gd name="connsiteY4" fmla="*/ 8286 h 10081"/>
                <a:gd name="connsiteX5" fmla="*/ 4197 w 8972"/>
                <a:gd name="connsiteY5" fmla="*/ 7676 h 10081"/>
                <a:gd name="connsiteX6" fmla="*/ 5006 w 8972"/>
                <a:gd name="connsiteY6" fmla="*/ 6996 h 10081"/>
                <a:gd name="connsiteX7" fmla="*/ 5411 w 8972"/>
                <a:gd name="connsiteY7" fmla="*/ 6561 h 10081"/>
                <a:gd name="connsiteX8" fmla="*/ 5873 w 8972"/>
                <a:gd name="connsiteY8" fmla="*/ 6024 h 10081"/>
                <a:gd name="connsiteX9" fmla="*/ 6250 w 8972"/>
                <a:gd name="connsiteY9" fmla="*/ 5516 h 10081"/>
                <a:gd name="connsiteX10" fmla="*/ 6543 w 8972"/>
                <a:gd name="connsiteY10" fmla="*/ 5046 h 10081"/>
                <a:gd name="connsiteX11" fmla="*/ 6835 w 8972"/>
                <a:gd name="connsiteY11" fmla="*/ 4667 h 10081"/>
                <a:gd name="connsiteX12" fmla="*/ 7943 w 8972"/>
                <a:gd name="connsiteY12" fmla="*/ 6232 h 10081"/>
                <a:gd name="connsiteX13" fmla="*/ 7943 w 8972"/>
                <a:gd name="connsiteY13" fmla="*/ 5326 h 10081"/>
                <a:gd name="connsiteX14" fmla="*/ 8012 w 8972"/>
                <a:gd name="connsiteY14" fmla="*/ 4282 h 10081"/>
                <a:gd name="connsiteX15" fmla="*/ 8128 w 8972"/>
                <a:gd name="connsiteY15" fmla="*/ 3220 h 10081"/>
                <a:gd name="connsiteX16" fmla="*/ 8361 w 8972"/>
                <a:gd name="connsiteY16" fmla="*/ 2054 h 10081"/>
                <a:gd name="connsiteX17" fmla="*/ 8579 w 8972"/>
                <a:gd name="connsiteY17" fmla="*/ 1115 h 10081"/>
                <a:gd name="connsiteX18" fmla="*/ 8972 w 8972"/>
                <a:gd name="connsiteY18" fmla="*/ 0 h 10081"/>
                <a:gd name="connsiteX19" fmla="*/ 8128 w 8972"/>
                <a:gd name="connsiteY19" fmla="*/ 452 h 10081"/>
                <a:gd name="connsiteX20" fmla="*/ 7272 w 8972"/>
                <a:gd name="connsiteY20" fmla="*/ 836 h 10081"/>
                <a:gd name="connsiteX21" fmla="*/ 6311 w 8972"/>
                <a:gd name="connsiteY21" fmla="*/ 1131 h 10081"/>
                <a:gd name="connsiteX22" fmla="*/ 5468 w 8972"/>
                <a:gd name="connsiteY22" fmla="*/ 1324 h 10081"/>
                <a:gd name="connsiteX23" fmla="*/ 4982 w 8972"/>
                <a:gd name="connsiteY23" fmla="*/ 1393 h 10081"/>
                <a:gd name="connsiteX24" fmla="*/ 3930 w 8972"/>
                <a:gd name="connsiteY24" fmla="*/ 1669 h 10081"/>
                <a:gd name="connsiteX25" fmla="*/ 5443 w 8972"/>
                <a:gd name="connsiteY25" fmla="*/ 2906 h 10081"/>
                <a:gd name="connsiteX26" fmla="*/ 4934 w 8972"/>
                <a:gd name="connsiteY26" fmla="*/ 3674 h 10081"/>
                <a:gd name="connsiteX27" fmla="*/ 4354 w 8972"/>
                <a:gd name="connsiteY27" fmla="*/ 4333 h 10081"/>
                <a:gd name="connsiteX28" fmla="*/ 3712 w 8972"/>
                <a:gd name="connsiteY28" fmla="*/ 5065 h 10081"/>
                <a:gd name="connsiteX29" fmla="*/ 2932 w 8972"/>
                <a:gd name="connsiteY29" fmla="*/ 5762 h 10081"/>
                <a:gd name="connsiteX30" fmla="*/ 2090 w 8972"/>
                <a:gd name="connsiteY30" fmla="*/ 6476 h 10081"/>
                <a:gd name="connsiteX31" fmla="*/ 1305 w 8972"/>
                <a:gd name="connsiteY31" fmla="*/ 7066 h 10081"/>
                <a:gd name="connsiteX32" fmla="*/ 171 w 8972"/>
                <a:gd name="connsiteY32" fmla="*/ 7833 h 10081"/>
                <a:gd name="connsiteX33" fmla="*/ 0 w 8972"/>
                <a:gd name="connsiteY33" fmla="*/ 10081 h 10081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853 w 10000"/>
                <a:gd name="connsiteY12" fmla="*/ 6182 h 10000"/>
                <a:gd name="connsiteX13" fmla="*/ 8853 w 10000"/>
                <a:gd name="connsiteY13" fmla="*/ 5283 h 10000"/>
                <a:gd name="connsiteX14" fmla="*/ 8930 w 10000"/>
                <a:gd name="connsiteY14" fmla="*/ 4248 h 10000"/>
                <a:gd name="connsiteX15" fmla="*/ 9059 w 10000"/>
                <a:gd name="connsiteY15" fmla="*/ 3194 h 10000"/>
                <a:gd name="connsiteX16" fmla="*/ 9319 w 10000"/>
                <a:gd name="connsiteY16" fmla="*/ 2037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455 w 10000"/>
                <a:gd name="connsiteY31" fmla="*/ 7009 h 10000"/>
                <a:gd name="connsiteX32" fmla="*/ 624 w 10000"/>
                <a:gd name="connsiteY32" fmla="*/ 8006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853 w 10000"/>
                <a:gd name="connsiteY12" fmla="*/ 6182 h 10000"/>
                <a:gd name="connsiteX13" fmla="*/ 8853 w 10000"/>
                <a:gd name="connsiteY13" fmla="*/ 5283 h 10000"/>
                <a:gd name="connsiteX14" fmla="*/ 8930 w 10000"/>
                <a:gd name="connsiteY14" fmla="*/ 4248 h 10000"/>
                <a:gd name="connsiteX15" fmla="*/ 9059 w 10000"/>
                <a:gd name="connsiteY15" fmla="*/ 3194 h 10000"/>
                <a:gd name="connsiteX16" fmla="*/ 9319 w 10000"/>
                <a:gd name="connsiteY16" fmla="*/ 2037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624 w 10000"/>
                <a:gd name="connsiteY32" fmla="*/ 8006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853 w 10000"/>
                <a:gd name="connsiteY12" fmla="*/ 6182 h 10000"/>
                <a:gd name="connsiteX13" fmla="*/ 8853 w 10000"/>
                <a:gd name="connsiteY13" fmla="*/ 5283 h 10000"/>
                <a:gd name="connsiteX14" fmla="*/ 8930 w 10000"/>
                <a:gd name="connsiteY14" fmla="*/ 4248 h 10000"/>
                <a:gd name="connsiteX15" fmla="*/ 9059 w 10000"/>
                <a:gd name="connsiteY15" fmla="*/ 3194 h 10000"/>
                <a:gd name="connsiteX16" fmla="*/ 9319 w 10000"/>
                <a:gd name="connsiteY16" fmla="*/ 2037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986 w 10000"/>
                <a:gd name="connsiteY32" fmla="*/ 8197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933 w 10000"/>
                <a:gd name="connsiteY12" fmla="*/ 5823 h 10000"/>
                <a:gd name="connsiteX13" fmla="*/ 8853 w 10000"/>
                <a:gd name="connsiteY13" fmla="*/ 5283 h 10000"/>
                <a:gd name="connsiteX14" fmla="*/ 8930 w 10000"/>
                <a:gd name="connsiteY14" fmla="*/ 4248 h 10000"/>
                <a:gd name="connsiteX15" fmla="*/ 9059 w 10000"/>
                <a:gd name="connsiteY15" fmla="*/ 3194 h 10000"/>
                <a:gd name="connsiteX16" fmla="*/ 9319 w 10000"/>
                <a:gd name="connsiteY16" fmla="*/ 2037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986 w 10000"/>
                <a:gd name="connsiteY32" fmla="*/ 8197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933 w 10000"/>
                <a:gd name="connsiteY12" fmla="*/ 5823 h 10000"/>
                <a:gd name="connsiteX13" fmla="*/ 9082 w 10000"/>
                <a:gd name="connsiteY13" fmla="*/ 4981 h 10000"/>
                <a:gd name="connsiteX14" fmla="*/ 8930 w 10000"/>
                <a:gd name="connsiteY14" fmla="*/ 4248 h 10000"/>
                <a:gd name="connsiteX15" fmla="*/ 9059 w 10000"/>
                <a:gd name="connsiteY15" fmla="*/ 3194 h 10000"/>
                <a:gd name="connsiteX16" fmla="*/ 9319 w 10000"/>
                <a:gd name="connsiteY16" fmla="*/ 2037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986 w 10000"/>
                <a:gd name="connsiteY32" fmla="*/ 8197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933 w 10000"/>
                <a:gd name="connsiteY12" fmla="*/ 5823 h 10000"/>
                <a:gd name="connsiteX13" fmla="*/ 9082 w 10000"/>
                <a:gd name="connsiteY13" fmla="*/ 4981 h 10000"/>
                <a:gd name="connsiteX14" fmla="*/ 9137 w 10000"/>
                <a:gd name="connsiteY14" fmla="*/ 4044 h 10000"/>
                <a:gd name="connsiteX15" fmla="*/ 9059 w 10000"/>
                <a:gd name="connsiteY15" fmla="*/ 3194 h 10000"/>
                <a:gd name="connsiteX16" fmla="*/ 9319 w 10000"/>
                <a:gd name="connsiteY16" fmla="*/ 2037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986 w 10000"/>
                <a:gd name="connsiteY32" fmla="*/ 8197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933 w 10000"/>
                <a:gd name="connsiteY12" fmla="*/ 5823 h 10000"/>
                <a:gd name="connsiteX13" fmla="*/ 9082 w 10000"/>
                <a:gd name="connsiteY13" fmla="*/ 4981 h 10000"/>
                <a:gd name="connsiteX14" fmla="*/ 9137 w 10000"/>
                <a:gd name="connsiteY14" fmla="*/ 4044 h 10000"/>
                <a:gd name="connsiteX15" fmla="*/ 9305 w 10000"/>
                <a:gd name="connsiteY15" fmla="*/ 2996 h 10000"/>
                <a:gd name="connsiteX16" fmla="*/ 9319 w 10000"/>
                <a:gd name="connsiteY16" fmla="*/ 2037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986 w 10000"/>
                <a:gd name="connsiteY32" fmla="*/ 8197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933 w 10000"/>
                <a:gd name="connsiteY12" fmla="*/ 5823 h 10000"/>
                <a:gd name="connsiteX13" fmla="*/ 9082 w 10000"/>
                <a:gd name="connsiteY13" fmla="*/ 4981 h 10000"/>
                <a:gd name="connsiteX14" fmla="*/ 9137 w 10000"/>
                <a:gd name="connsiteY14" fmla="*/ 4044 h 10000"/>
                <a:gd name="connsiteX15" fmla="*/ 9305 w 10000"/>
                <a:gd name="connsiteY15" fmla="*/ 2996 h 10000"/>
                <a:gd name="connsiteX16" fmla="*/ 9468 w 10000"/>
                <a:gd name="connsiteY16" fmla="*/ 2094 h 10000"/>
                <a:gd name="connsiteX17" fmla="*/ 9562 w 10000"/>
                <a:gd name="connsiteY17" fmla="*/ 110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986 w 10000"/>
                <a:gd name="connsiteY32" fmla="*/ 8197 h 10000"/>
                <a:gd name="connsiteX33" fmla="*/ 0 w 10000"/>
                <a:gd name="connsiteY33" fmla="*/ 10000 h 10000"/>
                <a:gd name="connsiteX0" fmla="*/ 45 w 10000"/>
                <a:gd name="connsiteY0" fmla="*/ 9920 h 10000"/>
                <a:gd name="connsiteX1" fmla="*/ 1081 w 10000"/>
                <a:gd name="connsiteY1" fmla="*/ 9669 h 10000"/>
                <a:gd name="connsiteX2" fmla="*/ 1905 w 10000"/>
                <a:gd name="connsiteY2" fmla="*/ 9324 h 10000"/>
                <a:gd name="connsiteX3" fmla="*/ 2999 w 10000"/>
                <a:gd name="connsiteY3" fmla="*/ 8719 h 10000"/>
                <a:gd name="connsiteX4" fmla="*/ 3827 w 10000"/>
                <a:gd name="connsiteY4" fmla="*/ 8219 h 10000"/>
                <a:gd name="connsiteX5" fmla="*/ 4678 w 10000"/>
                <a:gd name="connsiteY5" fmla="*/ 7614 h 10000"/>
                <a:gd name="connsiteX6" fmla="*/ 5580 w 10000"/>
                <a:gd name="connsiteY6" fmla="*/ 6940 h 10000"/>
                <a:gd name="connsiteX7" fmla="*/ 6031 w 10000"/>
                <a:gd name="connsiteY7" fmla="*/ 6508 h 10000"/>
                <a:gd name="connsiteX8" fmla="*/ 6546 w 10000"/>
                <a:gd name="connsiteY8" fmla="*/ 5976 h 10000"/>
                <a:gd name="connsiteX9" fmla="*/ 6966 w 10000"/>
                <a:gd name="connsiteY9" fmla="*/ 5472 h 10000"/>
                <a:gd name="connsiteX10" fmla="*/ 7293 w 10000"/>
                <a:gd name="connsiteY10" fmla="*/ 5005 h 10000"/>
                <a:gd name="connsiteX11" fmla="*/ 7618 w 10000"/>
                <a:gd name="connsiteY11" fmla="*/ 4630 h 10000"/>
                <a:gd name="connsiteX12" fmla="*/ 8933 w 10000"/>
                <a:gd name="connsiteY12" fmla="*/ 5823 h 10000"/>
                <a:gd name="connsiteX13" fmla="*/ 9082 w 10000"/>
                <a:gd name="connsiteY13" fmla="*/ 4981 h 10000"/>
                <a:gd name="connsiteX14" fmla="*/ 9137 w 10000"/>
                <a:gd name="connsiteY14" fmla="*/ 4044 h 10000"/>
                <a:gd name="connsiteX15" fmla="*/ 9305 w 10000"/>
                <a:gd name="connsiteY15" fmla="*/ 2996 h 10000"/>
                <a:gd name="connsiteX16" fmla="*/ 9468 w 10000"/>
                <a:gd name="connsiteY16" fmla="*/ 2094 h 10000"/>
                <a:gd name="connsiteX17" fmla="*/ 9618 w 10000"/>
                <a:gd name="connsiteY17" fmla="*/ 1216 h 10000"/>
                <a:gd name="connsiteX18" fmla="*/ 10000 w 10000"/>
                <a:gd name="connsiteY18" fmla="*/ 0 h 10000"/>
                <a:gd name="connsiteX19" fmla="*/ 9059 w 10000"/>
                <a:gd name="connsiteY19" fmla="*/ 448 h 10000"/>
                <a:gd name="connsiteX20" fmla="*/ 8105 w 10000"/>
                <a:gd name="connsiteY20" fmla="*/ 829 h 10000"/>
                <a:gd name="connsiteX21" fmla="*/ 7034 w 10000"/>
                <a:gd name="connsiteY21" fmla="*/ 1122 h 10000"/>
                <a:gd name="connsiteX22" fmla="*/ 6095 w 10000"/>
                <a:gd name="connsiteY22" fmla="*/ 1313 h 10000"/>
                <a:gd name="connsiteX23" fmla="*/ 5553 w 10000"/>
                <a:gd name="connsiteY23" fmla="*/ 1382 h 10000"/>
                <a:gd name="connsiteX24" fmla="*/ 4380 w 10000"/>
                <a:gd name="connsiteY24" fmla="*/ 1656 h 10000"/>
                <a:gd name="connsiteX25" fmla="*/ 6067 w 10000"/>
                <a:gd name="connsiteY25" fmla="*/ 2883 h 10000"/>
                <a:gd name="connsiteX26" fmla="*/ 5499 w 10000"/>
                <a:gd name="connsiteY26" fmla="*/ 3644 h 10000"/>
                <a:gd name="connsiteX27" fmla="*/ 4853 w 10000"/>
                <a:gd name="connsiteY27" fmla="*/ 4298 h 10000"/>
                <a:gd name="connsiteX28" fmla="*/ 4137 w 10000"/>
                <a:gd name="connsiteY28" fmla="*/ 5024 h 10000"/>
                <a:gd name="connsiteX29" fmla="*/ 3268 w 10000"/>
                <a:gd name="connsiteY29" fmla="*/ 5716 h 10000"/>
                <a:gd name="connsiteX30" fmla="*/ 2329 w 10000"/>
                <a:gd name="connsiteY30" fmla="*/ 6424 h 10000"/>
                <a:gd name="connsiteX31" fmla="*/ 1675 w 10000"/>
                <a:gd name="connsiteY31" fmla="*/ 7111 h 10000"/>
                <a:gd name="connsiteX32" fmla="*/ 986 w 10000"/>
                <a:gd name="connsiteY32" fmla="*/ 8197 h 10000"/>
                <a:gd name="connsiteX33" fmla="*/ 0 w 10000"/>
                <a:gd name="connsiteY33" fmla="*/ 10000 h 1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</a:cxnLst>
              <a:rect l="l" t="t" r="r" b="b"/>
              <a:pathLst>
                <a:path w="10000" h="10000">
                  <a:moveTo>
                    <a:pt x="45" y="9920"/>
                  </a:moveTo>
                  <a:lnTo>
                    <a:pt x="1081" y="9669"/>
                  </a:lnTo>
                  <a:lnTo>
                    <a:pt x="1905" y="9324"/>
                  </a:lnTo>
                  <a:lnTo>
                    <a:pt x="2999" y="8719"/>
                  </a:lnTo>
                  <a:lnTo>
                    <a:pt x="3827" y="8219"/>
                  </a:lnTo>
                  <a:lnTo>
                    <a:pt x="4678" y="7614"/>
                  </a:lnTo>
                  <a:lnTo>
                    <a:pt x="5580" y="6940"/>
                  </a:lnTo>
                  <a:lnTo>
                    <a:pt x="6031" y="6508"/>
                  </a:lnTo>
                  <a:lnTo>
                    <a:pt x="6546" y="5976"/>
                  </a:lnTo>
                  <a:lnTo>
                    <a:pt x="6966" y="5472"/>
                  </a:lnTo>
                  <a:cubicBezTo>
                    <a:pt x="7075" y="5318"/>
                    <a:pt x="7187" y="5161"/>
                    <a:pt x="7293" y="5005"/>
                  </a:cubicBezTo>
                  <a:lnTo>
                    <a:pt x="7618" y="4630"/>
                  </a:lnTo>
                  <a:lnTo>
                    <a:pt x="8933" y="5823"/>
                  </a:lnTo>
                  <a:cubicBezTo>
                    <a:pt x="8906" y="5643"/>
                    <a:pt x="9109" y="5161"/>
                    <a:pt x="9082" y="4981"/>
                  </a:cubicBezTo>
                  <a:cubicBezTo>
                    <a:pt x="9106" y="4637"/>
                    <a:pt x="9111" y="4389"/>
                    <a:pt x="9137" y="4044"/>
                  </a:cubicBezTo>
                  <a:cubicBezTo>
                    <a:pt x="9183" y="3693"/>
                    <a:pt x="9262" y="3348"/>
                    <a:pt x="9305" y="2996"/>
                  </a:cubicBezTo>
                  <a:cubicBezTo>
                    <a:pt x="9391" y="2611"/>
                    <a:pt x="9382" y="2481"/>
                    <a:pt x="9468" y="2094"/>
                  </a:cubicBezTo>
                  <a:cubicBezTo>
                    <a:pt x="9547" y="1784"/>
                    <a:pt x="9535" y="1525"/>
                    <a:pt x="9618" y="1216"/>
                  </a:cubicBezTo>
                  <a:cubicBezTo>
                    <a:pt x="9762" y="846"/>
                    <a:pt x="9854" y="370"/>
                    <a:pt x="10000" y="0"/>
                  </a:cubicBezTo>
                  <a:lnTo>
                    <a:pt x="9059" y="448"/>
                  </a:lnTo>
                  <a:lnTo>
                    <a:pt x="8105" y="829"/>
                  </a:lnTo>
                  <a:lnTo>
                    <a:pt x="7034" y="1122"/>
                  </a:lnTo>
                  <a:lnTo>
                    <a:pt x="6095" y="1313"/>
                  </a:lnTo>
                  <a:lnTo>
                    <a:pt x="5553" y="1382"/>
                  </a:lnTo>
                  <a:lnTo>
                    <a:pt x="4380" y="1656"/>
                  </a:lnTo>
                  <a:lnTo>
                    <a:pt x="6067" y="2883"/>
                  </a:lnTo>
                  <a:cubicBezTo>
                    <a:pt x="5881" y="3136"/>
                    <a:pt x="5691" y="3391"/>
                    <a:pt x="5499" y="3644"/>
                  </a:cubicBezTo>
                  <a:lnTo>
                    <a:pt x="4853" y="4298"/>
                  </a:lnTo>
                  <a:lnTo>
                    <a:pt x="4137" y="5024"/>
                  </a:lnTo>
                  <a:lnTo>
                    <a:pt x="3268" y="5716"/>
                  </a:lnTo>
                  <a:lnTo>
                    <a:pt x="2329" y="6424"/>
                  </a:lnTo>
                  <a:lnTo>
                    <a:pt x="1675" y="7111"/>
                  </a:lnTo>
                  <a:lnTo>
                    <a:pt x="986" y="8197"/>
                  </a:lnTo>
                  <a:lnTo>
                    <a:pt x="0" y="10000"/>
                  </a:lnTo>
                </a:path>
              </a:pathLst>
            </a:custGeom>
            <a:solidFill>
              <a:schemeClr val="bg2"/>
            </a:solidFill>
            <a:ln w="19050" cap="rnd" cmpd="sng">
              <a:solidFill>
                <a:schemeClr val="bg1"/>
              </a:solidFill>
              <a:prstDash val="solid"/>
              <a:round/>
              <a:headEnd type="none" w="med" len="med"/>
              <a:tailEnd type="none" w="med" len="med"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txBody>
            <a:bodyPr/>
            <a:lstStyle/>
            <a:p>
              <a:pPr>
                <a:defRPr/>
              </a:pPr>
              <a:endParaRPr lang="de-DE" dirty="0">
                <a:solidFill>
                  <a:prstClr val="black"/>
                </a:solidFill>
                <a:latin typeface="BMWTypeRegular"/>
              </a:endParaRPr>
            </a:p>
          </p:txBody>
        </p:sp>
        <p:sp>
          <p:nvSpPr>
            <p:cNvPr id="24" name="Textfeld 23"/>
            <p:cNvSpPr txBox="1"/>
            <p:nvPr/>
          </p:nvSpPr>
          <p:spPr>
            <a:xfrm>
              <a:off x="3608074" y="1747458"/>
              <a:ext cx="1998000" cy="504000"/>
            </a:xfrm>
            <a:prstGeom prst="rect">
              <a:avLst/>
            </a:prstGeom>
            <a:solidFill>
              <a:schemeClr val="bg2"/>
            </a:solidFill>
            <a:ln>
              <a:noFill/>
            </a:ln>
          </p:spPr>
          <p:txBody>
            <a:bodyPr vert="horz" wrap="square" lIns="36000" tIns="45720" rIns="36000" bIns="45720" numCol="1" anchor="ctr" anchorCtr="0" compatLnSpc="1">
              <a:prstTxWarp prst="textNoShape">
                <a:avLst/>
              </a:prstTxWarp>
              <a:noAutofit/>
            </a:bodyPr>
            <a:lstStyle>
              <a:defPPr>
                <a:defRPr lang="de-DE"/>
              </a:defPPr>
              <a:lvl1pPr algn="ctr">
                <a:defRPr sz="1100" b="1">
                  <a:solidFill>
                    <a:schemeClr val="bg1"/>
                  </a:solidFill>
                  <a:cs typeface="Arial" pitchFamily="34" charset="0"/>
                </a:defRPr>
              </a:lvl1pPr>
            </a:lstStyle>
            <a:p>
              <a:r>
                <a:rPr lang="de-DE" dirty="0">
                  <a:solidFill>
                    <a:prstClr val="white"/>
                  </a:solidFill>
                </a:rPr>
                <a:t>Sollreife</a:t>
              </a:r>
            </a:p>
            <a:p>
              <a:r>
                <a:rPr lang="de-DE" dirty="0">
                  <a:solidFill>
                    <a:prstClr val="white"/>
                  </a:solidFill>
                </a:rPr>
                <a:t>Ges.-Fzg.</a:t>
              </a:r>
            </a:p>
          </p:txBody>
        </p:sp>
        <p:sp>
          <p:nvSpPr>
            <p:cNvPr id="25" name="Textfeld 24"/>
            <p:cNvSpPr txBox="1"/>
            <p:nvPr/>
          </p:nvSpPr>
          <p:spPr>
            <a:xfrm>
              <a:off x="1597787" y="3318680"/>
              <a:ext cx="1998000" cy="504000"/>
            </a:xfrm>
            <a:prstGeom prst="rect">
              <a:avLst/>
            </a:prstGeom>
            <a:solidFill>
              <a:schemeClr val="bg2"/>
            </a:solidFill>
            <a:ln>
              <a:noFill/>
            </a:ln>
          </p:spPr>
          <p:txBody>
            <a:bodyPr vert="horz" wrap="square" lIns="36000" tIns="45720" rIns="36000" bIns="45720" numCol="1" anchor="ctr" anchorCtr="0" compatLnSpc="1">
              <a:prstTxWarp prst="textNoShape">
                <a:avLst/>
              </a:prstTxWarp>
              <a:noAutofit/>
            </a:bodyPr>
            <a:lstStyle>
              <a:defPPr>
                <a:defRPr lang="de-DE"/>
              </a:defPPr>
              <a:lvl1pPr algn="ctr">
                <a:defRPr sz="1100" b="1">
                  <a:solidFill>
                    <a:schemeClr val="bg1"/>
                  </a:solidFill>
                  <a:cs typeface="Arial" pitchFamily="34" charset="0"/>
                </a:defRPr>
              </a:lvl1pPr>
            </a:lstStyle>
            <a:p>
              <a:r>
                <a:rPr lang="de-DE" dirty="0">
                  <a:solidFill>
                    <a:prstClr val="white"/>
                  </a:solidFill>
                </a:rPr>
                <a:t>Sollreife</a:t>
              </a:r>
            </a:p>
            <a:p>
              <a:r>
                <a:rPr lang="de-DE" dirty="0">
                  <a:solidFill>
                    <a:prstClr val="white"/>
                  </a:solidFill>
                </a:rPr>
                <a:t>System/ Komponente</a:t>
              </a:r>
            </a:p>
          </p:txBody>
        </p:sp>
        <p:sp>
          <p:nvSpPr>
            <p:cNvPr id="26" name="Textfeld 25"/>
            <p:cNvSpPr txBox="1"/>
            <p:nvPr/>
          </p:nvSpPr>
          <p:spPr>
            <a:xfrm>
              <a:off x="5698432" y="2884017"/>
              <a:ext cx="1998000" cy="504000"/>
            </a:xfrm>
            <a:prstGeom prst="rect">
              <a:avLst/>
            </a:prstGeom>
            <a:solidFill>
              <a:schemeClr val="bg2"/>
            </a:solidFill>
            <a:ln>
              <a:noFill/>
            </a:ln>
          </p:spPr>
          <p:txBody>
            <a:bodyPr vert="horz" wrap="square" lIns="36000" tIns="45720" rIns="36000" bIns="45720" numCol="1" anchor="ctr" anchorCtr="0" compatLnSpc="1">
              <a:prstTxWarp prst="textNoShape">
                <a:avLst/>
              </a:prstTxWarp>
              <a:noAutofit/>
            </a:bodyPr>
            <a:lstStyle>
              <a:defPPr>
                <a:defRPr lang="de-DE"/>
              </a:defPPr>
              <a:lvl1pPr algn="ctr">
                <a:defRPr sz="1100" b="1">
                  <a:solidFill>
                    <a:schemeClr val="bg1"/>
                  </a:solidFill>
                  <a:cs typeface="Arial" pitchFamily="34" charset="0"/>
                </a:defRPr>
              </a:lvl1pPr>
            </a:lstStyle>
            <a:p>
              <a:r>
                <a:rPr lang="de-DE" dirty="0">
                  <a:solidFill>
                    <a:prstClr val="white"/>
                  </a:solidFill>
                </a:rPr>
                <a:t>Sollreife</a:t>
              </a:r>
            </a:p>
            <a:p>
              <a:r>
                <a:rPr lang="de-DE" dirty="0">
                  <a:solidFill>
                    <a:prstClr val="white"/>
                  </a:solidFill>
                </a:rPr>
                <a:t>Zus.bau </a:t>
              </a:r>
            </a:p>
          </p:txBody>
        </p:sp>
        <p:sp>
          <p:nvSpPr>
            <p:cNvPr id="27" name="Textfeld 26"/>
            <p:cNvSpPr txBox="1"/>
            <p:nvPr/>
          </p:nvSpPr>
          <p:spPr>
            <a:xfrm>
              <a:off x="5698432" y="3851311"/>
              <a:ext cx="1998000" cy="504000"/>
            </a:xfrm>
            <a:prstGeom prst="rect">
              <a:avLst/>
            </a:prstGeom>
            <a:solidFill>
              <a:schemeClr val="bg2"/>
            </a:solidFill>
            <a:ln>
              <a:noFill/>
            </a:ln>
          </p:spPr>
          <p:txBody>
            <a:bodyPr vert="horz" wrap="square" lIns="36000" tIns="45720" rIns="36000" bIns="45720" numCol="1" anchor="ctr" anchorCtr="0" compatLnSpc="1">
              <a:prstTxWarp prst="textNoShape">
                <a:avLst/>
              </a:prstTxWarp>
              <a:noAutofit/>
            </a:bodyPr>
            <a:lstStyle>
              <a:defPPr>
                <a:defRPr lang="de-DE"/>
              </a:defPPr>
              <a:lvl1pPr algn="ctr">
                <a:defRPr sz="1100" b="1">
                  <a:solidFill>
                    <a:schemeClr val="bg1"/>
                  </a:solidFill>
                  <a:cs typeface="Arial" pitchFamily="34" charset="0"/>
                </a:defRPr>
              </a:lvl1pPr>
            </a:lstStyle>
            <a:p>
              <a:r>
                <a:rPr lang="de-DE" dirty="0">
                  <a:solidFill>
                    <a:prstClr val="white"/>
                  </a:solidFill>
                </a:rPr>
                <a:t>Sollreife</a:t>
              </a:r>
            </a:p>
            <a:p>
              <a:r>
                <a:rPr lang="de-DE" dirty="0">
                  <a:solidFill>
                    <a:prstClr val="white"/>
                  </a:solidFill>
                </a:rPr>
                <a:t>Vorrichtungen</a:t>
              </a:r>
            </a:p>
          </p:txBody>
        </p:sp>
        <p:sp>
          <p:nvSpPr>
            <p:cNvPr id="28" name="Textfeld 27"/>
            <p:cNvSpPr txBox="1"/>
            <p:nvPr/>
          </p:nvSpPr>
          <p:spPr>
            <a:xfrm>
              <a:off x="3608074" y="5085837"/>
              <a:ext cx="1998000" cy="504000"/>
            </a:xfrm>
            <a:prstGeom prst="rect">
              <a:avLst/>
            </a:prstGeom>
            <a:solidFill>
              <a:schemeClr val="bg2"/>
            </a:solidFill>
            <a:ln>
              <a:noFill/>
            </a:ln>
          </p:spPr>
          <p:txBody>
            <a:bodyPr vert="horz" wrap="square" lIns="36000" tIns="45720" rIns="36000" bIns="45720" numCol="1" anchor="ctr" anchorCtr="0" compatLnSpc="1">
              <a:prstTxWarp prst="textNoShape">
                <a:avLst/>
              </a:prstTxWarp>
              <a:noAutofit/>
            </a:bodyPr>
            <a:lstStyle>
              <a:defPPr>
                <a:defRPr lang="de-DE"/>
              </a:defPPr>
              <a:lvl1pPr algn="ctr">
                <a:defRPr sz="1100" b="1">
                  <a:solidFill>
                    <a:schemeClr val="bg1"/>
                  </a:solidFill>
                  <a:cs typeface="Arial" pitchFamily="34" charset="0"/>
                </a:defRPr>
              </a:lvl1pPr>
            </a:lstStyle>
            <a:p>
              <a:r>
                <a:rPr lang="de-DE" dirty="0">
                  <a:solidFill>
                    <a:prstClr val="white"/>
                  </a:solidFill>
                </a:rPr>
                <a:t>Sollreife</a:t>
              </a:r>
            </a:p>
            <a:p>
              <a:r>
                <a:rPr lang="de-DE" dirty="0">
                  <a:solidFill>
                    <a:prstClr val="white"/>
                  </a:solidFill>
                </a:rPr>
                <a:t>Komponente</a:t>
              </a:r>
            </a:p>
            <a:p>
              <a:r>
                <a:rPr lang="de-DE" dirty="0">
                  <a:solidFill>
                    <a:prstClr val="white"/>
                  </a:solidFill>
                </a:rPr>
                <a:t>Betriebsmittel*</a:t>
              </a:r>
              <a:r>
                <a:rPr lang="de-DE" baseline="30000" dirty="0">
                  <a:solidFill>
                    <a:prstClr val="white"/>
                  </a:solidFill>
                </a:rPr>
                <a:t>1</a:t>
              </a:r>
            </a:p>
          </p:txBody>
        </p:sp>
        <p:sp>
          <p:nvSpPr>
            <p:cNvPr id="29" name="Textfeld 28"/>
            <p:cNvSpPr txBox="1"/>
            <p:nvPr/>
          </p:nvSpPr>
          <p:spPr>
            <a:xfrm>
              <a:off x="542443" y="5510689"/>
              <a:ext cx="4442543" cy="369332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marL="104775" indent="-104775"/>
              <a:r>
                <a:rPr lang="de-DE" sz="900" dirty="0">
                  <a:solidFill>
                    <a:prstClr val="black"/>
                  </a:solidFill>
                </a:rPr>
                <a:t>*</a:t>
              </a:r>
              <a:r>
                <a:rPr lang="de-DE" sz="900" baseline="30000" dirty="0">
                  <a:solidFill>
                    <a:prstClr val="black"/>
                  </a:solidFill>
                </a:rPr>
                <a:t>1 </a:t>
              </a:r>
              <a:r>
                <a:rPr lang="de-DE" sz="900" dirty="0">
                  <a:solidFill>
                    <a:prstClr val="black"/>
                  </a:solidFill>
                </a:rPr>
                <a:t>Umsetzung und Nachweis BT-Reife durch den Lieferant</a:t>
              </a:r>
            </a:p>
            <a:p>
              <a:pPr marL="171450" indent="-171450"/>
              <a:r>
                <a:rPr lang="de-DE" sz="900" dirty="0">
                  <a:solidFill>
                    <a:prstClr val="black"/>
                  </a:solidFill>
                </a:rPr>
                <a:t>*</a:t>
              </a:r>
              <a:r>
                <a:rPr lang="de-DE" sz="900" baseline="30000" dirty="0">
                  <a:solidFill>
                    <a:prstClr val="black"/>
                  </a:solidFill>
                </a:rPr>
                <a:t>2 </a:t>
              </a:r>
              <a:r>
                <a:rPr lang="de-DE" sz="900" dirty="0">
                  <a:solidFill>
                    <a:prstClr val="black"/>
                  </a:solidFill>
                </a:rPr>
                <a:t>Schnittstelle M-Ressort (QMT) zum Lieferanten</a:t>
              </a:r>
            </a:p>
          </p:txBody>
        </p:sp>
        <p:sp>
          <p:nvSpPr>
            <p:cNvPr id="30" name="Textfeld 29"/>
            <p:cNvSpPr txBox="1"/>
            <p:nvPr/>
          </p:nvSpPr>
          <p:spPr>
            <a:xfrm>
              <a:off x="6683863" y="2099201"/>
              <a:ext cx="1683772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171450" indent="-171450"/>
              <a:r>
                <a:rPr lang="de-DE" sz="1400" dirty="0" smtClean="0">
                  <a:solidFill>
                    <a:prstClr val="black"/>
                  </a:solidFill>
                </a:rPr>
                <a:t>Eigenschafts-verantwortlicher</a:t>
              </a:r>
              <a:endParaRPr lang="de-DE" sz="1400" dirty="0">
                <a:solidFill>
                  <a:prstClr val="black"/>
                </a:solidFill>
              </a:endParaRPr>
            </a:p>
          </p:txBody>
        </p:sp>
        <p:sp>
          <p:nvSpPr>
            <p:cNvPr id="31" name="Textfeld 30"/>
            <p:cNvSpPr txBox="1"/>
            <p:nvPr/>
          </p:nvSpPr>
          <p:spPr>
            <a:xfrm>
              <a:off x="7772251" y="2935066"/>
              <a:ext cx="901966" cy="73866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1400" dirty="0">
                  <a:solidFill>
                    <a:prstClr val="black"/>
                  </a:solidFill>
                </a:rPr>
                <a:t>Freigabe-</a:t>
              </a:r>
              <a:br>
                <a:rPr lang="de-DE" sz="1400" dirty="0">
                  <a:solidFill>
                    <a:prstClr val="black"/>
                  </a:solidFill>
                </a:rPr>
              </a:br>
              <a:r>
                <a:rPr lang="de-DE" sz="1400" dirty="0" err="1" smtClean="0">
                  <a:solidFill>
                    <a:prstClr val="black"/>
                  </a:solidFill>
                </a:rPr>
                <a:t>verant</a:t>
              </a:r>
              <a:r>
                <a:rPr lang="de-DE" sz="1400" dirty="0" smtClean="0">
                  <a:solidFill>
                    <a:prstClr val="black"/>
                  </a:solidFill>
                </a:rPr>
                <a:t>-</a:t>
              </a:r>
              <a:br>
                <a:rPr lang="de-DE" sz="1400" dirty="0" smtClean="0">
                  <a:solidFill>
                    <a:prstClr val="black"/>
                  </a:solidFill>
                </a:rPr>
              </a:br>
              <a:r>
                <a:rPr lang="de-DE" sz="1400" dirty="0" err="1" smtClean="0">
                  <a:solidFill>
                    <a:prstClr val="black"/>
                  </a:solidFill>
                </a:rPr>
                <a:t>wortlicher</a:t>
              </a:r>
              <a:endParaRPr lang="de-DE" sz="1400" dirty="0">
                <a:solidFill>
                  <a:prstClr val="black"/>
                </a:solidFill>
              </a:endParaRPr>
            </a:p>
          </p:txBody>
        </p:sp>
        <p:pic>
          <p:nvPicPr>
            <p:cNvPr id="32" name="Picture 10" descr="Businessmen shaking hands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backgroundRemoval t="2804" b="89720" l="1875" r="9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6879" y="5875130"/>
              <a:ext cx="458205" cy="30642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33" name="Textfeld 32"/>
            <p:cNvSpPr txBox="1"/>
            <p:nvPr/>
          </p:nvSpPr>
          <p:spPr>
            <a:xfrm>
              <a:off x="3703799" y="3387118"/>
              <a:ext cx="1800200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de-DE" sz="1400" dirty="0" smtClean="0">
                  <a:solidFill>
                    <a:schemeClr val="bg2">
                      <a:lumMod val="75000"/>
                    </a:schemeClr>
                  </a:solidFill>
                </a:rPr>
                <a:t>Pflicht für Fokusthemen Reifegradmanagement</a:t>
              </a:r>
              <a:endParaRPr lang="de-DE" sz="1400" dirty="0">
                <a:solidFill>
                  <a:schemeClr val="bg2">
                    <a:lumMod val="75000"/>
                  </a:schemeClr>
                </a:solidFill>
              </a:endParaRPr>
            </a:p>
          </p:txBody>
        </p:sp>
      </p:grpSp>
      <p:sp>
        <p:nvSpPr>
          <p:cNvPr id="36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7697069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err="1" smtClean="0"/>
              <a:t>iPQ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14</a:t>
            </a:fld>
            <a:endParaRPr lang="de-DE" dirty="0"/>
          </a:p>
        </p:txBody>
      </p:sp>
      <p:pic>
        <p:nvPicPr>
          <p:cNvPr id="7" name="Grafik 6"/>
          <p:cNvPicPr>
            <a:picLocks noChangeAspect="1"/>
          </p:cNvPicPr>
          <p:nvPr/>
        </p:nvPicPr>
        <p:blipFill rotWithShape="1">
          <a:blip r:embed="rId2" cstate="print"/>
          <a:srcRect l="17087"/>
          <a:stretch/>
        </p:blipFill>
        <p:spPr>
          <a:xfrm>
            <a:off x="736802" y="1058648"/>
            <a:ext cx="7678331" cy="48537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6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4555934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Vereinbarung Spezifischer Reifethemen mit dem Lieferanten in der Reifevereinbarung Lieferant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 dirty="0"/>
              <a:t>Seite </a:t>
            </a:r>
            <a:fld id="{AA807A42-CF27-4B84-8583-18EBE418342E}" type="slidenum">
              <a:rPr lang="de-DE" smtClean="0"/>
              <a:pPr/>
              <a:t>15</a:t>
            </a:fld>
            <a:endParaRPr lang="de-DE" dirty="0"/>
          </a:p>
        </p:txBody>
      </p:sp>
      <p:sp>
        <p:nvSpPr>
          <p:cNvPr id="200" name="Textfeld 199"/>
          <p:cNvSpPr txBox="1"/>
          <p:nvPr/>
        </p:nvSpPr>
        <p:spPr>
          <a:xfrm>
            <a:off x="4562839" y="6517637"/>
            <a:ext cx="354218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400" dirty="0" smtClean="0">
                <a:solidFill>
                  <a:schemeClr val="bg1">
                    <a:lumMod val="50000"/>
                  </a:schemeClr>
                </a:solidFill>
              </a:rPr>
              <a:t>*: Pflicht für Fokusthemen Reifegradmanagement</a:t>
            </a:r>
            <a:endParaRPr lang="de-DE" sz="1400" dirty="0">
              <a:solidFill>
                <a:schemeClr val="bg1">
                  <a:lumMod val="50000"/>
                </a:schemeClr>
              </a:solidFill>
            </a:endParaRPr>
          </a:p>
        </p:txBody>
      </p:sp>
      <p:grpSp>
        <p:nvGrpSpPr>
          <p:cNvPr id="201" name="Gruppieren 200"/>
          <p:cNvGrpSpPr/>
          <p:nvPr/>
        </p:nvGrpSpPr>
        <p:grpSpPr>
          <a:xfrm>
            <a:off x="335669" y="1064377"/>
            <a:ext cx="8449125" cy="5165043"/>
            <a:chOff x="335669" y="1064377"/>
            <a:chExt cx="8449125" cy="5165043"/>
          </a:xfrm>
        </p:grpSpPr>
        <p:sp>
          <p:nvSpPr>
            <p:cNvPr id="5" name="Rechteck 4"/>
            <p:cNvSpPr/>
            <p:nvPr/>
          </p:nvSpPr>
          <p:spPr>
            <a:xfrm>
              <a:off x="492730" y="1956059"/>
              <a:ext cx="8194090" cy="4068000"/>
            </a:xfrm>
            <a:prstGeom prst="rect">
              <a:avLst/>
            </a:prstGeom>
            <a:solidFill>
              <a:schemeClr val="bg1">
                <a:lumMod val="75000"/>
              </a:schemeClr>
            </a:solidFill>
            <a:ln w="9525">
              <a:solidFill>
                <a:schemeClr val="bg1"/>
              </a:solidFill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lIns="36000" tIns="36000" rIns="36000" bIns="36000" rtlCol="0" anchor="t" anchorCtr="0"/>
            <a:lstStyle/>
            <a:p>
              <a:pPr algn="ctr"/>
              <a:endParaRPr lang="de-DE" sz="1400" dirty="0" smtClean="0">
                <a:solidFill>
                  <a:prstClr val="black"/>
                </a:solidFill>
              </a:endParaRPr>
            </a:p>
          </p:txBody>
        </p:sp>
        <p:sp>
          <p:nvSpPr>
            <p:cNvPr id="8" name="Rechteck 7"/>
            <p:cNvSpPr/>
            <p:nvPr/>
          </p:nvSpPr>
          <p:spPr>
            <a:xfrm>
              <a:off x="698411" y="3113150"/>
              <a:ext cx="738633" cy="2950123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9" name="Rechteck 8"/>
            <p:cNvSpPr/>
            <p:nvPr/>
          </p:nvSpPr>
          <p:spPr>
            <a:xfrm>
              <a:off x="2053579" y="2537151"/>
              <a:ext cx="950986" cy="3532864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0" name="Rechteck 9"/>
            <p:cNvSpPr/>
            <p:nvPr/>
          </p:nvSpPr>
          <p:spPr>
            <a:xfrm>
              <a:off x="2873921" y="2141151"/>
              <a:ext cx="892468" cy="3933498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1" name="Rechteck 10"/>
            <p:cNvSpPr/>
            <p:nvPr/>
          </p:nvSpPr>
          <p:spPr>
            <a:xfrm>
              <a:off x="3557930" y="2537088"/>
              <a:ext cx="1019930" cy="3532864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2" name="Rechteck 11"/>
            <p:cNvSpPr/>
            <p:nvPr/>
          </p:nvSpPr>
          <p:spPr>
            <a:xfrm>
              <a:off x="4382279" y="2177046"/>
              <a:ext cx="829780" cy="3897077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3" name="Rechteck 12"/>
            <p:cNvSpPr/>
            <p:nvPr/>
          </p:nvSpPr>
          <p:spPr>
            <a:xfrm>
              <a:off x="6971454" y="2897126"/>
              <a:ext cx="1562389" cy="3168651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14" name="Rechteck 13"/>
            <p:cNvSpPr/>
            <p:nvPr/>
          </p:nvSpPr>
          <p:spPr>
            <a:xfrm>
              <a:off x="1437043" y="2141151"/>
              <a:ext cx="671676" cy="3933498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grpSp>
          <p:nvGrpSpPr>
            <p:cNvPr id="15" name="Gruppieren 275"/>
            <p:cNvGrpSpPr/>
            <p:nvPr/>
          </p:nvGrpSpPr>
          <p:grpSpPr>
            <a:xfrm>
              <a:off x="623321" y="3115071"/>
              <a:ext cx="888810" cy="895197"/>
              <a:chOff x="384108" y="3646943"/>
              <a:chExt cx="888810" cy="895197"/>
            </a:xfrm>
          </p:grpSpPr>
          <p:sp>
            <p:nvSpPr>
              <p:cNvPr id="16" name="Abgerundetes Rechteck 15"/>
              <p:cNvSpPr/>
              <p:nvPr/>
            </p:nvSpPr>
            <p:spPr bwMode="auto">
              <a:xfrm>
                <a:off x="460071" y="3646943"/>
                <a:ext cx="729192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17" name="Rechteck 16"/>
              <p:cNvSpPr/>
              <p:nvPr/>
            </p:nvSpPr>
            <p:spPr>
              <a:xfrm>
                <a:off x="549838" y="3789040"/>
                <a:ext cx="540000" cy="753100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  <p:sp>
            <p:nvSpPr>
              <p:cNvPr id="18" name="Raute 17"/>
              <p:cNvSpPr/>
              <p:nvPr/>
            </p:nvSpPr>
            <p:spPr bwMode="auto">
              <a:xfrm>
                <a:off x="384108" y="3646943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9" name="Raute 18"/>
              <p:cNvSpPr/>
              <p:nvPr/>
            </p:nvSpPr>
            <p:spPr bwMode="auto">
              <a:xfrm>
                <a:off x="1128918" y="3646943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</p:grpSp>
        <p:grpSp>
          <p:nvGrpSpPr>
            <p:cNvPr id="20" name="Gruppieren 276"/>
            <p:cNvGrpSpPr/>
            <p:nvPr/>
          </p:nvGrpSpPr>
          <p:grpSpPr>
            <a:xfrm>
              <a:off x="1360822" y="3339359"/>
              <a:ext cx="821359" cy="896461"/>
              <a:chOff x="1121608" y="3871229"/>
              <a:chExt cx="821359" cy="896461"/>
            </a:xfrm>
          </p:grpSpPr>
          <p:sp>
            <p:nvSpPr>
              <p:cNvPr id="21" name="Abgerundetes Rechteck 20"/>
              <p:cNvSpPr/>
              <p:nvPr/>
            </p:nvSpPr>
            <p:spPr bwMode="auto">
              <a:xfrm>
                <a:off x="1201913" y="3871229"/>
                <a:ext cx="6624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22" name="Raute 21"/>
              <p:cNvSpPr/>
              <p:nvPr/>
            </p:nvSpPr>
            <p:spPr bwMode="auto">
              <a:xfrm>
                <a:off x="1121608" y="3871229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23" name="Raute 22"/>
              <p:cNvSpPr/>
              <p:nvPr/>
            </p:nvSpPr>
            <p:spPr bwMode="auto">
              <a:xfrm>
                <a:off x="1798967" y="3871229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24" name="Rechteck 23"/>
              <p:cNvSpPr/>
              <p:nvPr/>
            </p:nvSpPr>
            <p:spPr>
              <a:xfrm>
                <a:off x="1187624" y="4014590"/>
                <a:ext cx="720080" cy="753100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100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25" name="Rechteck 24"/>
            <p:cNvSpPr/>
            <p:nvPr/>
          </p:nvSpPr>
          <p:spPr>
            <a:xfrm>
              <a:off x="5963341" y="2753111"/>
              <a:ext cx="1464795" cy="3314311"/>
            </a:xfrm>
            <a:prstGeom prst="rect">
              <a:avLst/>
            </a:prstGeom>
            <a:noFill/>
            <a:ln w="6350">
              <a:solidFill>
                <a:schemeClr val="bg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26" name="Rechteck 25"/>
            <p:cNvSpPr/>
            <p:nvPr/>
          </p:nvSpPr>
          <p:spPr>
            <a:xfrm>
              <a:off x="4133033" y="2825119"/>
              <a:ext cx="2253031" cy="3249029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27" name="Abgerundetes Rechteck 26"/>
            <p:cNvSpPr/>
            <p:nvPr/>
          </p:nvSpPr>
          <p:spPr bwMode="auto">
            <a:xfrm>
              <a:off x="1437043" y="2033048"/>
              <a:ext cx="6732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VABG0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28" name="Abgerundetes Rechteck 27"/>
            <p:cNvSpPr/>
            <p:nvPr/>
          </p:nvSpPr>
          <p:spPr bwMode="auto">
            <a:xfrm>
              <a:off x="2872920" y="2033048"/>
              <a:ext cx="885849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>
                  <a:solidFill>
                    <a:srgbClr val="FFFFFF"/>
                  </a:solidFill>
                </a:rPr>
                <a:t>VABG2</a:t>
              </a:r>
            </a:p>
          </p:txBody>
        </p:sp>
        <p:sp>
          <p:nvSpPr>
            <p:cNvPr id="29" name="Abgerundetes Rechteck 28"/>
            <p:cNvSpPr/>
            <p:nvPr/>
          </p:nvSpPr>
          <p:spPr bwMode="auto">
            <a:xfrm>
              <a:off x="4389592" y="2033048"/>
              <a:ext cx="8244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VBBG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30" name="Abgerundetes Rechteck 29"/>
            <p:cNvSpPr/>
            <p:nvPr/>
          </p:nvSpPr>
          <p:spPr bwMode="auto">
            <a:xfrm>
              <a:off x="2053579" y="2393072"/>
              <a:ext cx="9504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>
                  <a:solidFill>
                    <a:srgbClr val="FFFFFF"/>
                  </a:solidFill>
                </a:rPr>
                <a:t>VABG1</a:t>
              </a:r>
            </a:p>
          </p:txBody>
        </p:sp>
        <p:sp>
          <p:nvSpPr>
            <p:cNvPr id="31" name="Abgerundetes Rechteck 30"/>
            <p:cNvSpPr/>
            <p:nvPr/>
          </p:nvSpPr>
          <p:spPr bwMode="auto">
            <a:xfrm>
              <a:off x="3557929" y="2393072"/>
              <a:ext cx="102493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VKBG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grpSp>
          <p:nvGrpSpPr>
            <p:cNvPr id="32" name="Gruppieren 235"/>
            <p:cNvGrpSpPr/>
            <p:nvPr/>
          </p:nvGrpSpPr>
          <p:grpSpPr>
            <a:xfrm>
              <a:off x="388220" y="1078006"/>
              <a:ext cx="8384950" cy="855768"/>
              <a:chOff x="366954" y="1609878"/>
              <a:chExt cx="8384950" cy="855768"/>
            </a:xfrm>
          </p:grpSpPr>
          <p:grpSp>
            <p:nvGrpSpPr>
              <p:cNvPr id="33" name="Gruppieren 219"/>
              <p:cNvGrpSpPr/>
              <p:nvPr/>
            </p:nvGrpSpPr>
            <p:grpSpPr>
              <a:xfrm>
                <a:off x="478589" y="1609878"/>
                <a:ext cx="8273315" cy="855768"/>
                <a:chOff x="241592" y="1609876"/>
                <a:chExt cx="8273315" cy="855768"/>
              </a:xfrm>
            </p:grpSpPr>
            <p:sp>
              <p:nvSpPr>
                <p:cNvPr id="35" name="Eingekerbter Richtungspfeil 34"/>
                <p:cNvSpPr/>
                <p:nvPr/>
              </p:nvSpPr>
              <p:spPr>
                <a:xfrm>
                  <a:off x="2425327" y="1651710"/>
                  <a:ext cx="1171868" cy="360000"/>
                </a:xfrm>
                <a:prstGeom prst="chevron">
                  <a:avLst>
                    <a:gd name="adj" fmla="val 29326"/>
                  </a:avLst>
                </a:prstGeom>
                <a:solidFill>
                  <a:schemeClr val="bg2">
                    <a:lumMod val="60000"/>
                    <a:lumOff val="4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36" name="Eingekerbter Richtungspfeil 35"/>
                <p:cNvSpPr/>
                <p:nvPr/>
              </p:nvSpPr>
              <p:spPr>
                <a:xfrm>
                  <a:off x="3506935" y="1651710"/>
                  <a:ext cx="907424" cy="360000"/>
                </a:xfrm>
                <a:prstGeom prst="chevron">
                  <a:avLst>
                    <a:gd name="adj" fmla="val 26372"/>
                  </a:avLst>
                </a:prstGeom>
                <a:solidFill>
                  <a:schemeClr val="bg2">
                    <a:lumMod val="40000"/>
                    <a:lumOff val="6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37" name="Eingekerbter Richtungspfeil 36"/>
                <p:cNvSpPr/>
                <p:nvPr/>
              </p:nvSpPr>
              <p:spPr>
                <a:xfrm>
                  <a:off x="1116594" y="1651710"/>
                  <a:ext cx="1388209" cy="360000"/>
                </a:xfrm>
                <a:prstGeom prst="chevron">
                  <a:avLst>
                    <a:gd name="adj" fmla="val 26372"/>
                  </a:avLst>
                </a:prstGeom>
                <a:solidFill>
                  <a:schemeClr val="accent6">
                    <a:lumMod val="75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38" name="Richtungspfeil 37"/>
                <p:cNvSpPr/>
                <p:nvPr/>
              </p:nvSpPr>
              <p:spPr>
                <a:xfrm>
                  <a:off x="394205" y="1651710"/>
                  <a:ext cx="781245" cy="360000"/>
                </a:xfrm>
                <a:prstGeom prst="homePlate">
                  <a:avLst>
                    <a:gd name="adj" fmla="val 20465"/>
                  </a:avLst>
                </a:prstGeom>
                <a:solidFill>
                  <a:schemeClr val="accent6">
                    <a:lumMod val="5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schemeClr val="bg1"/>
                    </a:solidFill>
                  </a:endParaRPr>
                </a:p>
              </p:txBody>
            </p:sp>
            <p:sp>
              <p:nvSpPr>
                <p:cNvPr id="39" name="Eingekerbter Richtungspfeil 38"/>
                <p:cNvSpPr/>
                <p:nvPr/>
              </p:nvSpPr>
              <p:spPr>
                <a:xfrm>
                  <a:off x="4337608" y="1651710"/>
                  <a:ext cx="4009416" cy="360000"/>
                </a:xfrm>
                <a:prstGeom prst="chevron">
                  <a:avLst>
                    <a:gd name="adj" fmla="val 23419"/>
                  </a:avLst>
                </a:prstGeom>
                <a:solidFill>
                  <a:schemeClr val="bg2">
                    <a:lumMod val="20000"/>
                    <a:lumOff val="80000"/>
                  </a:schemeClr>
                </a:solidFill>
                <a:ln w="12700">
                  <a:solidFill>
                    <a:schemeClr val="tx1"/>
                  </a:solidFill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0" name="Raute 39"/>
                <p:cNvSpPr/>
                <p:nvPr/>
              </p:nvSpPr>
              <p:spPr bwMode="auto">
                <a:xfrm>
                  <a:off x="8146164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1" name="Raute 40"/>
                <p:cNvSpPr/>
                <p:nvPr/>
              </p:nvSpPr>
              <p:spPr bwMode="auto">
                <a:xfrm>
                  <a:off x="6579111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2" name="Raute 41"/>
                <p:cNvSpPr/>
                <p:nvPr/>
              </p:nvSpPr>
              <p:spPr bwMode="auto">
                <a:xfrm>
                  <a:off x="421143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3" name="Raute 42"/>
                <p:cNvSpPr/>
                <p:nvPr/>
              </p:nvSpPr>
              <p:spPr bwMode="auto">
                <a:xfrm>
                  <a:off x="5514671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4" name="Raute 43"/>
                <p:cNvSpPr/>
                <p:nvPr/>
              </p:nvSpPr>
              <p:spPr bwMode="auto">
                <a:xfrm>
                  <a:off x="229457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5" name="Raute 44"/>
                <p:cNvSpPr/>
                <p:nvPr/>
              </p:nvSpPr>
              <p:spPr bwMode="auto">
                <a:xfrm>
                  <a:off x="24159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6" name="Textfeld 45"/>
                <p:cNvSpPr txBox="1"/>
                <p:nvPr/>
              </p:nvSpPr>
              <p:spPr>
                <a:xfrm>
                  <a:off x="921195" y="2003979"/>
                  <a:ext cx="696024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Order for </a:t>
                  </a:r>
                  <a:endParaRPr lang="de-DE" sz="800" b="1" dirty="0" smtClean="0">
                    <a:solidFill>
                      <a:prstClr val="black"/>
                    </a:solidFill>
                  </a:endParaRPr>
                </a:p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initial phase</a:t>
                  </a:r>
                  <a:endParaRPr lang="de-DE" sz="800" b="1" dirty="0" smtClean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7" name="Textfeld 46"/>
                <p:cNvSpPr txBox="1"/>
                <p:nvPr/>
              </p:nvSpPr>
              <p:spPr>
                <a:xfrm>
                  <a:off x="2045535" y="2003979"/>
                  <a:ext cx="779224" cy="46166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 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of target frame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8" name="Textfeld 47"/>
                <p:cNvSpPr txBox="1"/>
                <p:nvPr/>
              </p:nvSpPr>
              <p:spPr>
                <a:xfrm>
                  <a:off x="2651679" y="2003979"/>
                  <a:ext cx="809837" cy="461665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Confirmation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/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of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target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frame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/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derivatives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49" name="Textfeld 48"/>
                <p:cNvSpPr txBox="1"/>
                <p:nvPr/>
              </p:nvSpPr>
              <p:spPr>
                <a:xfrm>
                  <a:off x="3333881" y="2003979"/>
                  <a:ext cx="2069797" cy="461665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Target</a:t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agreement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architecture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/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+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confirmation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of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business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plan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derivative</a:t>
                  </a:r>
                </a:p>
              </p:txBody>
            </p:sp>
            <p:sp>
              <p:nvSpPr>
                <p:cNvPr id="50" name="Textfeld 49"/>
                <p:cNvSpPr txBox="1"/>
                <p:nvPr/>
              </p:nvSpPr>
              <p:spPr>
                <a:xfrm>
                  <a:off x="4041588" y="2003979"/>
                  <a:ext cx="1273105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Target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agreement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r>
                    <a:rPr lang="de-DE" sz="800" b="1" dirty="0" err="1" smtClean="0">
                      <a:solidFill>
                        <a:prstClr val="black"/>
                      </a:solidFill>
                    </a:rPr>
                    <a:t>for</a:t>
                  </a: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</a:t>
                  </a:r>
                  <a:br>
                    <a:rPr lang="de-DE" sz="800" b="1" dirty="0" smtClean="0">
                      <a:solidFill>
                        <a:prstClr val="black"/>
                      </a:solidFill>
                    </a:rPr>
                  </a:br>
                  <a:r>
                    <a:rPr lang="de-DE" sz="800" b="1" dirty="0" smtClean="0">
                      <a:solidFill>
                        <a:prstClr val="black"/>
                      </a:solidFill>
                    </a:rPr>
                    <a:t>                                   derivative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1" name="Textfeld 50"/>
                <p:cNvSpPr txBox="1"/>
                <p:nvPr/>
              </p:nvSpPr>
              <p:spPr>
                <a:xfrm>
                  <a:off x="5329365" y="2003979"/>
                  <a:ext cx="724878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Concept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2" name="Textfeld 51"/>
                <p:cNvSpPr txBox="1"/>
                <p:nvPr/>
              </p:nvSpPr>
              <p:spPr>
                <a:xfrm>
                  <a:off x="7790029" y="1999214"/>
                  <a:ext cx="724878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Ramp-up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3" name="Textfeld 52"/>
                <p:cNvSpPr txBox="1"/>
                <p:nvPr/>
              </p:nvSpPr>
              <p:spPr>
                <a:xfrm>
                  <a:off x="6432524" y="2003979"/>
                  <a:ext cx="724878" cy="33855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de-DE" sz="800" b="1" smtClean="0">
                      <a:solidFill>
                        <a:prstClr val="black"/>
                      </a:solidFill>
                    </a:rPr>
                    <a:t>Product</a:t>
                  </a:r>
                  <a:br>
                    <a:rPr lang="de-DE" sz="800" b="1" smtClean="0">
                      <a:solidFill>
                        <a:prstClr val="black"/>
                      </a:solidFill>
                    </a:rPr>
                  </a:br>
                  <a:r>
                    <a:rPr lang="de-DE" sz="800" b="1" smtClean="0">
                      <a:solidFill>
                        <a:prstClr val="black"/>
                      </a:solidFill>
                    </a:rPr>
                    <a:t>confirmation</a:t>
                  </a:r>
                  <a:endParaRPr lang="de-DE" sz="8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4" name="Raute 53"/>
                <p:cNvSpPr/>
                <p:nvPr/>
              </p:nvSpPr>
              <p:spPr bwMode="auto">
                <a:xfrm>
                  <a:off x="985338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55" name="Textfeld 54"/>
                <p:cNvSpPr txBox="1"/>
                <p:nvPr/>
              </p:nvSpPr>
              <p:spPr>
                <a:xfrm>
                  <a:off x="488940" y="1619960"/>
                  <a:ext cx="614272" cy="415498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Strategy</a:t>
                  </a:r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 </a:t>
                  </a:r>
                  <a:br>
                    <a:rPr lang="de-DE" sz="700" b="1" dirty="0" smtClean="0">
                      <a:solidFill>
                        <a:schemeClr val="bg1"/>
                      </a:solidFill>
                    </a:rPr>
                  </a:br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develop</a:t>
                  </a:r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-</a:t>
                  </a:r>
                  <a:br>
                    <a:rPr lang="de-DE" sz="700" b="1" dirty="0" smtClean="0">
                      <a:solidFill>
                        <a:schemeClr val="bg1"/>
                      </a:solidFill>
                    </a:rPr>
                  </a:br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ment</a:t>
                  </a:r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 </a:t>
                  </a:r>
                  <a:r>
                    <a:rPr lang="de-DE" sz="700" b="1" dirty="0" err="1" smtClean="0">
                      <a:solidFill>
                        <a:schemeClr val="bg1"/>
                      </a:solidFill>
                    </a:rPr>
                    <a:t>phase</a:t>
                  </a:r>
                  <a:endParaRPr lang="de-DE" sz="700" b="1" dirty="0" smtClean="0">
                    <a:solidFill>
                      <a:schemeClr val="bg1"/>
                    </a:solidFill>
                  </a:endParaRPr>
                </a:p>
              </p:txBody>
            </p:sp>
            <p:sp>
              <p:nvSpPr>
                <p:cNvPr id="56" name="Textfeld 55"/>
                <p:cNvSpPr txBox="1"/>
                <p:nvPr/>
              </p:nvSpPr>
              <p:spPr>
                <a:xfrm>
                  <a:off x="1576291" y="1673821"/>
                  <a:ext cx="407484" cy="307777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Initial</a:t>
                  </a:r>
                </a:p>
                <a:p>
                  <a:pPr algn="ctr"/>
                  <a:r>
                    <a:rPr lang="de-DE" sz="700" b="1" dirty="0" smtClean="0">
                      <a:solidFill>
                        <a:schemeClr val="bg1"/>
                      </a:solidFill>
                    </a:rPr>
                    <a:t>phase</a:t>
                  </a:r>
                </a:p>
              </p:txBody>
            </p:sp>
            <p:sp>
              <p:nvSpPr>
                <p:cNvPr id="57" name="Textfeld 56"/>
                <p:cNvSpPr txBox="1"/>
                <p:nvPr/>
              </p:nvSpPr>
              <p:spPr>
                <a:xfrm>
                  <a:off x="3685342" y="1619960"/>
                  <a:ext cx="495649" cy="415498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smtClean="0">
                      <a:solidFill>
                        <a:prstClr val="black"/>
                      </a:solidFill>
                    </a:rPr>
                    <a:t>Product</a:t>
                  </a:r>
                  <a:br>
                    <a:rPr lang="de-DE" sz="700" b="1" smtClean="0">
                      <a:solidFill>
                        <a:prstClr val="black"/>
                      </a:solidFill>
                    </a:rPr>
                  </a:br>
                  <a:r>
                    <a:rPr lang="de-DE" sz="700" b="1" smtClean="0">
                      <a:solidFill>
                        <a:prstClr val="black"/>
                      </a:solidFill>
                    </a:rPr>
                    <a:t>concept</a:t>
                  </a:r>
                  <a:endParaRPr lang="de-DE" sz="700" b="1" dirty="0" smtClean="0">
                    <a:solidFill>
                      <a:prstClr val="black"/>
                    </a:solidFill>
                  </a:endParaRPr>
                </a:p>
                <a:p>
                  <a:pPr algn="ctr"/>
                  <a:r>
                    <a:rPr lang="de-DE" sz="700" b="1" dirty="0" smtClean="0">
                      <a:solidFill>
                        <a:prstClr val="black"/>
                      </a:solidFill>
                    </a:rPr>
                    <a:t>phase</a:t>
                  </a:r>
                </a:p>
              </p:txBody>
            </p:sp>
            <p:sp>
              <p:nvSpPr>
                <p:cNvPr id="58" name="Textfeld 57"/>
                <p:cNvSpPr txBox="1"/>
                <p:nvPr/>
              </p:nvSpPr>
              <p:spPr>
                <a:xfrm>
                  <a:off x="5863836" y="1619960"/>
                  <a:ext cx="665567" cy="415498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pPr algn="ctr"/>
                  <a:r>
                    <a:rPr lang="de-DE" sz="700" b="1" smtClean="0">
                      <a:solidFill>
                        <a:prstClr val="black"/>
                      </a:solidFill>
                    </a:rPr>
                    <a:t>Series </a:t>
                  </a:r>
                  <a:br>
                    <a:rPr lang="de-DE" sz="700" b="1" smtClean="0">
                      <a:solidFill>
                        <a:prstClr val="black"/>
                      </a:solidFill>
                    </a:rPr>
                  </a:br>
                  <a:r>
                    <a:rPr lang="de-DE" sz="700" b="1" smtClean="0">
                      <a:solidFill>
                        <a:prstClr val="black"/>
                      </a:solidFill>
                    </a:rPr>
                    <a:t>development</a:t>
                  </a:r>
                  <a:endParaRPr lang="de-DE" sz="700" b="1" dirty="0" smtClean="0">
                    <a:solidFill>
                      <a:prstClr val="black"/>
                    </a:solidFill>
                  </a:endParaRPr>
                </a:p>
                <a:p>
                  <a:pPr algn="ctr"/>
                  <a:r>
                    <a:rPr lang="de-DE" sz="700" b="1" dirty="0" smtClean="0">
                      <a:solidFill>
                        <a:prstClr val="black"/>
                      </a:solidFill>
                    </a:rPr>
                    <a:t>phase</a:t>
                  </a:r>
                </a:p>
              </p:txBody>
            </p:sp>
            <p:sp>
              <p:nvSpPr>
                <p:cNvPr id="59" name="Richtungspfeil 58"/>
                <p:cNvSpPr/>
                <p:nvPr/>
              </p:nvSpPr>
              <p:spPr>
                <a:xfrm>
                  <a:off x="2886130" y="1651710"/>
                  <a:ext cx="706841" cy="360000"/>
                </a:xfrm>
                <a:prstGeom prst="homePlate">
                  <a:avLst>
                    <a:gd name="adj" fmla="val 29326"/>
                  </a:avLst>
                </a:prstGeom>
                <a:solidFill>
                  <a:schemeClr val="bg2">
                    <a:lumMod val="40000"/>
                    <a:lumOff val="60000"/>
                    <a:alpha val="50000"/>
                  </a:schemeClr>
                </a:solidFill>
                <a:ln w="12700">
                  <a:noFill/>
                  <a:prstDash val="sysDash"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de-DE" dirty="0">
                    <a:solidFill>
                      <a:prstClr val="white"/>
                    </a:solidFill>
                  </a:endParaRPr>
                </a:p>
              </p:txBody>
            </p:sp>
            <p:sp>
              <p:nvSpPr>
                <p:cNvPr id="60" name="Raute 59"/>
                <p:cNvSpPr/>
                <p:nvPr/>
              </p:nvSpPr>
              <p:spPr bwMode="auto">
                <a:xfrm>
                  <a:off x="3368626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61" name="Raute 60"/>
                <p:cNvSpPr/>
                <p:nvPr/>
              </p:nvSpPr>
              <p:spPr bwMode="auto">
                <a:xfrm>
                  <a:off x="2729472" y="1684117"/>
                  <a:ext cx="296932" cy="26495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solidFill>
                    <a:schemeClr val="bg2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62" name="Textfeld 61"/>
                <p:cNvSpPr txBox="1"/>
                <p:nvPr/>
              </p:nvSpPr>
              <p:spPr>
                <a:xfrm>
                  <a:off x="2133217" y="1609876"/>
                  <a:ext cx="978214" cy="41549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>
                  <a:defPPr>
                    <a:defRPr lang="de-DE"/>
                  </a:defPPr>
                  <a:lvl1pPr algn="ctr">
                    <a:defRPr sz="700" b="1">
                      <a:solidFill>
                        <a:schemeClr val="bg1"/>
                      </a:solidFill>
                    </a:defRPr>
                  </a:lvl1pPr>
                </a:lstStyle>
                <a:p>
                  <a:r>
                    <a:rPr lang="de-DE" dirty="0" err="1"/>
                    <a:t>Concptual</a:t>
                  </a:r>
                  <a:r>
                    <a:rPr lang="de-DE" dirty="0"/>
                    <a:t> </a:t>
                  </a:r>
                  <a:br>
                    <a:rPr lang="de-DE" dirty="0"/>
                  </a:br>
                  <a:r>
                    <a:rPr lang="de-DE" dirty="0" err="1"/>
                    <a:t>phase</a:t>
                  </a:r>
                  <a:r>
                    <a:rPr lang="de-DE" dirty="0"/>
                    <a:t> </a:t>
                  </a:r>
                  <a:br>
                    <a:rPr lang="de-DE" dirty="0"/>
                  </a:br>
                  <a:r>
                    <a:rPr lang="de-DE" dirty="0" err="1"/>
                    <a:t>architecture</a:t>
                  </a:r>
                  <a:endParaRPr lang="de-DE" dirty="0"/>
                </a:p>
              </p:txBody>
            </p:sp>
          </p:grpSp>
          <p:sp>
            <p:nvSpPr>
              <p:cNvPr id="34" name="Textfeld 33"/>
              <p:cNvSpPr txBox="1"/>
              <p:nvPr/>
            </p:nvSpPr>
            <p:spPr>
              <a:xfrm>
                <a:off x="366954" y="2003981"/>
                <a:ext cx="734496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de-DE" sz="800" b="1" smtClean="0">
                    <a:solidFill>
                      <a:prstClr val="black"/>
                    </a:solidFill>
                  </a:rPr>
                  <a:t>Order for </a:t>
                </a:r>
                <a:br>
                  <a:rPr lang="de-DE" sz="800" b="1" smtClean="0">
                    <a:solidFill>
                      <a:prstClr val="black"/>
                    </a:solidFill>
                  </a:rPr>
                </a:br>
                <a:r>
                  <a:rPr lang="de-DE" sz="800" b="1" smtClean="0">
                    <a:solidFill>
                      <a:prstClr val="black"/>
                    </a:solidFill>
                  </a:rPr>
                  <a:t>strategic </a:t>
                </a:r>
                <a:br>
                  <a:rPr lang="de-DE" sz="800" b="1" smtClean="0">
                    <a:solidFill>
                      <a:prstClr val="black"/>
                    </a:solidFill>
                  </a:rPr>
                </a:br>
                <a:r>
                  <a:rPr lang="de-DE" sz="800" b="1" smtClean="0">
                    <a:solidFill>
                      <a:prstClr val="black"/>
                    </a:solidFill>
                  </a:rPr>
                  <a:t>development</a:t>
                </a:r>
                <a:endParaRPr lang="de-DE" sz="800" b="1" dirty="0" smtClean="0">
                  <a:solidFill>
                    <a:prstClr val="black"/>
                  </a:solidFill>
                </a:endParaRPr>
              </a:p>
            </p:txBody>
          </p:sp>
        </p:grpSp>
        <p:grpSp>
          <p:nvGrpSpPr>
            <p:cNvPr id="63" name="Gruppieren 4"/>
            <p:cNvGrpSpPr/>
            <p:nvPr/>
          </p:nvGrpSpPr>
          <p:grpSpPr>
            <a:xfrm>
              <a:off x="6895996" y="5583853"/>
              <a:ext cx="1749997" cy="484660"/>
              <a:chOff x="6874730" y="6115725"/>
              <a:chExt cx="1749997" cy="484660"/>
            </a:xfrm>
          </p:grpSpPr>
          <p:sp>
            <p:nvSpPr>
              <p:cNvPr id="64" name="Rechteck 63"/>
              <p:cNvSpPr/>
              <p:nvPr/>
            </p:nvSpPr>
            <p:spPr>
              <a:xfrm>
                <a:off x="6876256" y="6237314"/>
                <a:ext cx="1748471" cy="363071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500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  <p:grpSp>
            <p:nvGrpSpPr>
              <p:cNvPr id="65" name="Gruppieren 305"/>
              <p:cNvGrpSpPr/>
              <p:nvPr/>
            </p:nvGrpSpPr>
            <p:grpSpPr>
              <a:xfrm>
                <a:off x="6874730" y="6115725"/>
                <a:ext cx="1720193" cy="145388"/>
                <a:chOff x="6772791" y="6115725"/>
                <a:chExt cx="1720193" cy="145388"/>
              </a:xfrm>
            </p:grpSpPr>
            <p:sp>
              <p:nvSpPr>
                <p:cNvPr id="66" name="Abgerundetes Rechteck 65"/>
                <p:cNvSpPr/>
                <p:nvPr/>
              </p:nvSpPr>
              <p:spPr bwMode="auto">
                <a:xfrm flipH="1">
                  <a:off x="6854699" y="6115725"/>
                  <a:ext cx="1569757" cy="145388"/>
                </a:xfrm>
                <a:prstGeom prst="roundRect">
                  <a:avLst>
                    <a:gd name="adj" fmla="val 0"/>
                  </a:avLst>
                </a:prstGeom>
                <a:solidFill>
                  <a:srgbClr val="405A7F"/>
                </a:solidFill>
                <a:ln w="19050" cap="flat" cmpd="sng" algn="ctr">
                  <a:solidFill>
                    <a:srgbClr val="405A7F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 anchor="ctr"/>
                <a:lstStyle/>
                <a:p>
                  <a:pPr algn="ctr">
                    <a:defRPr/>
                  </a:pPr>
                  <a:endParaRPr lang="de-DE" sz="1000" b="1" dirty="0" smtClean="0">
                    <a:solidFill>
                      <a:srgbClr val="FFFFFF"/>
                    </a:solidFill>
                  </a:endParaRPr>
                </a:p>
              </p:txBody>
            </p:sp>
            <p:sp>
              <p:nvSpPr>
                <p:cNvPr id="67" name="Raute 66"/>
                <p:cNvSpPr/>
                <p:nvPr/>
              </p:nvSpPr>
              <p:spPr bwMode="auto">
                <a:xfrm>
                  <a:off x="6772791" y="6115725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68" name="Raute 67"/>
                <p:cNvSpPr/>
                <p:nvPr/>
              </p:nvSpPr>
              <p:spPr bwMode="auto">
                <a:xfrm>
                  <a:off x="8348984" y="6115725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</p:grpSp>
        </p:grpSp>
        <p:grpSp>
          <p:nvGrpSpPr>
            <p:cNvPr id="69" name="Gruppieren 270"/>
            <p:cNvGrpSpPr/>
            <p:nvPr/>
          </p:nvGrpSpPr>
          <p:grpSpPr>
            <a:xfrm>
              <a:off x="3497635" y="4696684"/>
              <a:ext cx="1152128" cy="756728"/>
              <a:chOff x="3258422" y="5231813"/>
              <a:chExt cx="1152128" cy="756728"/>
            </a:xfrm>
          </p:grpSpPr>
          <p:sp>
            <p:nvSpPr>
              <p:cNvPr id="70" name="Abgerundetes Rechteck 69"/>
              <p:cNvSpPr/>
              <p:nvPr/>
            </p:nvSpPr>
            <p:spPr bwMode="auto">
              <a:xfrm flipH="1">
                <a:off x="3336117" y="5231813"/>
                <a:ext cx="996044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grpSp>
            <p:nvGrpSpPr>
              <p:cNvPr id="71" name="Gruppieren 288"/>
              <p:cNvGrpSpPr/>
              <p:nvPr/>
            </p:nvGrpSpPr>
            <p:grpSpPr>
              <a:xfrm>
                <a:off x="3258422" y="5231813"/>
                <a:ext cx="1152128" cy="756728"/>
                <a:chOff x="3258421" y="5231813"/>
                <a:chExt cx="1152128" cy="756728"/>
              </a:xfrm>
            </p:grpSpPr>
            <p:sp>
              <p:nvSpPr>
                <p:cNvPr id="72" name="Raute 71"/>
                <p:cNvSpPr/>
                <p:nvPr/>
              </p:nvSpPr>
              <p:spPr bwMode="auto">
                <a:xfrm>
                  <a:off x="3258421" y="5231813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73" name="Raute 72"/>
                <p:cNvSpPr/>
                <p:nvPr/>
              </p:nvSpPr>
              <p:spPr bwMode="auto">
                <a:xfrm>
                  <a:off x="4266549" y="5231813"/>
                  <a:ext cx="144000" cy="144000"/>
                </a:xfrm>
                <a:prstGeom prst="diamond">
                  <a:avLst/>
                </a:prstGeom>
                <a:solidFill>
                  <a:schemeClr val="tx2">
                    <a:lumMod val="75000"/>
                  </a:schemeClr>
                </a:solidFill>
                <a:ln w="19050" cap="flat" cmpd="sng" algn="ctr">
                  <a:noFill/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 lIns="36000" tIns="36000" rIns="36000" bIns="36000"/>
                <a:lstStyle/>
                <a:p>
                  <a:pPr>
                    <a:lnSpc>
                      <a:spcPct val="95000"/>
                    </a:lnSpc>
                    <a:defRPr/>
                  </a:pPr>
                  <a:endParaRPr lang="de-DE" sz="1400" b="1" dirty="0">
                    <a:solidFill>
                      <a:prstClr val="black"/>
                    </a:solidFill>
                  </a:endParaRPr>
                </a:p>
              </p:txBody>
            </p:sp>
            <p:sp>
              <p:nvSpPr>
                <p:cNvPr id="74" name="Rechteck 73"/>
                <p:cNvSpPr/>
                <p:nvPr/>
              </p:nvSpPr>
              <p:spPr>
                <a:xfrm>
                  <a:off x="3491880" y="5337212"/>
                  <a:ext cx="653425" cy="651329"/>
                </a:xfrm>
                <a:prstGeom prst="rect">
                  <a:avLst/>
                </a:prstGeom>
                <a:noFill/>
                <a:ln>
                  <a:noFill/>
                  <a:prstDash val="dash"/>
                </a:ln>
                <a:effectLst>
                  <a:outerShdw blurRad="50800" dist="38100" dir="2700000" algn="tl" rotWithShape="0">
                    <a:prstClr val="black">
                      <a:alpha val="40000"/>
                    </a:prstClr>
                  </a:outerShdw>
                </a:effectLst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t"/>
                <a:lstStyle/>
                <a:p>
                  <a:pPr algn="ctr"/>
                  <a:r>
                    <a:rPr lang="de-DE" sz="1000" dirty="0" smtClean="0">
                      <a:solidFill>
                        <a:prstClr val="white"/>
                      </a:solidFill>
                    </a:rPr>
                    <a:t>RS 200</a:t>
                  </a:r>
                  <a:endParaRPr lang="de-DE" sz="1000" dirty="0">
                    <a:solidFill>
                      <a:prstClr val="white"/>
                    </a:solidFill>
                  </a:endParaRPr>
                </a:p>
              </p:txBody>
            </p:sp>
          </p:grpSp>
        </p:grpSp>
        <p:grpSp>
          <p:nvGrpSpPr>
            <p:cNvPr id="75" name="Gruppieren 235"/>
            <p:cNvGrpSpPr/>
            <p:nvPr/>
          </p:nvGrpSpPr>
          <p:grpSpPr>
            <a:xfrm>
              <a:off x="3252127" y="5326707"/>
              <a:ext cx="2262232" cy="160103"/>
              <a:chOff x="3021381" y="5551100"/>
              <a:chExt cx="2262232" cy="160103"/>
            </a:xfrm>
          </p:grpSpPr>
          <p:sp>
            <p:nvSpPr>
              <p:cNvPr id="76" name="Rechteck 75"/>
              <p:cNvSpPr/>
              <p:nvPr/>
            </p:nvSpPr>
            <p:spPr>
              <a:xfrm>
                <a:off x="3101976" y="5551100"/>
                <a:ext cx="2181637" cy="160103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tIns="0" bIns="0" rtlCol="0" anchor="t"/>
              <a:lstStyle/>
              <a:p>
                <a:r>
                  <a:rPr lang="de-DE" sz="1000" dirty="0" err="1" smtClean="0">
                    <a:solidFill>
                      <a:prstClr val="white"/>
                    </a:solidFill>
                  </a:rPr>
                  <a:t>Maturity</a:t>
                </a:r>
                <a:r>
                  <a:rPr lang="de-DE" sz="1000" dirty="0" smtClean="0">
                    <a:solidFill>
                      <a:prstClr val="white"/>
                    </a:solidFill>
                  </a:rPr>
                  <a:t> </a:t>
                </a:r>
                <a:r>
                  <a:rPr lang="de-DE" sz="1000" dirty="0" err="1" smtClean="0">
                    <a:solidFill>
                      <a:prstClr val="white"/>
                    </a:solidFill>
                  </a:rPr>
                  <a:t>step</a:t>
                </a:r>
                <a:r>
                  <a:rPr lang="de-DE" sz="1000" dirty="0" smtClean="0">
                    <a:solidFill>
                      <a:prstClr val="white"/>
                    </a:solidFill>
                  </a:rPr>
                  <a:t> </a:t>
                </a:r>
                <a:r>
                  <a:rPr lang="de-DE" sz="1000" dirty="0" err="1" smtClean="0">
                    <a:solidFill>
                      <a:prstClr val="white"/>
                    </a:solidFill>
                  </a:rPr>
                  <a:t>planning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  <p:sp>
            <p:nvSpPr>
              <p:cNvPr id="77" name="Raute 76"/>
              <p:cNvSpPr/>
              <p:nvPr/>
            </p:nvSpPr>
            <p:spPr bwMode="auto">
              <a:xfrm>
                <a:off x="3021381" y="5559151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</p:grpSp>
        <p:grpSp>
          <p:nvGrpSpPr>
            <p:cNvPr id="78" name="Gruppieren 239"/>
            <p:cNvGrpSpPr/>
            <p:nvPr/>
          </p:nvGrpSpPr>
          <p:grpSpPr>
            <a:xfrm>
              <a:off x="3346679" y="5503098"/>
              <a:ext cx="2256623" cy="222636"/>
              <a:chOff x="3020238" y="5744427"/>
              <a:chExt cx="2256623" cy="222636"/>
            </a:xfrm>
          </p:grpSpPr>
          <p:sp>
            <p:nvSpPr>
              <p:cNvPr id="79" name="Rechteck 78"/>
              <p:cNvSpPr/>
              <p:nvPr/>
            </p:nvSpPr>
            <p:spPr>
              <a:xfrm>
                <a:off x="3095224" y="5744427"/>
                <a:ext cx="2181637" cy="222636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tIns="0" bIns="0" rtlCol="0" anchor="t"/>
              <a:lstStyle/>
              <a:p>
                <a:r>
                  <a:rPr lang="de-DE" sz="1000" smtClean="0">
                    <a:solidFill>
                      <a:prstClr val="white"/>
                    </a:solidFill>
                  </a:rPr>
                  <a:t>Maturity level-target-planning</a:t>
                </a:r>
              </a:p>
              <a:p>
                <a:endParaRPr lang="de-DE" sz="1000" dirty="0">
                  <a:solidFill>
                    <a:prstClr val="white"/>
                  </a:solidFill>
                </a:endParaRPr>
              </a:p>
            </p:txBody>
          </p:sp>
          <p:sp>
            <p:nvSpPr>
              <p:cNvPr id="80" name="Raute 79"/>
              <p:cNvSpPr/>
              <p:nvPr/>
            </p:nvSpPr>
            <p:spPr bwMode="auto">
              <a:xfrm>
                <a:off x="3020238" y="5748004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</p:grpSp>
        <p:grpSp>
          <p:nvGrpSpPr>
            <p:cNvPr id="81" name="Gruppieren 240"/>
            <p:cNvGrpSpPr/>
            <p:nvPr/>
          </p:nvGrpSpPr>
          <p:grpSpPr>
            <a:xfrm>
              <a:off x="494694" y="3807833"/>
              <a:ext cx="2262232" cy="160103"/>
              <a:chOff x="3021381" y="5551100"/>
              <a:chExt cx="2262232" cy="160103"/>
            </a:xfrm>
          </p:grpSpPr>
          <p:sp>
            <p:nvSpPr>
              <p:cNvPr id="82" name="Rechteck 81"/>
              <p:cNvSpPr/>
              <p:nvPr/>
            </p:nvSpPr>
            <p:spPr>
              <a:xfrm>
                <a:off x="3101976" y="5551100"/>
                <a:ext cx="2181637" cy="160103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tIns="0" bIns="0" rtlCol="0" anchor="t"/>
              <a:lstStyle/>
              <a:p>
                <a:r>
                  <a:rPr lang="de-DE" sz="1000" dirty="0" err="1" smtClean="0">
                    <a:solidFill>
                      <a:prstClr val="white"/>
                    </a:solidFill>
                  </a:rPr>
                  <a:t>Maturity</a:t>
                </a:r>
                <a:r>
                  <a:rPr lang="de-DE" sz="1000" dirty="0" smtClean="0">
                    <a:solidFill>
                      <a:prstClr val="white"/>
                    </a:solidFill>
                  </a:rPr>
                  <a:t> </a:t>
                </a:r>
                <a:r>
                  <a:rPr lang="de-DE" sz="1000" dirty="0" err="1" smtClean="0">
                    <a:solidFill>
                      <a:prstClr val="white"/>
                    </a:solidFill>
                  </a:rPr>
                  <a:t>step</a:t>
                </a:r>
                <a:r>
                  <a:rPr lang="de-DE" sz="1000" dirty="0" smtClean="0">
                    <a:solidFill>
                      <a:prstClr val="white"/>
                    </a:solidFill>
                  </a:rPr>
                  <a:t> </a:t>
                </a:r>
                <a:r>
                  <a:rPr lang="de-DE" sz="1000" dirty="0" err="1" smtClean="0">
                    <a:solidFill>
                      <a:prstClr val="white"/>
                    </a:solidFill>
                  </a:rPr>
                  <a:t>planning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  <p:sp>
            <p:nvSpPr>
              <p:cNvPr id="83" name="Raute 82"/>
              <p:cNvSpPr/>
              <p:nvPr/>
            </p:nvSpPr>
            <p:spPr bwMode="auto">
              <a:xfrm>
                <a:off x="3021381" y="5559151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</p:grpSp>
        <p:grpSp>
          <p:nvGrpSpPr>
            <p:cNvPr id="84" name="Gruppieren 254"/>
            <p:cNvGrpSpPr/>
            <p:nvPr/>
          </p:nvGrpSpPr>
          <p:grpSpPr>
            <a:xfrm>
              <a:off x="589246" y="3974699"/>
              <a:ext cx="2256623" cy="222636"/>
              <a:chOff x="3020238" y="5734902"/>
              <a:chExt cx="2256623" cy="222636"/>
            </a:xfrm>
          </p:grpSpPr>
          <p:sp>
            <p:nvSpPr>
              <p:cNvPr id="85" name="Rechteck 84"/>
              <p:cNvSpPr/>
              <p:nvPr/>
            </p:nvSpPr>
            <p:spPr>
              <a:xfrm>
                <a:off x="3095224" y="5734902"/>
                <a:ext cx="2181637" cy="222636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tIns="0" bIns="0" rtlCol="0" anchor="t"/>
              <a:lstStyle/>
              <a:p>
                <a:r>
                  <a:rPr lang="de-DE" sz="1000" smtClean="0">
                    <a:solidFill>
                      <a:prstClr val="white"/>
                    </a:solidFill>
                  </a:rPr>
                  <a:t>Maturity level-target-planning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  <p:sp>
            <p:nvSpPr>
              <p:cNvPr id="86" name="Raute 85"/>
              <p:cNvSpPr/>
              <p:nvPr/>
            </p:nvSpPr>
            <p:spPr bwMode="auto">
              <a:xfrm>
                <a:off x="3020238" y="5748004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</p:grpSp>
        <p:sp>
          <p:nvSpPr>
            <p:cNvPr id="87" name="Rechteck 86"/>
            <p:cNvSpPr/>
            <p:nvPr/>
          </p:nvSpPr>
          <p:spPr>
            <a:xfrm>
              <a:off x="2873260" y="2825120"/>
              <a:ext cx="2241225" cy="3241502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sp>
          <p:nvSpPr>
            <p:cNvPr id="88" name="Rechteck 87"/>
            <p:cNvSpPr/>
            <p:nvPr/>
          </p:nvSpPr>
          <p:spPr>
            <a:xfrm>
              <a:off x="5163638" y="2535178"/>
              <a:ext cx="1364485" cy="3534795"/>
            </a:xfrm>
            <a:prstGeom prst="rect">
              <a:avLst/>
            </a:prstGeom>
            <a:noFill/>
            <a:ln w="6350">
              <a:solidFill>
                <a:schemeClr val="tx1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dirty="0">
                <a:solidFill>
                  <a:prstClr val="white"/>
                </a:solidFill>
              </a:endParaRPr>
            </a:p>
          </p:txBody>
        </p:sp>
        <p:grpSp>
          <p:nvGrpSpPr>
            <p:cNvPr id="89" name="Gruppieren 223"/>
            <p:cNvGrpSpPr/>
            <p:nvPr/>
          </p:nvGrpSpPr>
          <p:grpSpPr>
            <a:xfrm>
              <a:off x="5094897" y="5370905"/>
              <a:ext cx="2405538" cy="398011"/>
              <a:chOff x="5073631" y="5902777"/>
              <a:chExt cx="2405538" cy="398011"/>
            </a:xfrm>
          </p:grpSpPr>
          <p:sp>
            <p:nvSpPr>
              <p:cNvPr id="90" name="Abgerundetes Rechteck 89"/>
              <p:cNvSpPr/>
              <p:nvPr/>
            </p:nvSpPr>
            <p:spPr bwMode="auto">
              <a:xfrm flipH="1">
                <a:off x="5159556" y="5902777"/>
                <a:ext cx="2234842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91" name="Raute 90"/>
              <p:cNvSpPr/>
              <p:nvPr/>
            </p:nvSpPr>
            <p:spPr bwMode="auto">
              <a:xfrm>
                <a:off x="5073631" y="5902778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2" name="Raute 91"/>
              <p:cNvSpPr/>
              <p:nvPr/>
            </p:nvSpPr>
            <p:spPr bwMode="auto">
              <a:xfrm>
                <a:off x="7335169" y="5902778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3" name="Rechteck 92"/>
              <p:cNvSpPr/>
              <p:nvPr/>
            </p:nvSpPr>
            <p:spPr>
              <a:xfrm>
                <a:off x="5669694" y="6022979"/>
                <a:ext cx="1214567" cy="277809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400</a:t>
                </a:r>
                <a:endParaRPr lang="de-DE" sz="7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94" name="Abgerundetes Rechteck 93"/>
            <p:cNvSpPr/>
            <p:nvPr/>
          </p:nvSpPr>
          <p:spPr bwMode="auto">
            <a:xfrm>
              <a:off x="2866996" y="2753692"/>
              <a:ext cx="1368000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rgbClr val="7B95BB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MT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grpSp>
          <p:nvGrpSpPr>
            <p:cNvPr id="95" name="Gruppieren 3"/>
            <p:cNvGrpSpPr/>
            <p:nvPr/>
          </p:nvGrpSpPr>
          <p:grpSpPr>
            <a:xfrm>
              <a:off x="4064298" y="5018159"/>
              <a:ext cx="2395048" cy="432029"/>
              <a:chOff x="4043032" y="5416667"/>
              <a:chExt cx="2395048" cy="432029"/>
            </a:xfrm>
          </p:grpSpPr>
          <p:sp>
            <p:nvSpPr>
              <p:cNvPr id="96" name="Abgerundetes Rechteck 95"/>
              <p:cNvSpPr/>
              <p:nvPr/>
            </p:nvSpPr>
            <p:spPr bwMode="auto">
              <a:xfrm flipH="1">
                <a:off x="4125541" y="5421430"/>
                <a:ext cx="22320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97" name="Raute 96"/>
              <p:cNvSpPr/>
              <p:nvPr/>
            </p:nvSpPr>
            <p:spPr bwMode="auto">
              <a:xfrm>
                <a:off x="4043032" y="5416667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8" name="Raute 97"/>
              <p:cNvSpPr/>
              <p:nvPr/>
            </p:nvSpPr>
            <p:spPr bwMode="auto">
              <a:xfrm>
                <a:off x="6294080" y="5416667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99" name="Rechteck 98"/>
              <p:cNvSpPr/>
              <p:nvPr/>
            </p:nvSpPr>
            <p:spPr>
              <a:xfrm>
                <a:off x="4644808" y="5535566"/>
                <a:ext cx="1193467" cy="313130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RS300</a:t>
                </a:r>
                <a:endParaRPr lang="de-DE" sz="700" dirty="0">
                  <a:solidFill>
                    <a:prstClr val="white"/>
                  </a:solidFill>
                </a:endParaRPr>
              </a:p>
            </p:txBody>
          </p:sp>
        </p:grpSp>
        <p:grpSp>
          <p:nvGrpSpPr>
            <p:cNvPr id="100" name="Gruppieren 281"/>
            <p:cNvGrpSpPr/>
            <p:nvPr/>
          </p:nvGrpSpPr>
          <p:grpSpPr>
            <a:xfrm>
              <a:off x="2794933" y="4237774"/>
              <a:ext cx="2387368" cy="497270"/>
              <a:chOff x="2555720" y="4769646"/>
              <a:chExt cx="2387368" cy="497270"/>
            </a:xfrm>
          </p:grpSpPr>
          <p:sp>
            <p:nvSpPr>
              <p:cNvPr id="101" name="Abgerundetes Rechteck 100"/>
              <p:cNvSpPr/>
              <p:nvPr/>
            </p:nvSpPr>
            <p:spPr bwMode="auto">
              <a:xfrm>
                <a:off x="2626428" y="4769646"/>
                <a:ext cx="22320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102" name="Raute 101"/>
              <p:cNvSpPr/>
              <p:nvPr/>
            </p:nvSpPr>
            <p:spPr bwMode="auto">
              <a:xfrm>
                <a:off x="2555720" y="4769646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03" name="Raute 102"/>
              <p:cNvSpPr/>
              <p:nvPr/>
            </p:nvSpPr>
            <p:spPr bwMode="auto">
              <a:xfrm>
                <a:off x="4799088" y="4769646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04" name="Rechteck 103"/>
              <p:cNvSpPr/>
              <p:nvPr/>
            </p:nvSpPr>
            <p:spPr>
              <a:xfrm>
                <a:off x="3112408" y="4890559"/>
                <a:ext cx="1050757" cy="376357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lIns="36000"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180 </a:t>
                </a:r>
                <a:endParaRPr lang="de-DE" sz="7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105" name="Abgerundetes Rechteck 104"/>
            <p:cNvSpPr/>
            <p:nvPr/>
          </p:nvSpPr>
          <p:spPr bwMode="auto">
            <a:xfrm>
              <a:off x="5171252" y="2393072"/>
              <a:ext cx="1356871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VSBG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cxnSp>
          <p:nvCxnSpPr>
            <p:cNvPr id="106" name="Gerade Verbindung 7"/>
            <p:cNvCxnSpPr/>
            <p:nvPr/>
          </p:nvCxnSpPr>
          <p:spPr>
            <a:xfrm flipV="1">
              <a:off x="335669" y="6060147"/>
              <a:ext cx="8403195" cy="16845"/>
            </a:xfrm>
            <a:prstGeom prst="line">
              <a:avLst/>
            </a:prstGeom>
            <a:ln w="57150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07" name="Abgerundetes Rechteck 106"/>
            <p:cNvSpPr/>
            <p:nvPr/>
          </p:nvSpPr>
          <p:spPr bwMode="auto">
            <a:xfrm>
              <a:off x="6394214" y="2752896"/>
              <a:ext cx="2139630" cy="14766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                      VS1/VS2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108" name="Abgerundetes Rechteck 107"/>
            <p:cNvSpPr/>
            <p:nvPr/>
          </p:nvSpPr>
          <p:spPr bwMode="auto">
            <a:xfrm>
              <a:off x="6722657" y="2756540"/>
              <a:ext cx="687289" cy="144016"/>
            </a:xfrm>
            <a:prstGeom prst="roundRect">
              <a:avLst>
                <a:gd name="adj" fmla="val 0"/>
              </a:avLst>
            </a:prstGeom>
            <a:pattFill prst="ltUpDiag">
              <a:fgClr>
                <a:schemeClr val="bg2">
                  <a:lumMod val="20000"/>
                  <a:lumOff val="80000"/>
                </a:schemeClr>
              </a:fgClr>
              <a:bgClr>
                <a:schemeClr val="bg2">
                  <a:lumMod val="60000"/>
                  <a:lumOff val="40000"/>
                </a:schemeClr>
              </a:bgClr>
            </a:pattFill>
            <a:ln w="19050" cap="flat" cmpd="sng" algn="ctr">
              <a:solidFill>
                <a:srgbClr val="7B95BB">
                  <a:alpha val="48000"/>
                </a:srgb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109" name="Abgerundetes Rechteck 108"/>
            <p:cNvSpPr/>
            <p:nvPr/>
          </p:nvSpPr>
          <p:spPr bwMode="auto">
            <a:xfrm>
              <a:off x="4465205" y="2753692"/>
              <a:ext cx="1919683" cy="144000"/>
            </a:xfrm>
            <a:prstGeom prst="roundRect">
              <a:avLst>
                <a:gd name="adj" fmla="val 0"/>
              </a:avLst>
            </a:prstGeom>
            <a:solidFill>
              <a:schemeClr val="bg2">
                <a:lumMod val="60000"/>
                <a:lumOff val="40000"/>
              </a:schemeClr>
            </a:solidFill>
            <a:ln w="19050" cap="flat" cmpd="sng" algn="ctr">
              <a:solidFill>
                <a:schemeClr val="bg2">
                  <a:lumMod val="60000"/>
                  <a:lumOff val="40000"/>
                </a:scheme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BBG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110" name="Abgerundetes Rechteck 109"/>
            <p:cNvSpPr/>
            <p:nvPr/>
          </p:nvSpPr>
          <p:spPr bwMode="auto">
            <a:xfrm>
              <a:off x="5962165" y="2753112"/>
              <a:ext cx="429737" cy="144016"/>
            </a:xfrm>
            <a:prstGeom prst="roundRect">
              <a:avLst>
                <a:gd name="adj" fmla="val 0"/>
              </a:avLst>
            </a:prstGeom>
            <a:pattFill prst="ltUpDiag">
              <a:fgClr>
                <a:schemeClr val="bg2">
                  <a:lumMod val="20000"/>
                  <a:lumOff val="80000"/>
                </a:schemeClr>
              </a:fgClr>
              <a:bgClr>
                <a:schemeClr val="bg2">
                  <a:lumMod val="60000"/>
                  <a:lumOff val="40000"/>
                </a:schemeClr>
              </a:bgClr>
            </a:pattFill>
            <a:ln w="19050" cap="flat" cmpd="sng" algn="ctr">
              <a:solidFill>
                <a:srgbClr val="7B95BB">
                  <a:alpha val="48000"/>
                </a:srgb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111" name="Rechteck 110"/>
            <p:cNvSpPr/>
            <p:nvPr/>
          </p:nvSpPr>
          <p:spPr>
            <a:xfrm>
              <a:off x="6246769" y="2707392"/>
              <a:ext cx="648072" cy="233278"/>
            </a:xfrm>
            <a:prstGeom prst="rect">
              <a:avLst/>
            </a:prstGeom>
            <a:noFill/>
            <a:ln>
              <a:noFill/>
            </a:ln>
            <a:effectLst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ctr">
                <a:defRPr/>
              </a:pPr>
              <a:r>
                <a:rPr lang="de-DE" sz="1000" b="1" dirty="0" smtClean="0">
                  <a:solidFill>
                    <a:srgbClr val="FFFFFF"/>
                  </a:solidFill>
                </a:rPr>
                <a:t>PVL/VS0</a:t>
              </a:r>
              <a:endParaRPr lang="de-DE" sz="1000" b="1" dirty="0">
                <a:solidFill>
                  <a:srgbClr val="FFFFFF"/>
                </a:solidFill>
              </a:endParaRPr>
            </a:p>
          </p:txBody>
        </p:sp>
        <p:sp>
          <p:nvSpPr>
            <p:cNvPr id="112" name="Abgerundetes Rechteck 111"/>
            <p:cNvSpPr/>
            <p:nvPr/>
          </p:nvSpPr>
          <p:spPr bwMode="auto">
            <a:xfrm>
              <a:off x="4132660" y="2753112"/>
              <a:ext cx="1080000" cy="144000"/>
            </a:xfrm>
            <a:prstGeom prst="roundRect">
              <a:avLst>
                <a:gd name="adj" fmla="val 0"/>
              </a:avLst>
            </a:prstGeom>
            <a:pattFill prst="ltUpDiag">
              <a:fgClr>
                <a:schemeClr val="bg2">
                  <a:lumMod val="20000"/>
                  <a:lumOff val="80000"/>
                </a:schemeClr>
              </a:fgClr>
              <a:bgClr>
                <a:schemeClr val="bg2">
                  <a:lumMod val="60000"/>
                  <a:lumOff val="40000"/>
                </a:schemeClr>
              </a:bgClr>
            </a:pattFill>
            <a:ln w="19050" cap="flat" cmpd="sng" algn="ctr">
              <a:solidFill>
                <a:srgbClr val="7B95BB">
                  <a:alpha val="48000"/>
                </a:srgbClr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lIns="36000" tIns="36000" rIns="36000" bIns="36000" anchor="ctr"/>
            <a:lstStyle/>
            <a:p>
              <a:pPr algn="ctr">
                <a:defRPr/>
              </a:pPr>
              <a:endParaRPr lang="de-DE" sz="1000" b="1" dirty="0">
                <a:solidFill>
                  <a:srgbClr val="FFFFFF"/>
                </a:solidFill>
              </a:endParaRPr>
            </a:p>
          </p:txBody>
        </p:sp>
        <p:grpSp>
          <p:nvGrpSpPr>
            <p:cNvPr id="113" name="Gruppieren 48"/>
            <p:cNvGrpSpPr>
              <a:grpSpLocks/>
            </p:cNvGrpSpPr>
            <p:nvPr/>
          </p:nvGrpSpPr>
          <p:grpSpPr bwMode="auto">
            <a:xfrm flipH="1">
              <a:off x="5022520" y="3128479"/>
              <a:ext cx="792163" cy="323850"/>
              <a:chOff x="7527943" y="3505711"/>
              <a:chExt cx="1184726" cy="434397"/>
            </a:xfrm>
          </p:grpSpPr>
          <p:grpSp>
            <p:nvGrpSpPr>
              <p:cNvPr id="114" name="Gruppieren 265"/>
              <p:cNvGrpSpPr>
                <a:grpSpLocks noChangeAspect="1"/>
              </p:cNvGrpSpPr>
              <p:nvPr/>
            </p:nvGrpSpPr>
            <p:grpSpPr bwMode="auto">
              <a:xfrm>
                <a:off x="7527943" y="3505711"/>
                <a:ext cx="1184726" cy="434397"/>
                <a:chOff x="5364171" y="3314767"/>
                <a:chExt cx="1285886" cy="471423"/>
              </a:xfrm>
            </p:grpSpPr>
            <p:sp>
              <p:nvSpPr>
                <p:cNvPr id="116" name="Ellipse 115"/>
                <p:cNvSpPr/>
                <p:nvPr/>
              </p:nvSpPr>
              <p:spPr>
                <a:xfrm>
                  <a:off x="5467248" y="3566656"/>
                  <a:ext cx="229347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17" name="Ellipse 36"/>
                <p:cNvSpPr/>
                <p:nvPr/>
              </p:nvSpPr>
              <p:spPr>
                <a:xfrm>
                  <a:off x="6294441" y="3566656"/>
                  <a:ext cx="229345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cxnSp>
              <p:nvCxnSpPr>
                <p:cNvPr id="118" name="Gerade Verbindung 13"/>
                <p:cNvCxnSpPr>
                  <a:cxnSpLocks noChangeShapeType="1"/>
                </p:cNvCxnSpPr>
                <p:nvPr/>
              </p:nvCxnSpPr>
              <p:spPr bwMode="auto">
                <a:xfrm flipV="1">
                  <a:off x="5748134" y="3668335"/>
                  <a:ext cx="510231" cy="30041"/>
                </a:xfrm>
                <a:prstGeom prst="line">
                  <a:avLst/>
                </a:prstGeom>
                <a:noFill/>
                <a:ln w="19050" algn="ctr">
                  <a:solidFill>
                    <a:schemeClr val="bg2">
                      <a:lumMod val="75000"/>
                    </a:schemeClr>
                  </a:solidFill>
                  <a:round/>
                  <a:headEnd/>
                  <a:tailEnd/>
                </a:ln>
              </p:spPr>
            </p:cxnSp>
            <p:sp>
              <p:nvSpPr>
                <p:cNvPr id="119" name="Freihandform 118"/>
                <p:cNvSpPr/>
                <p:nvPr/>
              </p:nvSpPr>
              <p:spPr>
                <a:xfrm>
                  <a:off x="5364171" y="3314767"/>
                  <a:ext cx="1285886" cy="409030"/>
                </a:xfrm>
                <a:custGeom>
                  <a:avLst/>
                  <a:gdLst>
                    <a:gd name="connsiteX0" fmla="*/ 15895 w 3131213"/>
                    <a:gd name="connsiteY0" fmla="*/ 992002 h 992002"/>
                    <a:gd name="connsiteX1" fmla="*/ 10285 w 3131213"/>
                    <a:gd name="connsiteY1" fmla="*/ 879806 h 992002"/>
                    <a:gd name="connsiteX2" fmla="*/ 15895 w 3131213"/>
                    <a:gd name="connsiteY2" fmla="*/ 762000 h 992002"/>
                    <a:gd name="connsiteX3" fmla="*/ 4675 w 3131213"/>
                    <a:gd name="connsiteY3" fmla="*/ 717121 h 992002"/>
                    <a:gd name="connsiteX4" fmla="*/ 43944 w 3131213"/>
                    <a:gd name="connsiteY4" fmla="*/ 677852 h 992002"/>
                    <a:gd name="connsiteX5" fmla="*/ 43944 w 3131213"/>
                    <a:gd name="connsiteY5" fmla="*/ 543217 h 992002"/>
                    <a:gd name="connsiteX6" fmla="*/ 184189 w 3131213"/>
                    <a:gd name="connsiteY6" fmla="*/ 447850 h 992002"/>
                    <a:gd name="connsiteX7" fmla="*/ 705902 w 3131213"/>
                    <a:gd name="connsiteY7" fmla="*/ 290775 h 992002"/>
                    <a:gd name="connsiteX8" fmla="*/ 711512 w 3131213"/>
                    <a:gd name="connsiteY8" fmla="*/ 307605 h 992002"/>
                    <a:gd name="connsiteX9" fmla="*/ 857367 w 3131213"/>
                    <a:gd name="connsiteY9" fmla="*/ 229067 h 992002"/>
                    <a:gd name="connsiteX10" fmla="*/ 1081760 w 3131213"/>
                    <a:gd name="connsiteY10" fmla="*/ 122481 h 992002"/>
                    <a:gd name="connsiteX11" fmla="*/ 1283713 w 3131213"/>
                    <a:gd name="connsiteY11" fmla="*/ 49553 h 992002"/>
                    <a:gd name="connsiteX12" fmla="*/ 1782987 w 3131213"/>
                    <a:gd name="connsiteY12" fmla="*/ 4675 h 992002"/>
                    <a:gd name="connsiteX13" fmla="*/ 2170064 w 3131213"/>
                    <a:gd name="connsiteY13" fmla="*/ 21504 h 992002"/>
                    <a:gd name="connsiteX14" fmla="*/ 2585190 w 3131213"/>
                    <a:gd name="connsiteY14" fmla="*/ 71992 h 992002"/>
                    <a:gd name="connsiteX15" fmla="*/ 2826412 w 3131213"/>
                    <a:gd name="connsiteY15" fmla="*/ 116871 h 992002"/>
                    <a:gd name="connsiteX16" fmla="*/ 2904950 w 3131213"/>
                    <a:gd name="connsiteY16" fmla="*/ 116871 h 992002"/>
                    <a:gd name="connsiteX17" fmla="*/ 2871291 w 3131213"/>
                    <a:gd name="connsiteY17" fmla="*/ 172969 h 992002"/>
                    <a:gd name="connsiteX18" fmla="*/ 2977877 w 3131213"/>
                    <a:gd name="connsiteY18" fmla="*/ 318824 h 992002"/>
                    <a:gd name="connsiteX19" fmla="*/ 3028366 w 3131213"/>
                    <a:gd name="connsiteY19" fmla="*/ 352483 h 992002"/>
                    <a:gd name="connsiteX20" fmla="*/ 3039585 w 3131213"/>
                    <a:gd name="connsiteY20" fmla="*/ 560046 h 992002"/>
                    <a:gd name="connsiteX21" fmla="*/ 3118123 w 3131213"/>
                    <a:gd name="connsiteY21" fmla="*/ 644194 h 992002"/>
                    <a:gd name="connsiteX22" fmla="*/ 3118123 w 3131213"/>
                    <a:gd name="connsiteY22" fmla="*/ 823708 h 992002"/>
                    <a:gd name="connsiteX23" fmla="*/ 3067634 w 3131213"/>
                    <a:gd name="connsiteY23" fmla="*/ 919075 h 992002"/>
                    <a:gd name="connsiteX24" fmla="*/ 3056415 w 3131213"/>
                    <a:gd name="connsiteY24" fmla="*/ 980783 h 99200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</a:cxnLst>
                  <a:rect l="l" t="t" r="r" b="b"/>
                  <a:pathLst>
                    <a:path w="3131213" h="992002">
                      <a:moveTo>
                        <a:pt x="15895" y="992002"/>
                      </a:moveTo>
                      <a:cubicBezTo>
                        <a:pt x="13090" y="955071"/>
                        <a:pt x="10285" y="918140"/>
                        <a:pt x="10285" y="879806"/>
                      </a:cubicBezTo>
                      <a:cubicBezTo>
                        <a:pt x="10285" y="841472"/>
                        <a:pt x="16830" y="789114"/>
                        <a:pt x="15895" y="762000"/>
                      </a:cubicBezTo>
                      <a:cubicBezTo>
                        <a:pt x="14960" y="734886"/>
                        <a:pt x="0" y="731146"/>
                        <a:pt x="4675" y="717121"/>
                      </a:cubicBezTo>
                      <a:cubicBezTo>
                        <a:pt x="9350" y="703096"/>
                        <a:pt x="37399" y="706836"/>
                        <a:pt x="43944" y="677852"/>
                      </a:cubicBezTo>
                      <a:cubicBezTo>
                        <a:pt x="50489" y="648868"/>
                        <a:pt x="20570" y="581551"/>
                        <a:pt x="43944" y="543217"/>
                      </a:cubicBezTo>
                      <a:cubicBezTo>
                        <a:pt x="67318" y="504883"/>
                        <a:pt x="73863" y="489924"/>
                        <a:pt x="184189" y="447850"/>
                      </a:cubicBezTo>
                      <a:cubicBezTo>
                        <a:pt x="294515" y="405776"/>
                        <a:pt x="618015" y="314149"/>
                        <a:pt x="705902" y="290775"/>
                      </a:cubicBezTo>
                      <a:cubicBezTo>
                        <a:pt x="793789" y="267401"/>
                        <a:pt x="686268" y="317890"/>
                        <a:pt x="711512" y="307605"/>
                      </a:cubicBezTo>
                      <a:cubicBezTo>
                        <a:pt x="736756" y="297320"/>
                        <a:pt x="795659" y="259921"/>
                        <a:pt x="857367" y="229067"/>
                      </a:cubicBezTo>
                      <a:cubicBezTo>
                        <a:pt x="919075" y="198213"/>
                        <a:pt x="1010702" y="152400"/>
                        <a:pt x="1081760" y="122481"/>
                      </a:cubicBezTo>
                      <a:cubicBezTo>
                        <a:pt x="1152818" y="92562"/>
                        <a:pt x="1166842" y="69187"/>
                        <a:pt x="1283713" y="49553"/>
                      </a:cubicBezTo>
                      <a:cubicBezTo>
                        <a:pt x="1400584" y="29919"/>
                        <a:pt x="1635262" y="9350"/>
                        <a:pt x="1782987" y="4675"/>
                      </a:cubicBezTo>
                      <a:cubicBezTo>
                        <a:pt x="1930712" y="0"/>
                        <a:pt x="2036364" y="10285"/>
                        <a:pt x="2170064" y="21504"/>
                      </a:cubicBezTo>
                      <a:cubicBezTo>
                        <a:pt x="2303765" y="32724"/>
                        <a:pt x="2475799" y="56098"/>
                        <a:pt x="2585190" y="71992"/>
                      </a:cubicBezTo>
                      <a:cubicBezTo>
                        <a:pt x="2694581" y="87887"/>
                        <a:pt x="2773119" y="109391"/>
                        <a:pt x="2826412" y="116871"/>
                      </a:cubicBezTo>
                      <a:cubicBezTo>
                        <a:pt x="2879705" y="124351"/>
                        <a:pt x="2897470" y="107521"/>
                        <a:pt x="2904950" y="116871"/>
                      </a:cubicBezTo>
                      <a:cubicBezTo>
                        <a:pt x="2912430" y="126221"/>
                        <a:pt x="2859137" y="139310"/>
                        <a:pt x="2871291" y="172969"/>
                      </a:cubicBezTo>
                      <a:cubicBezTo>
                        <a:pt x="2883445" y="206628"/>
                        <a:pt x="2951698" y="288905"/>
                        <a:pt x="2977877" y="318824"/>
                      </a:cubicBezTo>
                      <a:cubicBezTo>
                        <a:pt x="3004056" y="348743"/>
                        <a:pt x="3018081" y="312279"/>
                        <a:pt x="3028366" y="352483"/>
                      </a:cubicBezTo>
                      <a:cubicBezTo>
                        <a:pt x="3038651" y="392687"/>
                        <a:pt x="3024626" y="511428"/>
                        <a:pt x="3039585" y="560046"/>
                      </a:cubicBezTo>
                      <a:cubicBezTo>
                        <a:pt x="3054545" y="608665"/>
                        <a:pt x="3105033" y="600250"/>
                        <a:pt x="3118123" y="644194"/>
                      </a:cubicBezTo>
                      <a:cubicBezTo>
                        <a:pt x="3131213" y="688138"/>
                        <a:pt x="3126538" y="777895"/>
                        <a:pt x="3118123" y="823708"/>
                      </a:cubicBezTo>
                      <a:cubicBezTo>
                        <a:pt x="3109708" y="869522"/>
                        <a:pt x="3077919" y="892896"/>
                        <a:pt x="3067634" y="919075"/>
                      </a:cubicBezTo>
                      <a:cubicBezTo>
                        <a:pt x="3057349" y="945254"/>
                        <a:pt x="3058285" y="972368"/>
                        <a:pt x="3056415" y="980783"/>
                      </a:cubicBezTo>
                    </a:path>
                  </a:pathLst>
                </a:cu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20" name="Freihandform 119"/>
                <p:cNvSpPr/>
                <p:nvPr/>
              </p:nvSpPr>
              <p:spPr>
                <a:xfrm>
                  <a:off x="5714633" y="3377162"/>
                  <a:ext cx="721539" cy="117855"/>
                </a:xfrm>
                <a:custGeom>
                  <a:avLst/>
                  <a:gdLst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1755873" h="280490">
                      <a:moveTo>
                        <a:pt x="8415" y="235612"/>
                      </a:moveTo>
                      <a:cubicBezTo>
                        <a:pt x="4207" y="256181"/>
                        <a:pt x="0" y="276750"/>
                        <a:pt x="131831" y="280490"/>
                      </a:cubicBezTo>
                      <a:lnTo>
                        <a:pt x="799399" y="258051"/>
                      </a:lnTo>
                      <a:cubicBezTo>
                        <a:pt x="1022857" y="249636"/>
                        <a:pt x="1328592" y="247766"/>
                        <a:pt x="1472577" y="230002"/>
                      </a:cubicBezTo>
                      <a:lnTo>
                        <a:pt x="1663310" y="151465"/>
                      </a:lnTo>
                      <a:cubicBezTo>
                        <a:pt x="1710059" y="127156"/>
                        <a:pt x="1750263" y="109391"/>
                        <a:pt x="1753068" y="84147"/>
                      </a:cubicBezTo>
                      <a:cubicBezTo>
                        <a:pt x="1755873" y="58903"/>
                        <a:pt x="1704449" y="17764"/>
                        <a:pt x="1680140" y="0"/>
                      </a:cubicBezTo>
                    </a:path>
                  </a:pathLst>
                </a:custGeom>
                <a:noFill/>
                <a:ln w="1905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</p:grpSp>
          <p:sp>
            <p:nvSpPr>
              <p:cNvPr id="115" name="Textfeld 103"/>
              <p:cNvSpPr txBox="1">
                <a:spLocks noChangeArrowheads="1"/>
              </p:cNvSpPr>
              <p:nvPr/>
            </p:nvSpPr>
            <p:spPr bwMode="auto">
              <a:xfrm>
                <a:off x="7743372" y="3604139"/>
                <a:ext cx="646154" cy="28885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>
                <a:spAutoFit/>
              </a:bodyPr>
              <a:lstStyle/>
              <a:p>
                <a:r>
                  <a:rPr lang="de-DE" sz="800" b="1" dirty="0">
                    <a:solidFill>
                      <a:srgbClr val="000000"/>
                    </a:solidFill>
                  </a:rPr>
                  <a:t>BBG</a:t>
                </a:r>
              </a:p>
            </p:txBody>
          </p:sp>
        </p:grpSp>
        <p:grpSp>
          <p:nvGrpSpPr>
            <p:cNvPr id="121" name="Gruppieren 48"/>
            <p:cNvGrpSpPr>
              <a:grpSpLocks/>
            </p:cNvGrpSpPr>
            <p:nvPr/>
          </p:nvGrpSpPr>
          <p:grpSpPr bwMode="auto">
            <a:xfrm flipH="1">
              <a:off x="6287107" y="3123746"/>
              <a:ext cx="792162" cy="323849"/>
              <a:chOff x="7527943" y="3505711"/>
              <a:chExt cx="1184726" cy="434397"/>
            </a:xfrm>
          </p:grpSpPr>
          <p:grpSp>
            <p:nvGrpSpPr>
              <p:cNvPr id="122" name="Gruppieren 265"/>
              <p:cNvGrpSpPr>
                <a:grpSpLocks noChangeAspect="1"/>
              </p:cNvGrpSpPr>
              <p:nvPr/>
            </p:nvGrpSpPr>
            <p:grpSpPr bwMode="auto">
              <a:xfrm>
                <a:off x="7527943" y="3505711"/>
                <a:ext cx="1184726" cy="434397"/>
                <a:chOff x="5364171" y="3314767"/>
                <a:chExt cx="1285886" cy="471423"/>
              </a:xfrm>
            </p:grpSpPr>
            <p:sp>
              <p:nvSpPr>
                <p:cNvPr id="124" name="Ellipse 123"/>
                <p:cNvSpPr/>
                <p:nvPr/>
              </p:nvSpPr>
              <p:spPr>
                <a:xfrm>
                  <a:off x="5467248" y="3566656"/>
                  <a:ext cx="229346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25" name="Ellipse 36"/>
                <p:cNvSpPr/>
                <p:nvPr/>
              </p:nvSpPr>
              <p:spPr>
                <a:xfrm>
                  <a:off x="6318907" y="3566656"/>
                  <a:ext cx="229347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cxnSp>
              <p:nvCxnSpPr>
                <p:cNvPr id="126" name="Gerade Verbindung 13"/>
                <p:cNvCxnSpPr>
                  <a:cxnSpLocks noChangeShapeType="1"/>
                </p:cNvCxnSpPr>
                <p:nvPr/>
              </p:nvCxnSpPr>
              <p:spPr bwMode="auto">
                <a:xfrm flipV="1">
                  <a:off x="5748132" y="3668335"/>
                  <a:ext cx="510232" cy="30041"/>
                </a:xfrm>
                <a:prstGeom prst="line">
                  <a:avLst/>
                </a:prstGeom>
                <a:noFill/>
                <a:ln w="19050" algn="ctr">
                  <a:solidFill>
                    <a:schemeClr val="bg2">
                      <a:lumMod val="75000"/>
                    </a:schemeClr>
                  </a:solidFill>
                  <a:round/>
                  <a:headEnd/>
                  <a:tailEnd/>
                </a:ln>
              </p:spPr>
            </p:cxnSp>
            <p:sp>
              <p:nvSpPr>
                <p:cNvPr id="127" name="Freihandform 126"/>
                <p:cNvSpPr/>
                <p:nvPr/>
              </p:nvSpPr>
              <p:spPr>
                <a:xfrm>
                  <a:off x="5364171" y="3314767"/>
                  <a:ext cx="1285886" cy="409030"/>
                </a:xfrm>
                <a:custGeom>
                  <a:avLst/>
                  <a:gdLst>
                    <a:gd name="connsiteX0" fmla="*/ 15895 w 3131213"/>
                    <a:gd name="connsiteY0" fmla="*/ 992002 h 992002"/>
                    <a:gd name="connsiteX1" fmla="*/ 10285 w 3131213"/>
                    <a:gd name="connsiteY1" fmla="*/ 879806 h 992002"/>
                    <a:gd name="connsiteX2" fmla="*/ 15895 w 3131213"/>
                    <a:gd name="connsiteY2" fmla="*/ 762000 h 992002"/>
                    <a:gd name="connsiteX3" fmla="*/ 4675 w 3131213"/>
                    <a:gd name="connsiteY3" fmla="*/ 717121 h 992002"/>
                    <a:gd name="connsiteX4" fmla="*/ 43944 w 3131213"/>
                    <a:gd name="connsiteY4" fmla="*/ 677852 h 992002"/>
                    <a:gd name="connsiteX5" fmla="*/ 43944 w 3131213"/>
                    <a:gd name="connsiteY5" fmla="*/ 543217 h 992002"/>
                    <a:gd name="connsiteX6" fmla="*/ 184189 w 3131213"/>
                    <a:gd name="connsiteY6" fmla="*/ 447850 h 992002"/>
                    <a:gd name="connsiteX7" fmla="*/ 705902 w 3131213"/>
                    <a:gd name="connsiteY7" fmla="*/ 290775 h 992002"/>
                    <a:gd name="connsiteX8" fmla="*/ 711512 w 3131213"/>
                    <a:gd name="connsiteY8" fmla="*/ 307605 h 992002"/>
                    <a:gd name="connsiteX9" fmla="*/ 857367 w 3131213"/>
                    <a:gd name="connsiteY9" fmla="*/ 229067 h 992002"/>
                    <a:gd name="connsiteX10" fmla="*/ 1081760 w 3131213"/>
                    <a:gd name="connsiteY10" fmla="*/ 122481 h 992002"/>
                    <a:gd name="connsiteX11" fmla="*/ 1283713 w 3131213"/>
                    <a:gd name="connsiteY11" fmla="*/ 49553 h 992002"/>
                    <a:gd name="connsiteX12" fmla="*/ 1782987 w 3131213"/>
                    <a:gd name="connsiteY12" fmla="*/ 4675 h 992002"/>
                    <a:gd name="connsiteX13" fmla="*/ 2170064 w 3131213"/>
                    <a:gd name="connsiteY13" fmla="*/ 21504 h 992002"/>
                    <a:gd name="connsiteX14" fmla="*/ 2585190 w 3131213"/>
                    <a:gd name="connsiteY14" fmla="*/ 71992 h 992002"/>
                    <a:gd name="connsiteX15" fmla="*/ 2826412 w 3131213"/>
                    <a:gd name="connsiteY15" fmla="*/ 116871 h 992002"/>
                    <a:gd name="connsiteX16" fmla="*/ 2904950 w 3131213"/>
                    <a:gd name="connsiteY16" fmla="*/ 116871 h 992002"/>
                    <a:gd name="connsiteX17" fmla="*/ 2871291 w 3131213"/>
                    <a:gd name="connsiteY17" fmla="*/ 172969 h 992002"/>
                    <a:gd name="connsiteX18" fmla="*/ 2977877 w 3131213"/>
                    <a:gd name="connsiteY18" fmla="*/ 318824 h 992002"/>
                    <a:gd name="connsiteX19" fmla="*/ 3028366 w 3131213"/>
                    <a:gd name="connsiteY19" fmla="*/ 352483 h 992002"/>
                    <a:gd name="connsiteX20" fmla="*/ 3039585 w 3131213"/>
                    <a:gd name="connsiteY20" fmla="*/ 560046 h 992002"/>
                    <a:gd name="connsiteX21" fmla="*/ 3118123 w 3131213"/>
                    <a:gd name="connsiteY21" fmla="*/ 644194 h 992002"/>
                    <a:gd name="connsiteX22" fmla="*/ 3118123 w 3131213"/>
                    <a:gd name="connsiteY22" fmla="*/ 823708 h 992002"/>
                    <a:gd name="connsiteX23" fmla="*/ 3067634 w 3131213"/>
                    <a:gd name="connsiteY23" fmla="*/ 919075 h 992002"/>
                    <a:gd name="connsiteX24" fmla="*/ 3056415 w 3131213"/>
                    <a:gd name="connsiteY24" fmla="*/ 980783 h 99200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</a:cxnLst>
                  <a:rect l="l" t="t" r="r" b="b"/>
                  <a:pathLst>
                    <a:path w="3131213" h="992002">
                      <a:moveTo>
                        <a:pt x="15895" y="992002"/>
                      </a:moveTo>
                      <a:cubicBezTo>
                        <a:pt x="13090" y="955071"/>
                        <a:pt x="10285" y="918140"/>
                        <a:pt x="10285" y="879806"/>
                      </a:cubicBezTo>
                      <a:cubicBezTo>
                        <a:pt x="10285" y="841472"/>
                        <a:pt x="16830" y="789114"/>
                        <a:pt x="15895" y="762000"/>
                      </a:cubicBezTo>
                      <a:cubicBezTo>
                        <a:pt x="14960" y="734886"/>
                        <a:pt x="0" y="731146"/>
                        <a:pt x="4675" y="717121"/>
                      </a:cubicBezTo>
                      <a:cubicBezTo>
                        <a:pt x="9350" y="703096"/>
                        <a:pt x="37399" y="706836"/>
                        <a:pt x="43944" y="677852"/>
                      </a:cubicBezTo>
                      <a:cubicBezTo>
                        <a:pt x="50489" y="648868"/>
                        <a:pt x="20570" y="581551"/>
                        <a:pt x="43944" y="543217"/>
                      </a:cubicBezTo>
                      <a:cubicBezTo>
                        <a:pt x="67318" y="504883"/>
                        <a:pt x="73863" y="489924"/>
                        <a:pt x="184189" y="447850"/>
                      </a:cubicBezTo>
                      <a:cubicBezTo>
                        <a:pt x="294515" y="405776"/>
                        <a:pt x="618015" y="314149"/>
                        <a:pt x="705902" y="290775"/>
                      </a:cubicBezTo>
                      <a:cubicBezTo>
                        <a:pt x="793789" y="267401"/>
                        <a:pt x="686268" y="317890"/>
                        <a:pt x="711512" y="307605"/>
                      </a:cubicBezTo>
                      <a:cubicBezTo>
                        <a:pt x="736756" y="297320"/>
                        <a:pt x="795659" y="259921"/>
                        <a:pt x="857367" y="229067"/>
                      </a:cubicBezTo>
                      <a:cubicBezTo>
                        <a:pt x="919075" y="198213"/>
                        <a:pt x="1010702" y="152400"/>
                        <a:pt x="1081760" y="122481"/>
                      </a:cubicBezTo>
                      <a:cubicBezTo>
                        <a:pt x="1152818" y="92562"/>
                        <a:pt x="1166842" y="69187"/>
                        <a:pt x="1283713" y="49553"/>
                      </a:cubicBezTo>
                      <a:cubicBezTo>
                        <a:pt x="1400584" y="29919"/>
                        <a:pt x="1635262" y="9350"/>
                        <a:pt x="1782987" y="4675"/>
                      </a:cubicBezTo>
                      <a:cubicBezTo>
                        <a:pt x="1930712" y="0"/>
                        <a:pt x="2036364" y="10285"/>
                        <a:pt x="2170064" y="21504"/>
                      </a:cubicBezTo>
                      <a:cubicBezTo>
                        <a:pt x="2303765" y="32724"/>
                        <a:pt x="2475799" y="56098"/>
                        <a:pt x="2585190" y="71992"/>
                      </a:cubicBezTo>
                      <a:cubicBezTo>
                        <a:pt x="2694581" y="87887"/>
                        <a:pt x="2773119" y="109391"/>
                        <a:pt x="2826412" y="116871"/>
                      </a:cubicBezTo>
                      <a:cubicBezTo>
                        <a:pt x="2879705" y="124351"/>
                        <a:pt x="2897470" y="107521"/>
                        <a:pt x="2904950" y="116871"/>
                      </a:cubicBezTo>
                      <a:cubicBezTo>
                        <a:pt x="2912430" y="126221"/>
                        <a:pt x="2859137" y="139310"/>
                        <a:pt x="2871291" y="172969"/>
                      </a:cubicBezTo>
                      <a:cubicBezTo>
                        <a:pt x="2883445" y="206628"/>
                        <a:pt x="2951698" y="288905"/>
                        <a:pt x="2977877" y="318824"/>
                      </a:cubicBezTo>
                      <a:cubicBezTo>
                        <a:pt x="3004056" y="348743"/>
                        <a:pt x="3018081" y="312279"/>
                        <a:pt x="3028366" y="352483"/>
                      </a:cubicBezTo>
                      <a:cubicBezTo>
                        <a:pt x="3038651" y="392687"/>
                        <a:pt x="3024626" y="511428"/>
                        <a:pt x="3039585" y="560046"/>
                      </a:cubicBezTo>
                      <a:cubicBezTo>
                        <a:pt x="3054545" y="608665"/>
                        <a:pt x="3105033" y="600250"/>
                        <a:pt x="3118123" y="644194"/>
                      </a:cubicBezTo>
                      <a:cubicBezTo>
                        <a:pt x="3131213" y="688138"/>
                        <a:pt x="3126538" y="777895"/>
                        <a:pt x="3118123" y="823708"/>
                      </a:cubicBezTo>
                      <a:cubicBezTo>
                        <a:pt x="3109708" y="869522"/>
                        <a:pt x="3077919" y="892896"/>
                        <a:pt x="3067634" y="919075"/>
                      </a:cubicBezTo>
                      <a:cubicBezTo>
                        <a:pt x="3057349" y="945254"/>
                        <a:pt x="3058285" y="972368"/>
                        <a:pt x="3056415" y="980783"/>
                      </a:cubicBezTo>
                    </a:path>
                  </a:pathLst>
                </a:cu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28" name="Freihandform 127"/>
                <p:cNvSpPr/>
                <p:nvPr/>
              </p:nvSpPr>
              <p:spPr>
                <a:xfrm>
                  <a:off x="5714633" y="3377162"/>
                  <a:ext cx="721540" cy="117855"/>
                </a:xfrm>
                <a:custGeom>
                  <a:avLst/>
                  <a:gdLst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1755873" h="280490">
                      <a:moveTo>
                        <a:pt x="8415" y="235612"/>
                      </a:moveTo>
                      <a:cubicBezTo>
                        <a:pt x="4207" y="256181"/>
                        <a:pt x="0" y="276750"/>
                        <a:pt x="131831" y="280490"/>
                      </a:cubicBezTo>
                      <a:lnTo>
                        <a:pt x="799399" y="258051"/>
                      </a:lnTo>
                      <a:cubicBezTo>
                        <a:pt x="1022857" y="249636"/>
                        <a:pt x="1328592" y="247766"/>
                        <a:pt x="1472577" y="230002"/>
                      </a:cubicBezTo>
                      <a:lnTo>
                        <a:pt x="1663310" y="151465"/>
                      </a:lnTo>
                      <a:cubicBezTo>
                        <a:pt x="1710059" y="127156"/>
                        <a:pt x="1750263" y="109391"/>
                        <a:pt x="1753068" y="84147"/>
                      </a:cubicBezTo>
                      <a:cubicBezTo>
                        <a:pt x="1755873" y="58903"/>
                        <a:pt x="1704449" y="17764"/>
                        <a:pt x="1680140" y="0"/>
                      </a:cubicBezTo>
                    </a:path>
                  </a:pathLst>
                </a:custGeom>
                <a:noFill/>
                <a:ln w="1905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</p:grpSp>
          <p:sp>
            <p:nvSpPr>
              <p:cNvPr id="123" name="Textfeld 111"/>
              <p:cNvSpPr txBox="1">
                <a:spLocks noChangeArrowheads="1"/>
              </p:cNvSpPr>
              <p:nvPr/>
            </p:nvSpPr>
            <p:spPr bwMode="auto">
              <a:xfrm>
                <a:off x="7665690" y="3604155"/>
                <a:ext cx="861538" cy="28898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r>
                  <a:rPr lang="de-DE" sz="800" b="1" dirty="0" smtClean="0">
                    <a:solidFill>
                      <a:srgbClr val="000000"/>
                    </a:solidFill>
                  </a:rPr>
                  <a:t>PVL/VS0</a:t>
                </a:r>
              </a:p>
            </p:txBody>
          </p:sp>
        </p:grpSp>
        <p:grpSp>
          <p:nvGrpSpPr>
            <p:cNvPr id="129" name="Gruppieren 48"/>
            <p:cNvGrpSpPr>
              <a:grpSpLocks/>
            </p:cNvGrpSpPr>
            <p:nvPr/>
          </p:nvGrpSpPr>
          <p:grpSpPr bwMode="auto">
            <a:xfrm flipH="1">
              <a:off x="3509044" y="3122831"/>
              <a:ext cx="792162" cy="323850"/>
              <a:chOff x="7527943" y="3505711"/>
              <a:chExt cx="1184726" cy="434397"/>
            </a:xfrm>
          </p:grpSpPr>
          <p:grpSp>
            <p:nvGrpSpPr>
              <p:cNvPr id="130" name="Gruppieren 265"/>
              <p:cNvGrpSpPr>
                <a:grpSpLocks noChangeAspect="1"/>
              </p:cNvGrpSpPr>
              <p:nvPr/>
            </p:nvGrpSpPr>
            <p:grpSpPr bwMode="auto">
              <a:xfrm>
                <a:off x="7527943" y="3505711"/>
                <a:ext cx="1184726" cy="434397"/>
                <a:chOff x="5364171" y="3314767"/>
                <a:chExt cx="1285886" cy="471423"/>
              </a:xfrm>
            </p:grpSpPr>
            <p:sp>
              <p:nvSpPr>
                <p:cNvPr id="132" name="Ellipse 131"/>
                <p:cNvSpPr/>
                <p:nvPr/>
              </p:nvSpPr>
              <p:spPr>
                <a:xfrm>
                  <a:off x="5467248" y="3566656"/>
                  <a:ext cx="229346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33" name="Ellipse 36"/>
                <p:cNvSpPr/>
                <p:nvPr/>
              </p:nvSpPr>
              <p:spPr>
                <a:xfrm>
                  <a:off x="6294441" y="3566656"/>
                  <a:ext cx="229347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cxnSp>
              <p:nvCxnSpPr>
                <p:cNvPr id="134" name="Gerade Verbindung 13"/>
                <p:cNvCxnSpPr>
                  <a:cxnSpLocks noChangeShapeType="1"/>
                </p:cNvCxnSpPr>
                <p:nvPr/>
              </p:nvCxnSpPr>
              <p:spPr bwMode="auto">
                <a:xfrm flipV="1">
                  <a:off x="5748132" y="3668335"/>
                  <a:ext cx="510232" cy="30041"/>
                </a:xfrm>
                <a:prstGeom prst="line">
                  <a:avLst/>
                </a:prstGeom>
                <a:noFill/>
                <a:ln w="19050" algn="ctr">
                  <a:solidFill>
                    <a:schemeClr val="bg2">
                      <a:lumMod val="75000"/>
                    </a:schemeClr>
                  </a:solidFill>
                  <a:round/>
                  <a:headEnd/>
                  <a:tailEnd/>
                </a:ln>
              </p:spPr>
            </p:cxnSp>
            <p:sp>
              <p:nvSpPr>
                <p:cNvPr id="135" name="Freihandform 134"/>
                <p:cNvSpPr/>
                <p:nvPr/>
              </p:nvSpPr>
              <p:spPr>
                <a:xfrm>
                  <a:off x="5364171" y="3314767"/>
                  <a:ext cx="1285886" cy="409030"/>
                </a:xfrm>
                <a:custGeom>
                  <a:avLst/>
                  <a:gdLst>
                    <a:gd name="connsiteX0" fmla="*/ 15895 w 3131213"/>
                    <a:gd name="connsiteY0" fmla="*/ 992002 h 992002"/>
                    <a:gd name="connsiteX1" fmla="*/ 10285 w 3131213"/>
                    <a:gd name="connsiteY1" fmla="*/ 879806 h 992002"/>
                    <a:gd name="connsiteX2" fmla="*/ 15895 w 3131213"/>
                    <a:gd name="connsiteY2" fmla="*/ 762000 h 992002"/>
                    <a:gd name="connsiteX3" fmla="*/ 4675 w 3131213"/>
                    <a:gd name="connsiteY3" fmla="*/ 717121 h 992002"/>
                    <a:gd name="connsiteX4" fmla="*/ 43944 w 3131213"/>
                    <a:gd name="connsiteY4" fmla="*/ 677852 h 992002"/>
                    <a:gd name="connsiteX5" fmla="*/ 43944 w 3131213"/>
                    <a:gd name="connsiteY5" fmla="*/ 543217 h 992002"/>
                    <a:gd name="connsiteX6" fmla="*/ 184189 w 3131213"/>
                    <a:gd name="connsiteY6" fmla="*/ 447850 h 992002"/>
                    <a:gd name="connsiteX7" fmla="*/ 705902 w 3131213"/>
                    <a:gd name="connsiteY7" fmla="*/ 290775 h 992002"/>
                    <a:gd name="connsiteX8" fmla="*/ 711512 w 3131213"/>
                    <a:gd name="connsiteY8" fmla="*/ 307605 h 992002"/>
                    <a:gd name="connsiteX9" fmla="*/ 857367 w 3131213"/>
                    <a:gd name="connsiteY9" fmla="*/ 229067 h 992002"/>
                    <a:gd name="connsiteX10" fmla="*/ 1081760 w 3131213"/>
                    <a:gd name="connsiteY10" fmla="*/ 122481 h 992002"/>
                    <a:gd name="connsiteX11" fmla="*/ 1283713 w 3131213"/>
                    <a:gd name="connsiteY11" fmla="*/ 49553 h 992002"/>
                    <a:gd name="connsiteX12" fmla="*/ 1782987 w 3131213"/>
                    <a:gd name="connsiteY12" fmla="*/ 4675 h 992002"/>
                    <a:gd name="connsiteX13" fmla="*/ 2170064 w 3131213"/>
                    <a:gd name="connsiteY13" fmla="*/ 21504 h 992002"/>
                    <a:gd name="connsiteX14" fmla="*/ 2585190 w 3131213"/>
                    <a:gd name="connsiteY14" fmla="*/ 71992 h 992002"/>
                    <a:gd name="connsiteX15" fmla="*/ 2826412 w 3131213"/>
                    <a:gd name="connsiteY15" fmla="*/ 116871 h 992002"/>
                    <a:gd name="connsiteX16" fmla="*/ 2904950 w 3131213"/>
                    <a:gd name="connsiteY16" fmla="*/ 116871 h 992002"/>
                    <a:gd name="connsiteX17" fmla="*/ 2871291 w 3131213"/>
                    <a:gd name="connsiteY17" fmla="*/ 172969 h 992002"/>
                    <a:gd name="connsiteX18" fmla="*/ 2977877 w 3131213"/>
                    <a:gd name="connsiteY18" fmla="*/ 318824 h 992002"/>
                    <a:gd name="connsiteX19" fmla="*/ 3028366 w 3131213"/>
                    <a:gd name="connsiteY19" fmla="*/ 352483 h 992002"/>
                    <a:gd name="connsiteX20" fmla="*/ 3039585 w 3131213"/>
                    <a:gd name="connsiteY20" fmla="*/ 560046 h 992002"/>
                    <a:gd name="connsiteX21" fmla="*/ 3118123 w 3131213"/>
                    <a:gd name="connsiteY21" fmla="*/ 644194 h 992002"/>
                    <a:gd name="connsiteX22" fmla="*/ 3118123 w 3131213"/>
                    <a:gd name="connsiteY22" fmla="*/ 823708 h 992002"/>
                    <a:gd name="connsiteX23" fmla="*/ 3067634 w 3131213"/>
                    <a:gd name="connsiteY23" fmla="*/ 919075 h 992002"/>
                    <a:gd name="connsiteX24" fmla="*/ 3056415 w 3131213"/>
                    <a:gd name="connsiteY24" fmla="*/ 980783 h 99200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</a:cxnLst>
                  <a:rect l="l" t="t" r="r" b="b"/>
                  <a:pathLst>
                    <a:path w="3131213" h="992002">
                      <a:moveTo>
                        <a:pt x="15895" y="992002"/>
                      </a:moveTo>
                      <a:cubicBezTo>
                        <a:pt x="13090" y="955071"/>
                        <a:pt x="10285" y="918140"/>
                        <a:pt x="10285" y="879806"/>
                      </a:cubicBezTo>
                      <a:cubicBezTo>
                        <a:pt x="10285" y="841472"/>
                        <a:pt x="16830" y="789114"/>
                        <a:pt x="15895" y="762000"/>
                      </a:cubicBezTo>
                      <a:cubicBezTo>
                        <a:pt x="14960" y="734886"/>
                        <a:pt x="0" y="731146"/>
                        <a:pt x="4675" y="717121"/>
                      </a:cubicBezTo>
                      <a:cubicBezTo>
                        <a:pt x="9350" y="703096"/>
                        <a:pt x="37399" y="706836"/>
                        <a:pt x="43944" y="677852"/>
                      </a:cubicBezTo>
                      <a:cubicBezTo>
                        <a:pt x="50489" y="648868"/>
                        <a:pt x="20570" y="581551"/>
                        <a:pt x="43944" y="543217"/>
                      </a:cubicBezTo>
                      <a:cubicBezTo>
                        <a:pt x="67318" y="504883"/>
                        <a:pt x="73863" y="489924"/>
                        <a:pt x="184189" y="447850"/>
                      </a:cubicBezTo>
                      <a:cubicBezTo>
                        <a:pt x="294515" y="405776"/>
                        <a:pt x="618015" y="314149"/>
                        <a:pt x="705902" y="290775"/>
                      </a:cubicBezTo>
                      <a:cubicBezTo>
                        <a:pt x="793789" y="267401"/>
                        <a:pt x="686268" y="317890"/>
                        <a:pt x="711512" y="307605"/>
                      </a:cubicBezTo>
                      <a:cubicBezTo>
                        <a:pt x="736756" y="297320"/>
                        <a:pt x="795659" y="259921"/>
                        <a:pt x="857367" y="229067"/>
                      </a:cubicBezTo>
                      <a:cubicBezTo>
                        <a:pt x="919075" y="198213"/>
                        <a:pt x="1010702" y="152400"/>
                        <a:pt x="1081760" y="122481"/>
                      </a:cubicBezTo>
                      <a:cubicBezTo>
                        <a:pt x="1152818" y="92562"/>
                        <a:pt x="1166842" y="69187"/>
                        <a:pt x="1283713" y="49553"/>
                      </a:cubicBezTo>
                      <a:cubicBezTo>
                        <a:pt x="1400584" y="29919"/>
                        <a:pt x="1635262" y="9350"/>
                        <a:pt x="1782987" y="4675"/>
                      </a:cubicBezTo>
                      <a:cubicBezTo>
                        <a:pt x="1930712" y="0"/>
                        <a:pt x="2036364" y="10285"/>
                        <a:pt x="2170064" y="21504"/>
                      </a:cubicBezTo>
                      <a:cubicBezTo>
                        <a:pt x="2303765" y="32724"/>
                        <a:pt x="2475799" y="56098"/>
                        <a:pt x="2585190" y="71992"/>
                      </a:cubicBezTo>
                      <a:cubicBezTo>
                        <a:pt x="2694581" y="87887"/>
                        <a:pt x="2773119" y="109391"/>
                        <a:pt x="2826412" y="116871"/>
                      </a:cubicBezTo>
                      <a:cubicBezTo>
                        <a:pt x="2879705" y="124351"/>
                        <a:pt x="2897470" y="107521"/>
                        <a:pt x="2904950" y="116871"/>
                      </a:cubicBezTo>
                      <a:cubicBezTo>
                        <a:pt x="2912430" y="126221"/>
                        <a:pt x="2859137" y="139310"/>
                        <a:pt x="2871291" y="172969"/>
                      </a:cubicBezTo>
                      <a:cubicBezTo>
                        <a:pt x="2883445" y="206628"/>
                        <a:pt x="2951698" y="288905"/>
                        <a:pt x="2977877" y="318824"/>
                      </a:cubicBezTo>
                      <a:cubicBezTo>
                        <a:pt x="3004056" y="348743"/>
                        <a:pt x="3018081" y="312279"/>
                        <a:pt x="3028366" y="352483"/>
                      </a:cubicBezTo>
                      <a:cubicBezTo>
                        <a:pt x="3038651" y="392687"/>
                        <a:pt x="3024626" y="511428"/>
                        <a:pt x="3039585" y="560046"/>
                      </a:cubicBezTo>
                      <a:cubicBezTo>
                        <a:pt x="3054545" y="608665"/>
                        <a:pt x="3105033" y="600250"/>
                        <a:pt x="3118123" y="644194"/>
                      </a:cubicBezTo>
                      <a:cubicBezTo>
                        <a:pt x="3131213" y="688138"/>
                        <a:pt x="3126538" y="777895"/>
                        <a:pt x="3118123" y="823708"/>
                      </a:cubicBezTo>
                      <a:cubicBezTo>
                        <a:pt x="3109708" y="869522"/>
                        <a:pt x="3077919" y="892896"/>
                        <a:pt x="3067634" y="919075"/>
                      </a:cubicBezTo>
                      <a:cubicBezTo>
                        <a:pt x="3057349" y="945254"/>
                        <a:pt x="3058285" y="972368"/>
                        <a:pt x="3056415" y="980783"/>
                      </a:cubicBezTo>
                    </a:path>
                  </a:pathLst>
                </a:cu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36" name="Freihandform 135"/>
                <p:cNvSpPr/>
                <p:nvPr/>
              </p:nvSpPr>
              <p:spPr>
                <a:xfrm>
                  <a:off x="5714633" y="3377162"/>
                  <a:ext cx="721540" cy="117855"/>
                </a:xfrm>
                <a:custGeom>
                  <a:avLst/>
                  <a:gdLst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1755873" h="280490">
                      <a:moveTo>
                        <a:pt x="8415" y="235612"/>
                      </a:moveTo>
                      <a:cubicBezTo>
                        <a:pt x="4207" y="256181"/>
                        <a:pt x="0" y="276750"/>
                        <a:pt x="131831" y="280490"/>
                      </a:cubicBezTo>
                      <a:lnTo>
                        <a:pt x="799399" y="258051"/>
                      </a:lnTo>
                      <a:cubicBezTo>
                        <a:pt x="1022857" y="249636"/>
                        <a:pt x="1328592" y="247766"/>
                        <a:pt x="1472577" y="230002"/>
                      </a:cubicBezTo>
                      <a:lnTo>
                        <a:pt x="1663310" y="151465"/>
                      </a:lnTo>
                      <a:cubicBezTo>
                        <a:pt x="1710059" y="127156"/>
                        <a:pt x="1750263" y="109391"/>
                        <a:pt x="1753068" y="84147"/>
                      </a:cubicBezTo>
                      <a:cubicBezTo>
                        <a:pt x="1755873" y="58903"/>
                        <a:pt x="1704449" y="17764"/>
                        <a:pt x="1680140" y="0"/>
                      </a:cubicBezTo>
                    </a:path>
                  </a:pathLst>
                </a:custGeom>
                <a:noFill/>
                <a:ln w="1905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</p:grpSp>
          <p:sp>
            <p:nvSpPr>
              <p:cNvPr id="131" name="Textfeld 95"/>
              <p:cNvSpPr txBox="1">
                <a:spLocks noChangeArrowheads="1"/>
              </p:cNvSpPr>
              <p:nvPr/>
            </p:nvSpPr>
            <p:spPr bwMode="auto">
              <a:xfrm>
                <a:off x="7813462" y="3604141"/>
                <a:ext cx="576064" cy="28885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>
                <a:spAutoFit/>
              </a:bodyPr>
              <a:lstStyle/>
              <a:p>
                <a:r>
                  <a:rPr lang="de-DE" sz="800" b="1" dirty="0">
                    <a:solidFill>
                      <a:srgbClr val="000000"/>
                    </a:solidFill>
                  </a:rPr>
                  <a:t>MT</a:t>
                </a:r>
              </a:p>
            </p:txBody>
          </p:sp>
        </p:grpSp>
        <p:grpSp>
          <p:nvGrpSpPr>
            <p:cNvPr id="137" name="Gruppieren 48"/>
            <p:cNvGrpSpPr>
              <a:grpSpLocks/>
            </p:cNvGrpSpPr>
            <p:nvPr/>
          </p:nvGrpSpPr>
          <p:grpSpPr bwMode="auto">
            <a:xfrm flipH="1">
              <a:off x="7545594" y="3125995"/>
              <a:ext cx="792162" cy="323849"/>
              <a:chOff x="7527943" y="3505711"/>
              <a:chExt cx="1184726" cy="434397"/>
            </a:xfrm>
          </p:grpSpPr>
          <p:grpSp>
            <p:nvGrpSpPr>
              <p:cNvPr id="138" name="Gruppieren 265"/>
              <p:cNvGrpSpPr>
                <a:grpSpLocks noChangeAspect="1"/>
              </p:cNvGrpSpPr>
              <p:nvPr/>
            </p:nvGrpSpPr>
            <p:grpSpPr bwMode="auto">
              <a:xfrm>
                <a:off x="7527943" y="3505711"/>
                <a:ext cx="1184726" cy="434397"/>
                <a:chOff x="5364171" y="3314767"/>
                <a:chExt cx="1285886" cy="471423"/>
              </a:xfrm>
            </p:grpSpPr>
            <p:sp>
              <p:nvSpPr>
                <p:cNvPr id="140" name="Ellipse 139"/>
                <p:cNvSpPr/>
                <p:nvPr/>
              </p:nvSpPr>
              <p:spPr>
                <a:xfrm>
                  <a:off x="5467248" y="3566656"/>
                  <a:ext cx="229346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41" name="Ellipse 36"/>
                <p:cNvSpPr/>
                <p:nvPr/>
              </p:nvSpPr>
              <p:spPr>
                <a:xfrm>
                  <a:off x="6316595" y="3566656"/>
                  <a:ext cx="229347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cxnSp>
              <p:nvCxnSpPr>
                <p:cNvPr id="142" name="Gerade Verbindung 13"/>
                <p:cNvCxnSpPr>
                  <a:cxnSpLocks noChangeShapeType="1"/>
                </p:cNvCxnSpPr>
                <p:nvPr/>
              </p:nvCxnSpPr>
              <p:spPr bwMode="auto">
                <a:xfrm flipV="1">
                  <a:off x="5759210" y="3668335"/>
                  <a:ext cx="510232" cy="30041"/>
                </a:xfrm>
                <a:prstGeom prst="line">
                  <a:avLst/>
                </a:prstGeom>
                <a:noFill/>
                <a:ln w="19050" algn="ctr">
                  <a:solidFill>
                    <a:schemeClr val="bg2">
                      <a:lumMod val="75000"/>
                    </a:schemeClr>
                  </a:solidFill>
                  <a:round/>
                  <a:headEnd/>
                  <a:tailEnd/>
                </a:ln>
              </p:spPr>
            </p:cxnSp>
            <p:sp>
              <p:nvSpPr>
                <p:cNvPr id="143" name="Freihandform 142"/>
                <p:cNvSpPr/>
                <p:nvPr/>
              </p:nvSpPr>
              <p:spPr>
                <a:xfrm>
                  <a:off x="5364171" y="3314767"/>
                  <a:ext cx="1285886" cy="409030"/>
                </a:xfrm>
                <a:custGeom>
                  <a:avLst/>
                  <a:gdLst>
                    <a:gd name="connsiteX0" fmla="*/ 15895 w 3131213"/>
                    <a:gd name="connsiteY0" fmla="*/ 992002 h 992002"/>
                    <a:gd name="connsiteX1" fmla="*/ 10285 w 3131213"/>
                    <a:gd name="connsiteY1" fmla="*/ 879806 h 992002"/>
                    <a:gd name="connsiteX2" fmla="*/ 15895 w 3131213"/>
                    <a:gd name="connsiteY2" fmla="*/ 762000 h 992002"/>
                    <a:gd name="connsiteX3" fmla="*/ 4675 w 3131213"/>
                    <a:gd name="connsiteY3" fmla="*/ 717121 h 992002"/>
                    <a:gd name="connsiteX4" fmla="*/ 43944 w 3131213"/>
                    <a:gd name="connsiteY4" fmla="*/ 677852 h 992002"/>
                    <a:gd name="connsiteX5" fmla="*/ 43944 w 3131213"/>
                    <a:gd name="connsiteY5" fmla="*/ 543217 h 992002"/>
                    <a:gd name="connsiteX6" fmla="*/ 184189 w 3131213"/>
                    <a:gd name="connsiteY6" fmla="*/ 447850 h 992002"/>
                    <a:gd name="connsiteX7" fmla="*/ 705902 w 3131213"/>
                    <a:gd name="connsiteY7" fmla="*/ 290775 h 992002"/>
                    <a:gd name="connsiteX8" fmla="*/ 711512 w 3131213"/>
                    <a:gd name="connsiteY8" fmla="*/ 307605 h 992002"/>
                    <a:gd name="connsiteX9" fmla="*/ 857367 w 3131213"/>
                    <a:gd name="connsiteY9" fmla="*/ 229067 h 992002"/>
                    <a:gd name="connsiteX10" fmla="*/ 1081760 w 3131213"/>
                    <a:gd name="connsiteY10" fmla="*/ 122481 h 992002"/>
                    <a:gd name="connsiteX11" fmla="*/ 1283713 w 3131213"/>
                    <a:gd name="connsiteY11" fmla="*/ 49553 h 992002"/>
                    <a:gd name="connsiteX12" fmla="*/ 1782987 w 3131213"/>
                    <a:gd name="connsiteY12" fmla="*/ 4675 h 992002"/>
                    <a:gd name="connsiteX13" fmla="*/ 2170064 w 3131213"/>
                    <a:gd name="connsiteY13" fmla="*/ 21504 h 992002"/>
                    <a:gd name="connsiteX14" fmla="*/ 2585190 w 3131213"/>
                    <a:gd name="connsiteY14" fmla="*/ 71992 h 992002"/>
                    <a:gd name="connsiteX15" fmla="*/ 2826412 w 3131213"/>
                    <a:gd name="connsiteY15" fmla="*/ 116871 h 992002"/>
                    <a:gd name="connsiteX16" fmla="*/ 2904950 w 3131213"/>
                    <a:gd name="connsiteY16" fmla="*/ 116871 h 992002"/>
                    <a:gd name="connsiteX17" fmla="*/ 2871291 w 3131213"/>
                    <a:gd name="connsiteY17" fmla="*/ 172969 h 992002"/>
                    <a:gd name="connsiteX18" fmla="*/ 2977877 w 3131213"/>
                    <a:gd name="connsiteY18" fmla="*/ 318824 h 992002"/>
                    <a:gd name="connsiteX19" fmla="*/ 3028366 w 3131213"/>
                    <a:gd name="connsiteY19" fmla="*/ 352483 h 992002"/>
                    <a:gd name="connsiteX20" fmla="*/ 3039585 w 3131213"/>
                    <a:gd name="connsiteY20" fmla="*/ 560046 h 992002"/>
                    <a:gd name="connsiteX21" fmla="*/ 3118123 w 3131213"/>
                    <a:gd name="connsiteY21" fmla="*/ 644194 h 992002"/>
                    <a:gd name="connsiteX22" fmla="*/ 3118123 w 3131213"/>
                    <a:gd name="connsiteY22" fmla="*/ 823708 h 992002"/>
                    <a:gd name="connsiteX23" fmla="*/ 3067634 w 3131213"/>
                    <a:gd name="connsiteY23" fmla="*/ 919075 h 992002"/>
                    <a:gd name="connsiteX24" fmla="*/ 3056415 w 3131213"/>
                    <a:gd name="connsiteY24" fmla="*/ 980783 h 99200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</a:cxnLst>
                  <a:rect l="l" t="t" r="r" b="b"/>
                  <a:pathLst>
                    <a:path w="3131213" h="992002">
                      <a:moveTo>
                        <a:pt x="15895" y="992002"/>
                      </a:moveTo>
                      <a:cubicBezTo>
                        <a:pt x="13090" y="955071"/>
                        <a:pt x="10285" y="918140"/>
                        <a:pt x="10285" y="879806"/>
                      </a:cubicBezTo>
                      <a:cubicBezTo>
                        <a:pt x="10285" y="841472"/>
                        <a:pt x="16830" y="789114"/>
                        <a:pt x="15895" y="762000"/>
                      </a:cubicBezTo>
                      <a:cubicBezTo>
                        <a:pt x="14960" y="734886"/>
                        <a:pt x="0" y="731146"/>
                        <a:pt x="4675" y="717121"/>
                      </a:cubicBezTo>
                      <a:cubicBezTo>
                        <a:pt x="9350" y="703096"/>
                        <a:pt x="37399" y="706836"/>
                        <a:pt x="43944" y="677852"/>
                      </a:cubicBezTo>
                      <a:cubicBezTo>
                        <a:pt x="50489" y="648868"/>
                        <a:pt x="20570" y="581551"/>
                        <a:pt x="43944" y="543217"/>
                      </a:cubicBezTo>
                      <a:cubicBezTo>
                        <a:pt x="67318" y="504883"/>
                        <a:pt x="73863" y="489924"/>
                        <a:pt x="184189" y="447850"/>
                      </a:cubicBezTo>
                      <a:cubicBezTo>
                        <a:pt x="294515" y="405776"/>
                        <a:pt x="618015" y="314149"/>
                        <a:pt x="705902" y="290775"/>
                      </a:cubicBezTo>
                      <a:cubicBezTo>
                        <a:pt x="793789" y="267401"/>
                        <a:pt x="686268" y="317890"/>
                        <a:pt x="711512" y="307605"/>
                      </a:cubicBezTo>
                      <a:cubicBezTo>
                        <a:pt x="736756" y="297320"/>
                        <a:pt x="795659" y="259921"/>
                        <a:pt x="857367" y="229067"/>
                      </a:cubicBezTo>
                      <a:cubicBezTo>
                        <a:pt x="919075" y="198213"/>
                        <a:pt x="1010702" y="152400"/>
                        <a:pt x="1081760" y="122481"/>
                      </a:cubicBezTo>
                      <a:cubicBezTo>
                        <a:pt x="1152818" y="92562"/>
                        <a:pt x="1166842" y="69187"/>
                        <a:pt x="1283713" y="49553"/>
                      </a:cubicBezTo>
                      <a:cubicBezTo>
                        <a:pt x="1400584" y="29919"/>
                        <a:pt x="1635262" y="9350"/>
                        <a:pt x="1782987" y="4675"/>
                      </a:cubicBezTo>
                      <a:cubicBezTo>
                        <a:pt x="1930712" y="0"/>
                        <a:pt x="2036364" y="10285"/>
                        <a:pt x="2170064" y="21504"/>
                      </a:cubicBezTo>
                      <a:cubicBezTo>
                        <a:pt x="2303765" y="32724"/>
                        <a:pt x="2475799" y="56098"/>
                        <a:pt x="2585190" y="71992"/>
                      </a:cubicBezTo>
                      <a:cubicBezTo>
                        <a:pt x="2694581" y="87887"/>
                        <a:pt x="2773119" y="109391"/>
                        <a:pt x="2826412" y="116871"/>
                      </a:cubicBezTo>
                      <a:cubicBezTo>
                        <a:pt x="2879705" y="124351"/>
                        <a:pt x="2897470" y="107521"/>
                        <a:pt x="2904950" y="116871"/>
                      </a:cubicBezTo>
                      <a:cubicBezTo>
                        <a:pt x="2912430" y="126221"/>
                        <a:pt x="2859137" y="139310"/>
                        <a:pt x="2871291" y="172969"/>
                      </a:cubicBezTo>
                      <a:cubicBezTo>
                        <a:pt x="2883445" y="206628"/>
                        <a:pt x="2951698" y="288905"/>
                        <a:pt x="2977877" y="318824"/>
                      </a:cubicBezTo>
                      <a:cubicBezTo>
                        <a:pt x="3004056" y="348743"/>
                        <a:pt x="3018081" y="312279"/>
                        <a:pt x="3028366" y="352483"/>
                      </a:cubicBezTo>
                      <a:cubicBezTo>
                        <a:pt x="3038651" y="392687"/>
                        <a:pt x="3024626" y="511428"/>
                        <a:pt x="3039585" y="560046"/>
                      </a:cubicBezTo>
                      <a:cubicBezTo>
                        <a:pt x="3054545" y="608665"/>
                        <a:pt x="3105033" y="600250"/>
                        <a:pt x="3118123" y="644194"/>
                      </a:cubicBezTo>
                      <a:cubicBezTo>
                        <a:pt x="3131213" y="688138"/>
                        <a:pt x="3126538" y="777895"/>
                        <a:pt x="3118123" y="823708"/>
                      </a:cubicBezTo>
                      <a:cubicBezTo>
                        <a:pt x="3109708" y="869522"/>
                        <a:pt x="3077919" y="892896"/>
                        <a:pt x="3067634" y="919075"/>
                      </a:cubicBezTo>
                      <a:cubicBezTo>
                        <a:pt x="3057349" y="945254"/>
                        <a:pt x="3058285" y="972368"/>
                        <a:pt x="3056415" y="980783"/>
                      </a:cubicBezTo>
                    </a:path>
                  </a:pathLst>
                </a:cu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44" name="Freihandform 143"/>
                <p:cNvSpPr/>
                <p:nvPr/>
              </p:nvSpPr>
              <p:spPr>
                <a:xfrm>
                  <a:off x="5714633" y="3377162"/>
                  <a:ext cx="721540" cy="117855"/>
                </a:xfrm>
                <a:custGeom>
                  <a:avLst/>
                  <a:gdLst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1755873" h="280490">
                      <a:moveTo>
                        <a:pt x="8415" y="235612"/>
                      </a:moveTo>
                      <a:cubicBezTo>
                        <a:pt x="4207" y="256181"/>
                        <a:pt x="0" y="276750"/>
                        <a:pt x="131831" y="280490"/>
                      </a:cubicBezTo>
                      <a:lnTo>
                        <a:pt x="799399" y="258051"/>
                      </a:lnTo>
                      <a:cubicBezTo>
                        <a:pt x="1022857" y="249636"/>
                        <a:pt x="1328592" y="247766"/>
                        <a:pt x="1472577" y="230002"/>
                      </a:cubicBezTo>
                      <a:lnTo>
                        <a:pt x="1663310" y="151465"/>
                      </a:lnTo>
                      <a:cubicBezTo>
                        <a:pt x="1710059" y="127156"/>
                        <a:pt x="1750263" y="109391"/>
                        <a:pt x="1753068" y="84147"/>
                      </a:cubicBezTo>
                      <a:cubicBezTo>
                        <a:pt x="1755873" y="58903"/>
                        <a:pt x="1704449" y="17764"/>
                        <a:pt x="1680140" y="0"/>
                      </a:cubicBezTo>
                    </a:path>
                  </a:pathLst>
                </a:custGeom>
                <a:noFill/>
                <a:ln w="1905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</p:grpSp>
          <p:sp>
            <p:nvSpPr>
              <p:cNvPr id="139" name="Textfeld 111"/>
              <p:cNvSpPr txBox="1">
                <a:spLocks noChangeArrowheads="1"/>
              </p:cNvSpPr>
              <p:nvPr/>
            </p:nvSpPr>
            <p:spPr bwMode="auto">
              <a:xfrm>
                <a:off x="7577323" y="3604142"/>
                <a:ext cx="1076923" cy="288987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de-DE" sz="800" b="1" dirty="0" smtClean="0">
                    <a:solidFill>
                      <a:srgbClr val="000000"/>
                    </a:solidFill>
                  </a:rPr>
                  <a:t>VS1/VS2</a:t>
                </a:r>
                <a:endParaRPr lang="de-DE" sz="800" b="1" dirty="0">
                  <a:solidFill>
                    <a:srgbClr val="000000"/>
                  </a:solidFill>
                </a:endParaRPr>
              </a:p>
            </p:txBody>
          </p:sp>
        </p:grpSp>
        <p:grpSp>
          <p:nvGrpSpPr>
            <p:cNvPr id="145" name="Gruppieren 277"/>
            <p:cNvGrpSpPr/>
            <p:nvPr/>
          </p:nvGrpSpPr>
          <p:grpSpPr>
            <a:xfrm>
              <a:off x="1991868" y="3545712"/>
              <a:ext cx="1092713" cy="887078"/>
              <a:chOff x="1752655" y="4077584"/>
              <a:chExt cx="1092713" cy="887078"/>
            </a:xfrm>
          </p:grpSpPr>
          <p:sp>
            <p:nvSpPr>
              <p:cNvPr id="146" name="Abgerundetes Rechteck 145"/>
              <p:cNvSpPr/>
              <p:nvPr/>
            </p:nvSpPr>
            <p:spPr bwMode="auto">
              <a:xfrm>
                <a:off x="1826274" y="4077584"/>
                <a:ext cx="936000" cy="144000"/>
              </a:xfrm>
              <a:prstGeom prst="roundRect">
                <a:avLst>
                  <a:gd name="adj" fmla="val 0"/>
                </a:avLst>
              </a:prstGeom>
              <a:solidFill>
                <a:srgbClr val="405A7F"/>
              </a:solidFill>
              <a:ln w="19050" cap="flat" cmpd="sng" algn="ctr">
                <a:solidFill>
                  <a:srgbClr val="405A7F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 anchor="ctr"/>
              <a:lstStyle/>
              <a:p>
                <a:pPr algn="ctr">
                  <a:defRPr/>
                </a:pPr>
                <a:endParaRPr lang="de-DE" sz="1000" b="1" dirty="0" smtClean="0">
                  <a:solidFill>
                    <a:srgbClr val="FFFFFF"/>
                  </a:solidFill>
                </a:endParaRPr>
              </a:p>
            </p:txBody>
          </p:sp>
          <p:sp>
            <p:nvSpPr>
              <p:cNvPr id="147" name="Raute 146"/>
              <p:cNvSpPr/>
              <p:nvPr/>
            </p:nvSpPr>
            <p:spPr bwMode="auto">
              <a:xfrm>
                <a:off x="1752655" y="4077584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48" name="Raute 147"/>
              <p:cNvSpPr/>
              <p:nvPr/>
            </p:nvSpPr>
            <p:spPr bwMode="auto">
              <a:xfrm>
                <a:off x="2701368" y="4077584"/>
                <a:ext cx="144000" cy="144000"/>
              </a:xfrm>
              <a:prstGeom prst="diamond">
                <a:avLst/>
              </a:prstGeom>
              <a:solidFill>
                <a:schemeClr val="tx2">
                  <a:lumMod val="75000"/>
                </a:schemeClr>
              </a:solidFill>
              <a:ln w="19050" cap="flat" cmpd="sng" algn="ctr">
                <a:noFill/>
                <a:prstDash val="solid"/>
                <a:round/>
                <a:headEnd type="none" w="med" len="med"/>
                <a:tailEnd type="none" w="med" len="med"/>
              </a:ln>
              <a:effectLst/>
            </p:spPr>
            <p:txBody>
              <a:bodyPr lIns="36000" tIns="36000" rIns="36000" bIns="36000"/>
              <a:lstStyle/>
              <a:p>
                <a:pPr>
                  <a:lnSpc>
                    <a:spcPct val="95000"/>
                  </a:lnSpc>
                  <a:defRPr/>
                </a:pPr>
                <a:endParaRPr lang="de-DE" sz="1400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149" name="Rechteck 148"/>
              <p:cNvSpPr/>
              <p:nvPr/>
            </p:nvSpPr>
            <p:spPr>
              <a:xfrm>
                <a:off x="1907704" y="4211562"/>
                <a:ext cx="720080" cy="753100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/>
              <a:lstStyle/>
              <a:p>
                <a:pPr algn="ctr"/>
                <a:r>
                  <a:rPr lang="de-DE" sz="1000" dirty="0" smtClean="0">
                    <a:solidFill>
                      <a:prstClr val="white"/>
                    </a:solidFill>
                  </a:rPr>
                  <a:t>RS 150</a:t>
                </a:r>
                <a:endParaRPr lang="de-DE" sz="1000" dirty="0">
                  <a:solidFill>
                    <a:prstClr val="white"/>
                  </a:solidFill>
                </a:endParaRPr>
              </a:p>
            </p:txBody>
          </p:sp>
        </p:grpSp>
        <p:sp>
          <p:nvSpPr>
            <p:cNvPr id="150" name="Rechteckige Legende 149"/>
            <p:cNvSpPr/>
            <p:nvPr/>
          </p:nvSpPr>
          <p:spPr>
            <a:xfrm>
              <a:off x="1046025" y="2688705"/>
              <a:ext cx="488730" cy="258629"/>
            </a:xfrm>
            <a:prstGeom prst="wedgeRectCallout">
              <a:avLst>
                <a:gd name="adj1" fmla="val -53911"/>
                <a:gd name="adj2" fmla="val 126202"/>
              </a:avLst>
            </a:prstGeom>
            <a:noFill/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0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1" name="Rechteckige Legende 150"/>
            <p:cNvSpPr/>
            <p:nvPr/>
          </p:nvSpPr>
          <p:spPr>
            <a:xfrm>
              <a:off x="1997212" y="2851616"/>
              <a:ext cx="488730" cy="258629"/>
            </a:xfrm>
            <a:prstGeom prst="wedgeRectCallout">
              <a:avLst>
                <a:gd name="adj1" fmla="val -70305"/>
                <a:gd name="adj2" fmla="val 146790"/>
              </a:avLst>
            </a:prstGeom>
            <a:noFill/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1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2" name="Rechteckige Legende 151"/>
            <p:cNvSpPr/>
            <p:nvPr/>
          </p:nvSpPr>
          <p:spPr>
            <a:xfrm>
              <a:off x="2906357" y="3130140"/>
              <a:ext cx="488730" cy="258629"/>
            </a:xfrm>
            <a:prstGeom prst="wedgeRectCallout">
              <a:avLst>
                <a:gd name="adj1" fmla="val -78502"/>
                <a:gd name="adj2" fmla="val 129143"/>
              </a:avLst>
            </a:prstGeom>
            <a:noFill/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2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3" name="Rechteckige Legende 152"/>
            <p:cNvSpPr/>
            <p:nvPr/>
          </p:nvSpPr>
          <p:spPr>
            <a:xfrm>
              <a:off x="4729902" y="3946946"/>
              <a:ext cx="488730" cy="258629"/>
            </a:xfrm>
            <a:prstGeom prst="wedgeRectCallout">
              <a:avLst>
                <a:gd name="adj1" fmla="val -52272"/>
                <a:gd name="adj2" fmla="val 108554"/>
              </a:avLst>
            </a:prstGeom>
            <a:pattFill prst="wdUpDiag">
              <a:fgClr>
                <a:srgbClr val="FFFF00"/>
              </a:fgClr>
              <a:bgClr>
                <a:schemeClr val="bg1"/>
              </a:bgClr>
            </a:pattFill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3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4" name="Rechteckige Legende 153"/>
            <p:cNvSpPr/>
            <p:nvPr/>
          </p:nvSpPr>
          <p:spPr>
            <a:xfrm>
              <a:off x="5565474" y="4633119"/>
              <a:ext cx="488730" cy="258629"/>
            </a:xfrm>
            <a:prstGeom prst="wedgeRectCallout">
              <a:avLst>
                <a:gd name="adj1" fmla="val -71944"/>
                <a:gd name="adj2" fmla="val 117378"/>
              </a:avLst>
            </a:prstGeom>
            <a:solidFill>
              <a:srgbClr val="FFFF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4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5" name="Rechteckige Legende 154"/>
            <p:cNvSpPr/>
            <p:nvPr/>
          </p:nvSpPr>
          <p:spPr>
            <a:xfrm>
              <a:off x="6842481" y="5006482"/>
              <a:ext cx="488730" cy="258629"/>
            </a:xfrm>
            <a:prstGeom prst="wedgeRectCallout">
              <a:avLst>
                <a:gd name="adj1" fmla="val -101452"/>
                <a:gd name="adj2" fmla="val 117378"/>
              </a:avLst>
            </a:prstGeom>
            <a:pattFill prst="wdUpDiag">
              <a:fgClr>
                <a:srgbClr val="FFFF00"/>
              </a:fgClr>
              <a:bgClr>
                <a:schemeClr val="bg1"/>
              </a:bgClr>
            </a:pattFill>
            <a:ln>
              <a:solidFill>
                <a:srgbClr val="FF0000"/>
              </a:solidFill>
              <a:prstDash val="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5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sp>
          <p:nvSpPr>
            <p:cNvPr id="156" name="Rechteckige Legende 155"/>
            <p:cNvSpPr/>
            <p:nvPr/>
          </p:nvSpPr>
          <p:spPr>
            <a:xfrm>
              <a:off x="7762136" y="5200678"/>
              <a:ext cx="488730" cy="258629"/>
            </a:xfrm>
            <a:prstGeom prst="wedgeRectCallout">
              <a:avLst>
                <a:gd name="adj1" fmla="val -65387"/>
                <a:gd name="adj2" fmla="val 129143"/>
              </a:avLst>
            </a:prstGeom>
            <a:solidFill>
              <a:srgbClr val="FFFF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de-DE" sz="1200" b="1" dirty="0" smtClean="0">
                  <a:solidFill>
                    <a:schemeClr val="tx1"/>
                  </a:solidFill>
                </a:rPr>
                <a:t>RG 6</a:t>
              </a:r>
              <a:endParaRPr lang="de-DE" sz="1200" b="1" dirty="0">
                <a:solidFill>
                  <a:schemeClr val="tx1"/>
                </a:solidFill>
              </a:endParaRPr>
            </a:p>
          </p:txBody>
        </p:sp>
        <p:grpSp>
          <p:nvGrpSpPr>
            <p:cNvPr id="157" name="Gruppieren 48"/>
            <p:cNvGrpSpPr>
              <a:grpSpLocks/>
            </p:cNvGrpSpPr>
            <p:nvPr/>
          </p:nvGrpSpPr>
          <p:grpSpPr bwMode="auto">
            <a:xfrm flipH="1">
              <a:off x="5016629" y="3123870"/>
              <a:ext cx="792163" cy="323850"/>
              <a:chOff x="7527943" y="3505711"/>
              <a:chExt cx="1184726" cy="434397"/>
            </a:xfrm>
          </p:grpSpPr>
          <p:grpSp>
            <p:nvGrpSpPr>
              <p:cNvPr id="158" name="Gruppieren 265"/>
              <p:cNvGrpSpPr>
                <a:grpSpLocks noChangeAspect="1"/>
              </p:cNvGrpSpPr>
              <p:nvPr/>
            </p:nvGrpSpPr>
            <p:grpSpPr bwMode="auto">
              <a:xfrm>
                <a:off x="7527943" y="3505711"/>
                <a:ext cx="1184726" cy="434397"/>
                <a:chOff x="5364171" y="3314767"/>
                <a:chExt cx="1285886" cy="471423"/>
              </a:xfrm>
            </p:grpSpPr>
            <p:sp>
              <p:nvSpPr>
                <p:cNvPr id="160" name="Ellipse 159"/>
                <p:cNvSpPr/>
                <p:nvPr/>
              </p:nvSpPr>
              <p:spPr>
                <a:xfrm>
                  <a:off x="5467248" y="3566656"/>
                  <a:ext cx="229347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61" name="Ellipse 36"/>
                <p:cNvSpPr/>
                <p:nvPr/>
              </p:nvSpPr>
              <p:spPr>
                <a:xfrm>
                  <a:off x="6294441" y="3566656"/>
                  <a:ext cx="229345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cxnSp>
              <p:nvCxnSpPr>
                <p:cNvPr id="162" name="Gerade Verbindung 13"/>
                <p:cNvCxnSpPr>
                  <a:cxnSpLocks noChangeShapeType="1"/>
                </p:cNvCxnSpPr>
                <p:nvPr/>
              </p:nvCxnSpPr>
              <p:spPr bwMode="auto">
                <a:xfrm flipV="1">
                  <a:off x="5748134" y="3668335"/>
                  <a:ext cx="510231" cy="30041"/>
                </a:xfrm>
                <a:prstGeom prst="line">
                  <a:avLst/>
                </a:prstGeom>
                <a:noFill/>
                <a:ln w="19050" algn="ctr">
                  <a:solidFill>
                    <a:schemeClr val="bg2">
                      <a:lumMod val="75000"/>
                    </a:schemeClr>
                  </a:solidFill>
                  <a:round/>
                  <a:headEnd/>
                  <a:tailEnd/>
                </a:ln>
              </p:spPr>
            </p:cxnSp>
            <p:sp>
              <p:nvSpPr>
                <p:cNvPr id="163" name="Freihandform 162"/>
                <p:cNvSpPr/>
                <p:nvPr/>
              </p:nvSpPr>
              <p:spPr>
                <a:xfrm>
                  <a:off x="5364171" y="3314767"/>
                  <a:ext cx="1285886" cy="409030"/>
                </a:xfrm>
                <a:custGeom>
                  <a:avLst/>
                  <a:gdLst>
                    <a:gd name="connsiteX0" fmla="*/ 15895 w 3131213"/>
                    <a:gd name="connsiteY0" fmla="*/ 992002 h 992002"/>
                    <a:gd name="connsiteX1" fmla="*/ 10285 w 3131213"/>
                    <a:gd name="connsiteY1" fmla="*/ 879806 h 992002"/>
                    <a:gd name="connsiteX2" fmla="*/ 15895 w 3131213"/>
                    <a:gd name="connsiteY2" fmla="*/ 762000 h 992002"/>
                    <a:gd name="connsiteX3" fmla="*/ 4675 w 3131213"/>
                    <a:gd name="connsiteY3" fmla="*/ 717121 h 992002"/>
                    <a:gd name="connsiteX4" fmla="*/ 43944 w 3131213"/>
                    <a:gd name="connsiteY4" fmla="*/ 677852 h 992002"/>
                    <a:gd name="connsiteX5" fmla="*/ 43944 w 3131213"/>
                    <a:gd name="connsiteY5" fmla="*/ 543217 h 992002"/>
                    <a:gd name="connsiteX6" fmla="*/ 184189 w 3131213"/>
                    <a:gd name="connsiteY6" fmla="*/ 447850 h 992002"/>
                    <a:gd name="connsiteX7" fmla="*/ 705902 w 3131213"/>
                    <a:gd name="connsiteY7" fmla="*/ 290775 h 992002"/>
                    <a:gd name="connsiteX8" fmla="*/ 711512 w 3131213"/>
                    <a:gd name="connsiteY8" fmla="*/ 307605 h 992002"/>
                    <a:gd name="connsiteX9" fmla="*/ 857367 w 3131213"/>
                    <a:gd name="connsiteY9" fmla="*/ 229067 h 992002"/>
                    <a:gd name="connsiteX10" fmla="*/ 1081760 w 3131213"/>
                    <a:gd name="connsiteY10" fmla="*/ 122481 h 992002"/>
                    <a:gd name="connsiteX11" fmla="*/ 1283713 w 3131213"/>
                    <a:gd name="connsiteY11" fmla="*/ 49553 h 992002"/>
                    <a:gd name="connsiteX12" fmla="*/ 1782987 w 3131213"/>
                    <a:gd name="connsiteY12" fmla="*/ 4675 h 992002"/>
                    <a:gd name="connsiteX13" fmla="*/ 2170064 w 3131213"/>
                    <a:gd name="connsiteY13" fmla="*/ 21504 h 992002"/>
                    <a:gd name="connsiteX14" fmla="*/ 2585190 w 3131213"/>
                    <a:gd name="connsiteY14" fmla="*/ 71992 h 992002"/>
                    <a:gd name="connsiteX15" fmla="*/ 2826412 w 3131213"/>
                    <a:gd name="connsiteY15" fmla="*/ 116871 h 992002"/>
                    <a:gd name="connsiteX16" fmla="*/ 2904950 w 3131213"/>
                    <a:gd name="connsiteY16" fmla="*/ 116871 h 992002"/>
                    <a:gd name="connsiteX17" fmla="*/ 2871291 w 3131213"/>
                    <a:gd name="connsiteY17" fmla="*/ 172969 h 992002"/>
                    <a:gd name="connsiteX18" fmla="*/ 2977877 w 3131213"/>
                    <a:gd name="connsiteY18" fmla="*/ 318824 h 992002"/>
                    <a:gd name="connsiteX19" fmla="*/ 3028366 w 3131213"/>
                    <a:gd name="connsiteY19" fmla="*/ 352483 h 992002"/>
                    <a:gd name="connsiteX20" fmla="*/ 3039585 w 3131213"/>
                    <a:gd name="connsiteY20" fmla="*/ 560046 h 992002"/>
                    <a:gd name="connsiteX21" fmla="*/ 3118123 w 3131213"/>
                    <a:gd name="connsiteY21" fmla="*/ 644194 h 992002"/>
                    <a:gd name="connsiteX22" fmla="*/ 3118123 w 3131213"/>
                    <a:gd name="connsiteY22" fmla="*/ 823708 h 992002"/>
                    <a:gd name="connsiteX23" fmla="*/ 3067634 w 3131213"/>
                    <a:gd name="connsiteY23" fmla="*/ 919075 h 992002"/>
                    <a:gd name="connsiteX24" fmla="*/ 3056415 w 3131213"/>
                    <a:gd name="connsiteY24" fmla="*/ 980783 h 99200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</a:cxnLst>
                  <a:rect l="l" t="t" r="r" b="b"/>
                  <a:pathLst>
                    <a:path w="3131213" h="992002">
                      <a:moveTo>
                        <a:pt x="15895" y="992002"/>
                      </a:moveTo>
                      <a:cubicBezTo>
                        <a:pt x="13090" y="955071"/>
                        <a:pt x="10285" y="918140"/>
                        <a:pt x="10285" y="879806"/>
                      </a:cubicBezTo>
                      <a:cubicBezTo>
                        <a:pt x="10285" y="841472"/>
                        <a:pt x="16830" y="789114"/>
                        <a:pt x="15895" y="762000"/>
                      </a:cubicBezTo>
                      <a:cubicBezTo>
                        <a:pt x="14960" y="734886"/>
                        <a:pt x="0" y="731146"/>
                        <a:pt x="4675" y="717121"/>
                      </a:cubicBezTo>
                      <a:cubicBezTo>
                        <a:pt x="9350" y="703096"/>
                        <a:pt x="37399" y="706836"/>
                        <a:pt x="43944" y="677852"/>
                      </a:cubicBezTo>
                      <a:cubicBezTo>
                        <a:pt x="50489" y="648868"/>
                        <a:pt x="20570" y="581551"/>
                        <a:pt x="43944" y="543217"/>
                      </a:cubicBezTo>
                      <a:cubicBezTo>
                        <a:pt x="67318" y="504883"/>
                        <a:pt x="73863" y="489924"/>
                        <a:pt x="184189" y="447850"/>
                      </a:cubicBezTo>
                      <a:cubicBezTo>
                        <a:pt x="294515" y="405776"/>
                        <a:pt x="618015" y="314149"/>
                        <a:pt x="705902" y="290775"/>
                      </a:cubicBezTo>
                      <a:cubicBezTo>
                        <a:pt x="793789" y="267401"/>
                        <a:pt x="686268" y="317890"/>
                        <a:pt x="711512" y="307605"/>
                      </a:cubicBezTo>
                      <a:cubicBezTo>
                        <a:pt x="736756" y="297320"/>
                        <a:pt x="795659" y="259921"/>
                        <a:pt x="857367" y="229067"/>
                      </a:cubicBezTo>
                      <a:cubicBezTo>
                        <a:pt x="919075" y="198213"/>
                        <a:pt x="1010702" y="152400"/>
                        <a:pt x="1081760" y="122481"/>
                      </a:cubicBezTo>
                      <a:cubicBezTo>
                        <a:pt x="1152818" y="92562"/>
                        <a:pt x="1166842" y="69187"/>
                        <a:pt x="1283713" y="49553"/>
                      </a:cubicBezTo>
                      <a:cubicBezTo>
                        <a:pt x="1400584" y="29919"/>
                        <a:pt x="1635262" y="9350"/>
                        <a:pt x="1782987" y="4675"/>
                      </a:cubicBezTo>
                      <a:cubicBezTo>
                        <a:pt x="1930712" y="0"/>
                        <a:pt x="2036364" y="10285"/>
                        <a:pt x="2170064" y="21504"/>
                      </a:cubicBezTo>
                      <a:cubicBezTo>
                        <a:pt x="2303765" y="32724"/>
                        <a:pt x="2475799" y="56098"/>
                        <a:pt x="2585190" y="71992"/>
                      </a:cubicBezTo>
                      <a:cubicBezTo>
                        <a:pt x="2694581" y="87887"/>
                        <a:pt x="2773119" y="109391"/>
                        <a:pt x="2826412" y="116871"/>
                      </a:cubicBezTo>
                      <a:cubicBezTo>
                        <a:pt x="2879705" y="124351"/>
                        <a:pt x="2897470" y="107521"/>
                        <a:pt x="2904950" y="116871"/>
                      </a:cubicBezTo>
                      <a:cubicBezTo>
                        <a:pt x="2912430" y="126221"/>
                        <a:pt x="2859137" y="139310"/>
                        <a:pt x="2871291" y="172969"/>
                      </a:cubicBezTo>
                      <a:cubicBezTo>
                        <a:pt x="2883445" y="206628"/>
                        <a:pt x="2951698" y="288905"/>
                        <a:pt x="2977877" y="318824"/>
                      </a:cubicBezTo>
                      <a:cubicBezTo>
                        <a:pt x="3004056" y="348743"/>
                        <a:pt x="3018081" y="312279"/>
                        <a:pt x="3028366" y="352483"/>
                      </a:cubicBezTo>
                      <a:cubicBezTo>
                        <a:pt x="3038651" y="392687"/>
                        <a:pt x="3024626" y="511428"/>
                        <a:pt x="3039585" y="560046"/>
                      </a:cubicBezTo>
                      <a:cubicBezTo>
                        <a:pt x="3054545" y="608665"/>
                        <a:pt x="3105033" y="600250"/>
                        <a:pt x="3118123" y="644194"/>
                      </a:cubicBezTo>
                      <a:cubicBezTo>
                        <a:pt x="3131213" y="688138"/>
                        <a:pt x="3126538" y="777895"/>
                        <a:pt x="3118123" y="823708"/>
                      </a:cubicBezTo>
                      <a:cubicBezTo>
                        <a:pt x="3109708" y="869522"/>
                        <a:pt x="3077919" y="892896"/>
                        <a:pt x="3067634" y="919075"/>
                      </a:cubicBezTo>
                      <a:cubicBezTo>
                        <a:pt x="3057349" y="945254"/>
                        <a:pt x="3058285" y="972368"/>
                        <a:pt x="3056415" y="980783"/>
                      </a:cubicBezTo>
                    </a:path>
                  </a:pathLst>
                </a:cu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64" name="Freihandform 163"/>
                <p:cNvSpPr/>
                <p:nvPr/>
              </p:nvSpPr>
              <p:spPr>
                <a:xfrm>
                  <a:off x="5714633" y="3377162"/>
                  <a:ext cx="721539" cy="117855"/>
                </a:xfrm>
                <a:custGeom>
                  <a:avLst/>
                  <a:gdLst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1755873" h="280490">
                      <a:moveTo>
                        <a:pt x="8415" y="235612"/>
                      </a:moveTo>
                      <a:cubicBezTo>
                        <a:pt x="4207" y="256181"/>
                        <a:pt x="0" y="276750"/>
                        <a:pt x="131831" y="280490"/>
                      </a:cubicBezTo>
                      <a:lnTo>
                        <a:pt x="799399" y="258051"/>
                      </a:lnTo>
                      <a:cubicBezTo>
                        <a:pt x="1022857" y="249636"/>
                        <a:pt x="1328592" y="247766"/>
                        <a:pt x="1472577" y="230002"/>
                      </a:cubicBezTo>
                      <a:lnTo>
                        <a:pt x="1663310" y="151465"/>
                      </a:lnTo>
                      <a:cubicBezTo>
                        <a:pt x="1710059" y="127156"/>
                        <a:pt x="1750263" y="109391"/>
                        <a:pt x="1753068" y="84147"/>
                      </a:cubicBezTo>
                      <a:cubicBezTo>
                        <a:pt x="1755873" y="58903"/>
                        <a:pt x="1704449" y="17764"/>
                        <a:pt x="1680140" y="0"/>
                      </a:cubicBezTo>
                    </a:path>
                  </a:pathLst>
                </a:custGeom>
                <a:noFill/>
                <a:ln w="1905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</p:grpSp>
          <p:sp>
            <p:nvSpPr>
              <p:cNvPr id="159" name="Textfeld 103"/>
              <p:cNvSpPr txBox="1">
                <a:spLocks noChangeArrowheads="1"/>
              </p:cNvSpPr>
              <p:nvPr/>
            </p:nvSpPr>
            <p:spPr bwMode="auto">
              <a:xfrm>
                <a:off x="7743372" y="3604139"/>
                <a:ext cx="646154" cy="28885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>
                <a:spAutoFit/>
              </a:bodyPr>
              <a:lstStyle/>
              <a:p>
                <a:r>
                  <a:rPr lang="de-DE" sz="800" b="1" dirty="0">
                    <a:solidFill>
                      <a:srgbClr val="000000"/>
                    </a:solidFill>
                  </a:rPr>
                  <a:t>BBG</a:t>
                </a:r>
              </a:p>
            </p:txBody>
          </p:sp>
        </p:grpSp>
        <p:sp>
          <p:nvSpPr>
            <p:cNvPr id="165" name="Rechteck 164"/>
            <p:cNvSpPr/>
            <p:nvPr/>
          </p:nvSpPr>
          <p:spPr>
            <a:xfrm>
              <a:off x="5572254" y="4194355"/>
              <a:ext cx="3041858" cy="83099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>
                <a:tabLst>
                  <a:tab pos="542925" algn="l"/>
                </a:tabLst>
              </a:pPr>
              <a:r>
                <a:rPr lang="de-DE" b="1" dirty="0">
                  <a:solidFill>
                    <a:schemeClr val="bg1"/>
                  </a:solidFill>
                </a:rPr>
                <a:t>Reifegrad </a:t>
              </a:r>
              <a:r>
                <a:rPr lang="de-DE" dirty="0">
                  <a:solidFill>
                    <a:schemeClr val="bg1"/>
                  </a:solidFill>
                  <a:sym typeface="Wingdings"/>
                </a:rPr>
                <a:t> Welcher </a:t>
              </a:r>
              <a:r>
                <a:rPr lang="de-DE" dirty="0" smtClean="0">
                  <a:solidFill>
                    <a:schemeClr val="bg1"/>
                  </a:solidFill>
                  <a:sym typeface="Wingdings"/>
                </a:rPr>
                <a:t>inhaltliche</a:t>
              </a:r>
              <a:br>
                <a:rPr lang="de-DE" dirty="0" smtClean="0">
                  <a:solidFill>
                    <a:schemeClr val="bg1"/>
                  </a:solidFill>
                  <a:sym typeface="Wingdings"/>
                </a:rPr>
              </a:br>
              <a:r>
                <a:rPr lang="de-DE" dirty="0" smtClean="0">
                  <a:solidFill>
                    <a:schemeClr val="bg1"/>
                  </a:solidFill>
                  <a:sym typeface="Wingdings"/>
                </a:rPr>
                <a:t>	Anspruch </a:t>
              </a:r>
              <a:r>
                <a:rPr lang="de-DE" dirty="0">
                  <a:solidFill>
                    <a:schemeClr val="bg1"/>
                  </a:solidFill>
                  <a:sym typeface="Wingdings"/>
                </a:rPr>
                <a:t>ist zu </a:t>
              </a:r>
              <a:r>
                <a:rPr lang="de-DE" dirty="0" smtClean="0">
                  <a:solidFill>
                    <a:schemeClr val="bg1"/>
                  </a:solidFill>
                  <a:sym typeface="Wingdings"/>
                </a:rPr>
                <a:t>erfüllen?</a:t>
              </a:r>
              <a:r>
                <a:rPr lang="de-DE" sz="1200" dirty="0" smtClean="0">
                  <a:solidFill>
                    <a:schemeClr val="bg1"/>
                  </a:solidFill>
                  <a:sym typeface="Wingdings"/>
                </a:rPr>
                <a:t/>
              </a:r>
              <a:br>
                <a:rPr lang="de-DE" sz="1200" dirty="0" smtClean="0">
                  <a:solidFill>
                    <a:schemeClr val="bg1"/>
                  </a:solidFill>
                  <a:sym typeface="Wingdings"/>
                </a:rPr>
              </a:br>
              <a:r>
                <a:rPr lang="de-DE" sz="1200" dirty="0" smtClean="0">
                  <a:solidFill>
                    <a:schemeClr val="bg1"/>
                  </a:solidFill>
                  <a:sym typeface="Wingdings"/>
                </a:rPr>
                <a:t>	</a:t>
              </a:r>
              <a:r>
                <a:rPr lang="de-DE" sz="1200" dirty="0" smtClean="0">
                  <a:solidFill>
                    <a:schemeClr val="bg1"/>
                  </a:solidFill>
                </a:rPr>
                <a:t>Definition </a:t>
              </a:r>
              <a:r>
                <a:rPr lang="de-DE" sz="1200" dirty="0">
                  <a:solidFill>
                    <a:schemeClr val="bg1"/>
                  </a:solidFill>
                </a:rPr>
                <a:t>der Produkt- und Prozessreife</a:t>
              </a:r>
            </a:p>
          </p:txBody>
        </p:sp>
        <p:sp>
          <p:nvSpPr>
            <p:cNvPr id="166" name="Rechteck 165"/>
            <p:cNvSpPr/>
            <p:nvPr/>
          </p:nvSpPr>
          <p:spPr>
            <a:xfrm>
              <a:off x="3041721" y="3431788"/>
              <a:ext cx="5743073" cy="553998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>
                <a:tabLst>
                  <a:tab pos="1252538" algn="l"/>
                </a:tabLst>
              </a:pPr>
              <a:r>
                <a:rPr lang="de-DE" b="1" dirty="0">
                  <a:solidFill>
                    <a:schemeClr val="bg1"/>
                  </a:solidFill>
                </a:rPr>
                <a:t>Reifestufe </a:t>
              </a:r>
              <a:r>
                <a:rPr lang="de-DE" dirty="0" smtClean="0">
                  <a:solidFill>
                    <a:schemeClr val="bg1"/>
                  </a:solidFill>
                  <a:sym typeface="Wingdings"/>
                </a:rPr>
                <a:t>	Wann </a:t>
              </a:r>
              <a:r>
                <a:rPr lang="de-DE" dirty="0">
                  <a:solidFill>
                    <a:schemeClr val="bg1"/>
                  </a:solidFill>
                  <a:sym typeface="Wingdings"/>
                </a:rPr>
                <a:t>wird gemessen</a:t>
              </a:r>
              <a:r>
                <a:rPr lang="de-DE" dirty="0" smtClean="0">
                  <a:solidFill>
                    <a:schemeClr val="bg1"/>
                  </a:solidFill>
                  <a:sym typeface="Wingdings"/>
                </a:rPr>
                <a:t>?</a:t>
              </a:r>
              <a:br>
                <a:rPr lang="de-DE" dirty="0" smtClean="0">
                  <a:solidFill>
                    <a:schemeClr val="bg1"/>
                  </a:solidFill>
                  <a:sym typeface="Wingdings"/>
                </a:rPr>
              </a:br>
              <a:r>
                <a:rPr lang="de-DE" sz="1200" dirty="0" smtClean="0">
                  <a:solidFill>
                    <a:schemeClr val="bg1"/>
                  </a:solidFill>
                  <a:sym typeface="Wingdings"/>
                </a:rPr>
                <a:t>	(vereinbarter Entwicklungstsand Produkt und Prozess)</a:t>
              </a:r>
              <a:endParaRPr lang="de-DE" sz="1200" dirty="0">
                <a:solidFill>
                  <a:schemeClr val="bg1"/>
                </a:solidFill>
              </a:endParaRPr>
            </a:p>
          </p:txBody>
        </p:sp>
        <p:sp>
          <p:nvSpPr>
            <p:cNvPr id="173" name="Rechteck 172"/>
            <p:cNvSpPr/>
            <p:nvPr/>
          </p:nvSpPr>
          <p:spPr>
            <a:xfrm>
              <a:off x="497590" y="4233051"/>
              <a:ext cx="1103700" cy="30777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de-DE" sz="1400" b="1" dirty="0" err="1">
                  <a:solidFill>
                    <a:prstClr val="black"/>
                  </a:solidFill>
                </a:rPr>
                <a:t>Architecture</a:t>
              </a:r>
              <a:endParaRPr lang="de-DE" sz="1400" b="1" dirty="0">
                <a:solidFill>
                  <a:prstClr val="black"/>
                </a:solidFill>
              </a:endParaRPr>
            </a:p>
          </p:txBody>
        </p:sp>
        <p:sp>
          <p:nvSpPr>
            <p:cNvPr id="174" name="Rechteck 173"/>
            <p:cNvSpPr/>
            <p:nvPr/>
          </p:nvSpPr>
          <p:spPr>
            <a:xfrm>
              <a:off x="497590" y="4702343"/>
              <a:ext cx="921021" cy="30777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de-DE" sz="1400" b="1" dirty="0">
                  <a:solidFill>
                    <a:prstClr val="black"/>
                  </a:solidFill>
                </a:rPr>
                <a:t>Derivative</a:t>
              </a:r>
            </a:p>
          </p:txBody>
        </p:sp>
        <p:cxnSp>
          <p:nvCxnSpPr>
            <p:cNvPr id="176" name="Gerader Verbinder 175"/>
            <p:cNvCxnSpPr/>
            <p:nvPr/>
          </p:nvCxnSpPr>
          <p:spPr>
            <a:xfrm>
              <a:off x="494694" y="4600737"/>
              <a:ext cx="4820996" cy="7283"/>
            </a:xfrm>
            <a:prstGeom prst="line">
              <a:avLst/>
            </a:prstGeom>
            <a:ln w="12700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75" name="Rechteck 174"/>
            <p:cNvSpPr/>
            <p:nvPr/>
          </p:nvSpPr>
          <p:spPr>
            <a:xfrm>
              <a:off x="366711" y="1064377"/>
              <a:ext cx="8418083" cy="5144937"/>
            </a:xfrm>
            <a:prstGeom prst="rect">
              <a:avLst/>
            </a:prstGeom>
            <a:solidFill>
              <a:schemeClr val="bg1">
                <a:lumMod val="95000"/>
                <a:alpha val="66000"/>
              </a:schemeClr>
            </a:solidFill>
            <a:ln>
              <a:solidFill>
                <a:schemeClr val="bg1">
                  <a:lumMod val="9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/>
            </a:p>
          </p:txBody>
        </p:sp>
        <p:grpSp>
          <p:nvGrpSpPr>
            <p:cNvPr id="178" name="Gruppieren 48"/>
            <p:cNvGrpSpPr>
              <a:grpSpLocks/>
            </p:cNvGrpSpPr>
            <p:nvPr/>
          </p:nvGrpSpPr>
          <p:grpSpPr bwMode="auto">
            <a:xfrm flipH="1">
              <a:off x="5037895" y="3123878"/>
              <a:ext cx="792163" cy="323850"/>
              <a:chOff x="7527943" y="3505711"/>
              <a:chExt cx="1184726" cy="434397"/>
            </a:xfrm>
          </p:grpSpPr>
          <p:grpSp>
            <p:nvGrpSpPr>
              <p:cNvPr id="179" name="Gruppieren 265"/>
              <p:cNvGrpSpPr>
                <a:grpSpLocks noChangeAspect="1"/>
              </p:cNvGrpSpPr>
              <p:nvPr/>
            </p:nvGrpSpPr>
            <p:grpSpPr bwMode="auto">
              <a:xfrm>
                <a:off x="7527943" y="3505711"/>
                <a:ext cx="1184726" cy="434397"/>
                <a:chOff x="5364171" y="3314767"/>
                <a:chExt cx="1285886" cy="471423"/>
              </a:xfrm>
            </p:grpSpPr>
            <p:sp>
              <p:nvSpPr>
                <p:cNvPr id="181" name="Ellipse 180"/>
                <p:cNvSpPr/>
                <p:nvPr/>
              </p:nvSpPr>
              <p:spPr>
                <a:xfrm>
                  <a:off x="5467248" y="3566656"/>
                  <a:ext cx="229347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82" name="Ellipse 36"/>
                <p:cNvSpPr/>
                <p:nvPr/>
              </p:nvSpPr>
              <p:spPr>
                <a:xfrm>
                  <a:off x="6294441" y="3566656"/>
                  <a:ext cx="229345" cy="219534"/>
                </a:xfrm>
                <a:prstGeom prst="ellipse">
                  <a:avLst/>
                </a:pr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cxnSp>
              <p:nvCxnSpPr>
                <p:cNvPr id="183" name="Gerade Verbindung 13"/>
                <p:cNvCxnSpPr>
                  <a:cxnSpLocks noChangeShapeType="1"/>
                </p:cNvCxnSpPr>
                <p:nvPr/>
              </p:nvCxnSpPr>
              <p:spPr bwMode="auto">
                <a:xfrm flipV="1">
                  <a:off x="5748134" y="3668335"/>
                  <a:ext cx="510231" cy="30041"/>
                </a:xfrm>
                <a:prstGeom prst="line">
                  <a:avLst/>
                </a:prstGeom>
                <a:noFill/>
                <a:ln w="19050" algn="ctr">
                  <a:solidFill>
                    <a:schemeClr val="bg2">
                      <a:lumMod val="75000"/>
                    </a:schemeClr>
                  </a:solidFill>
                  <a:round/>
                  <a:headEnd/>
                  <a:tailEnd/>
                </a:ln>
              </p:spPr>
            </p:cxnSp>
            <p:sp>
              <p:nvSpPr>
                <p:cNvPr id="184" name="Freihandform 183"/>
                <p:cNvSpPr/>
                <p:nvPr/>
              </p:nvSpPr>
              <p:spPr>
                <a:xfrm>
                  <a:off x="5364171" y="3314767"/>
                  <a:ext cx="1285886" cy="409030"/>
                </a:xfrm>
                <a:custGeom>
                  <a:avLst/>
                  <a:gdLst>
                    <a:gd name="connsiteX0" fmla="*/ 15895 w 3131213"/>
                    <a:gd name="connsiteY0" fmla="*/ 992002 h 992002"/>
                    <a:gd name="connsiteX1" fmla="*/ 10285 w 3131213"/>
                    <a:gd name="connsiteY1" fmla="*/ 879806 h 992002"/>
                    <a:gd name="connsiteX2" fmla="*/ 15895 w 3131213"/>
                    <a:gd name="connsiteY2" fmla="*/ 762000 h 992002"/>
                    <a:gd name="connsiteX3" fmla="*/ 4675 w 3131213"/>
                    <a:gd name="connsiteY3" fmla="*/ 717121 h 992002"/>
                    <a:gd name="connsiteX4" fmla="*/ 43944 w 3131213"/>
                    <a:gd name="connsiteY4" fmla="*/ 677852 h 992002"/>
                    <a:gd name="connsiteX5" fmla="*/ 43944 w 3131213"/>
                    <a:gd name="connsiteY5" fmla="*/ 543217 h 992002"/>
                    <a:gd name="connsiteX6" fmla="*/ 184189 w 3131213"/>
                    <a:gd name="connsiteY6" fmla="*/ 447850 h 992002"/>
                    <a:gd name="connsiteX7" fmla="*/ 705902 w 3131213"/>
                    <a:gd name="connsiteY7" fmla="*/ 290775 h 992002"/>
                    <a:gd name="connsiteX8" fmla="*/ 711512 w 3131213"/>
                    <a:gd name="connsiteY8" fmla="*/ 307605 h 992002"/>
                    <a:gd name="connsiteX9" fmla="*/ 857367 w 3131213"/>
                    <a:gd name="connsiteY9" fmla="*/ 229067 h 992002"/>
                    <a:gd name="connsiteX10" fmla="*/ 1081760 w 3131213"/>
                    <a:gd name="connsiteY10" fmla="*/ 122481 h 992002"/>
                    <a:gd name="connsiteX11" fmla="*/ 1283713 w 3131213"/>
                    <a:gd name="connsiteY11" fmla="*/ 49553 h 992002"/>
                    <a:gd name="connsiteX12" fmla="*/ 1782987 w 3131213"/>
                    <a:gd name="connsiteY12" fmla="*/ 4675 h 992002"/>
                    <a:gd name="connsiteX13" fmla="*/ 2170064 w 3131213"/>
                    <a:gd name="connsiteY13" fmla="*/ 21504 h 992002"/>
                    <a:gd name="connsiteX14" fmla="*/ 2585190 w 3131213"/>
                    <a:gd name="connsiteY14" fmla="*/ 71992 h 992002"/>
                    <a:gd name="connsiteX15" fmla="*/ 2826412 w 3131213"/>
                    <a:gd name="connsiteY15" fmla="*/ 116871 h 992002"/>
                    <a:gd name="connsiteX16" fmla="*/ 2904950 w 3131213"/>
                    <a:gd name="connsiteY16" fmla="*/ 116871 h 992002"/>
                    <a:gd name="connsiteX17" fmla="*/ 2871291 w 3131213"/>
                    <a:gd name="connsiteY17" fmla="*/ 172969 h 992002"/>
                    <a:gd name="connsiteX18" fmla="*/ 2977877 w 3131213"/>
                    <a:gd name="connsiteY18" fmla="*/ 318824 h 992002"/>
                    <a:gd name="connsiteX19" fmla="*/ 3028366 w 3131213"/>
                    <a:gd name="connsiteY19" fmla="*/ 352483 h 992002"/>
                    <a:gd name="connsiteX20" fmla="*/ 3039585 w 3131213"/>
                    <a:gd name="connsiteY20" fmla="*/ 560046 h 992002"/>
                    <a:gd name="connsiteX21" fmla="*/ 3118123 w 3131213"/>
                    <a:gd name="connsiteY21" fmla="*/ 644194 h 992002"/>
                    <a:gd name="connsiteX22" fmla="*/ 3118123 w 3131213"/>
                    <a:gd name="connsiteY22" fmla="*/ 823708 h 992002"/>
                    <a:gd name="connsiteX23" fmla="*/ 3067634 w 3131213"/>
                    <a:gd name="connsiteY23" fmla="*/ 919075 h 992002"/>
                    <a:gd name="connsiteX24" fmla="*/ 3056415 w 3131213"/>
                    <a:gd name="connsiteY24" fmla="*/ 980783 h 992002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</a:cxnLst>
                  <a:rect l="l" t="t" r="r" b="b"/>
                  <a:pathLst>
                    <a:path w="3131213" h="992002">
                      <a:moveTo>
                        <a:pt x="15895" y="992002"/>
                      </a:moveTo>
                      <a:cubicBezTo>
                        <a:pt x="13090" y="955071"/>
                        <a:pt x="10285" y="918140"/>
                        <a:pt x="10285" y="879806"/>
                      </a:cubicBezTo>
                      <a:cubicBezTo>
                        <a:pt x="10285" y="841472"/>
                        <a:pt x="16830" y="789114"/>
                        <a:pt x="15895" y="762000"/>
                      </a:cubicBezTo>
                      <a:cubicBezTo>
                        <a:pt x="14960" y="734886"/>
                        <a:pt x="0" y="731146"/>
                        <a:pt x="4675" y="717121"/>
                      </a:cubicBezTo>
                      <a:cubicBezTo>
                        <a:pt x="9350" y="703096"/>
                        <a:pt x="37399" y="706836"/>
                        <a:pt x="43944" y="677852"/>
                      </a:cubicBezTo>
                      <a:cubicBezTo>
                        <a:pt x="50489" y="648868"/>
                        <a:pt x="20570" y="581551"/>
                        <a:pt x="43944" y="543217"/>
                      </a:cubicBezTo>
                      <a:cubicBezTo>
                        <a:pt x="67318" y="504883"/>
                        <a:pt x="73863" y="489924"/>
                        <a:pt x="184189" y="447850"/>
                      </a:cubicBezTo>
                      <a:cubicBezTo>
                        <a:pt x="294515" y="405776"/>
                        <a:pt x="618015" y="314149"/>
                        <a:pt x="705902" y="290775"/>
                      </a:cubicBezTo>
                      <a:cubicBezTo>
                        <a:pt x="793789" y="267401"/>
                        <a:pt x="686268" y="317890"/>
                        <a:pt x="711512" y="307605"/>
                      </a:cubicBezTo>
                      <a:cubicBezTo>
                        <a:pt x="736756" y="297320"/>
                        <a:pt x="795659" y="259921"/>
                        <a:pt x="857367" y="229067"/>
                      </a:cubicBezTo>
                      <a:cubicBezTo>
                        <a:pt x="919075" y="198213"/>
                        <a:pt x="1010702" y="152400"/>
                        <a:pt x="1081760" y="122481"/>
                      </a:cubicBezTo>
                      <a:cubicBezTo>
                        <a:pt x="1152818" y="92562"/>
                        <a:pt x="1166842" y="69187"/>
                        <a:pt x="1283713" y="49553"/>
                      </a:cubicBezTo>
                      <a:cubicBezTo>
                        <a:pt x="1400584" y="29919"/>
                        <a:pt x="1635262" y="9350"/>
                        <a:pt x="1782987" y="4675"/>
                      </a:cubicBezTo>
                      <a:cubicBezTo>
                        <a:pt x="1930712" y="0"/>
                        <a:pt x="2036364" y="10285"/>
                        <a:pt x="2170064" y="21504"/>
                      </a:cubicBezTo>
                      <a:cubicBezTo>
                        <a:pt x="2303765" y="32724"/>
                        <a:pt x="2475799" y="56098"/>
                        <a:pt x="2585190" y="71992"/>
                      </a:cubicBezTo>
                      <a:cubicBezTo>
                        <a:pt x="2694581" y="87887"/>
                        <a:pt x="2773119" y="109391"/>
                        <a:pt x="2826412" y="116871"/>
                      </a:cubicBezTo>
                      <a:cubicBezTo>
                        <a:pt x="2879705" y="124351"/>
                        <a:pt x="2897470" y="107521"/>
                        <a:pt x="2904950" y="116871"/>
                      </a:cubicBezTo>
                      <a:cubicBezTo>
                        <a:pt x="2912430" y="126221"/>
                        <a:pt x="2859137" y="139310"/>
                        <a:pt x="2871291" y="172969"/>
                      </a:cubicBezTo>
                      <a:cubicBezTo>
                        <a:pt x="2883445" y="206628"/>
                        <a:pt x="2951698" y="288905"/>
                        <a:pt x="2977877" y="318824"/>
                      </a:cubicBezTo>
                      <a:cubicBezTo>
                        <a:pt x="3004056" y="348743"/>
                        <a:pt x="3018081" y="312279"/>
                        <a:pt x="3028366" y="352483"/>
                      </a:cubicBezTo>
                      <a:cubicBezTo>
                        <a:pt x="3038651" y="392687"/>
                        <a:pt x="3024626" y="511428"/>
                        <a:pt x="3039585" y="560046"/>
                      </a:cubicBezTo>
                      <a:cubicBezTo>
                        <a:pt x="3054545" y="608665"/>
                        <a:pt x="3105033" y="600250"/>
                        <a:pt x="3118123" y="644194"/>
                      </a:cubicBezTo>
                      <a:cubicBezTo>
                        <a:pt x="3131213" y="688138"/>
                        <a:pt x="3126538" y="777895"/>
                        <a:pt x="3118123" y="823708"/>
                      </a:cubicBezTo>
                      <a:cubicBezTo>
                        <a:pt x="3109708" y="869522"/>
                        <a:pt x="3077919" y="892896"/>
                        <a:pt x="3067634" y="919075"/>
                      </a:cubicBezTo>
                      <a:cubicBezTo>
                        <a:pt x="3057349" y="945254"/>
                        <a:pt x="3058285" y="972368"/>
                        <a:pt x="3056415" y="980783"/>
                      </a:cubicBezTo>
                    </a:path>
                  </a:pathLst>
                </a:custGeom>
                <a:noFill/>
                <a:ln w="3810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  <p:sp>
              <p:nvSpPr>
                <p:cNvPr id="185" name="Freihandform 184"/>
                <p:cNvSpPr/>
                <p:nvPr/>
              </p:nvSpPr>
              <p:spPr>
                <a:xfrm>
                  <a:off x="5714633" y="3377162"/>
                  <a:ext cx="721539" cy="117855"/>
                </a:xfrm>
                <a:custGeom>
                  <a:avLst/>
                  <a:gdLst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  <a:gd name="connsiteX0" fmla="*/ 8415 w 1755873"/>
                    <a:gd name="connsiteY0" fmla="*/ 235612 h 280490"/>
                    <a:gd name="connsiteX1" fmla="*/ 131831 w 1755873"/>
                    <a:gd name="connsiteY1" fmla="*/ 280490 h 280490"/>
                    <a:gd name="connsiteX2" fmla="*/ 799399 w 1755873"/>
                    <a:gd name="connsiteY2" fmla="*/ 258051 h 280490"/>
                    <a:gd name="connsiteX3" fmla="*/ 1472577 w 1755873"/>
                    <a:gd name="connsiteY3" fmla="*/ 230002 h 280490"/>
                    <a:gd name="connsiteX4" fmla="*/ 1663310 w 1755873"/>
                    <a:gd name="connsiteY4" fmla="*/ 151465 h 280490"/>
                    <a:gd name="connsiteX5" fmla="*/ 1753068 w 1755873"/>
                    <a:gd name="connsiteY5" fmla="*/ 84147 h 280490"/>
                    <a:gd name="connsiteX6" fmla="*/ 1680140 w 1755873"/>
                    <a:gd name="connsiteY6" fmla="*/ 0 h 28049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</a:cxnLst>
                  <a:rect l="l" t="t" r="r" b="b"/>
                  <a:pathLst>
                    <a:path w="1755873" h="280490">
                      <a:moveTo>
                        <a:pt x="8415" y="235612"/>
                      </a:moveTo>
                      <a:cubicBezTo>
                        <a:pt x="4207" y="256181"/>
                        <a:pt x="0" y="276750"/>
                        <a:pt x="131831" y="280490"/>
                      </a:cubicBezTo>
                      <a:lnTo>
                        <a:pt x="799399" y="258051"/>
                      </a:lnTo>
                      <a:cubicBezTo>
                        <a:pt x="1022857" y="249636"/>
                        <a:pt x="1328592" y="247766"/>
                        <a:pt x="1472577" y="230002"/>
                      </a:cubicBezTo>
                      <a:lnTo>
                        <a:pt x="1663310" y="151465"/>
                      </a:lnTo>
                      <a:cubicBezTo>
                        <a:pt x="1710059" y="127156"/>
                        <a:pt x="1750263" y="109391"/>
                        <a:pt x="1753068" y="84147"/>
                      </a:cubicBezTo>
                      <a:cubicBezTo>
                        <a:pt x="1755873" y="58903"/>
                        <a:pt x="1704449" y="17764"/>
                        <a:pt x="1680140" y="0"/>
                      </a:cubicBezTo>
                    </a:path>
                  </a:pathLst>
                </a:custGeom>
                <a:noFill/>
                <a:ln w="19050" cap="flat" cmpd="sng" algn="ctr">
                  <a:solidFill>
                    <a:schemeClr val="bg2">
                      <a:lumMod val="75000"/>
                    </a:schemeClr>
                  </a:solidFill>
                  <a:prstDash val="solid"/>
                </a:ln>
                <a:effectLst/>
              </p:spPr>
              <p:txBody>
                <a:bodyPr anchor="ctr"/>
                <a:lstStyle/>
                <a:p>
                  <a:pPr eaLnBrk="0" hangingPunct="0">
                    <a:spcBef>
                      <a:spcPct val="50000"/>
                    </a:spcBef>
                    <a:defRPr/>
                  </a:pPr>
                  <a:endParaRPr lang="de-DE" kern="0" dirty="0">
                    <a:solidFill>
                      <a:srgbClr val="000000"/>
                    </a:solidFill>
                  </a:endParaRPr>
                </a:p>
              </p:txBody>
            </p:sp>
          </p:grpSp>
          <p:sp>
            <p:nvSpPr>
              <p:cNvPr id="180" name="Textfeld 103"/>
              <p:cNvSpPr txBox="1">
                <a:spLocks noChangeArrowheads="1"/>
              </p:cNvSpPr>
              <p:nvPr/>
            </p:nvSpPr>
            <p:spPr bwMode="auto">
              <a:xfrm>
                <a:off x="7743372" y="3604139"/>
                <a:ext cx="646154" cy="28885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>
                <a:spAutoFit/>
              </a:bodyPr>
              <a:lstStyle/>
              <a:p>
                <a:r>
                  <a:rPr lang="de-DE" sz="800" b="1" dirty="0">
                    <a:solidFill>
                      <a:srgbClr val="000000"/>
                    </a:solidFill>
                  </a:rPr>
                  <a:t>BBG</a:t>
                </a:r>
              </a:p>
            </p:txBody>
          </p:sp>
        </p:grpSp>
        <p:pic>
          <p:nvPicPr>
            <p:cNvPr id="177" name="Picture 32" descr="http://www.giant-bicycles.com/_upload_de/lupe.png"/>
            <p:cNvPicPr>
              <a:picLocks noChangeAspect="1" noChangeArrowheads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262627">
              <a:off x="4678741" y="2855294"/>
              <a:ext cx="2012523" cy="165785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86" name="Rechteck 185"/>
            <p:cNvSpPr/>
            <p:nvPr/>
          </p:nvSpPr>
          <p:spPr>
            <a:xfrm>
              <a:off x="499854" y="3942392"/>
              <a:ext cx="8186965" cy="2245656"/>
            </a:xfrm>
            <a:prstGeom prst="rect">
              <a:avLst/>
            </a:prstGeom>
            <a:solidFill>
              <a:schemeClr val="bg1">
                <a:lumMod val="65000"/>
                <a:alpha val="66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de-DE" b="1" dirty="0">
                <a:solidFill>
                  <a:srgbClr val="C00000"/>
                </a:solidFill>
              </a:endParaRPr>
            </a:p>
          </p:txBody>
        </p:sp>
        <p:grpSp>
          <p:nvGrpSpPr>
            <p:cNvPr id="188" name="Gruppieren 196"/>
            <p:cNvGrpSpPr/>
            <p:nvPr/>
          </p:nvGrpSpPr>
          <p:grpSpPr>
            <a:xfrm>
              <a:off x="1351899" y="4004831"/>
              <a:ext cx="2464216" cy="2224589"/>
              <a:chOff x="488504" y="4076748"/>
              <a:chExt cx="4032894" cy="2447877"/>
            </a:xfrm>
          </p:grpSpPr>
          <p:sp>
            <p:nvSpPr>
              <p:cNvPr id="190" name="Textplatzhalter 13"/>
              <p:cNvSpPr txBox="1">
                <a:spLocks/>
              </p:cNvSpPr>
              <p:nvPr/>
            </p:nvSpPr>
            <p:spPr>
              <a:xfrm>
                <a:off x="488504" y="4508822"/>
                <a:ext cx="4032448" cy="2015803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>
                    <a:lumMod val="85000"/>
                  </a:schemeClr>
                </a:solidFill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txBody>
              <a:bodyPr lIns="36000" tIns="36000" rIns="36000" bIns="36000" anchor="t"/>
              <a:lstStyle>
                <a:defPPr>
                  <a:defRPr lang="de-DE"/>
                </a:defPPr>
                <a:lvl1pPr marL="266700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1pPr>
                <a:lvl2pPr marL="0" lvl="1" indent="0" algn="ctr">
                  <a:lnSpc>
                    <a:spcPct val="100000"/>
                  </a:lnSpc>
                  <a:spcBef>
                    <a:spcPts val="0"/>
                  </a:spcBef>
                  <a:spcAft>
                    <a:spcPts val="300"/>
                  </a:spcAft>
                  <a:buFont typeface="Symbol" pitchFamily="18" charset="2"/>
                  <a:buNone/>
                  <a:defRPr sz="1200">
                    <a:ea typeface="BMW Type Global Pro Regular" pitchFamily="2" charset="0"/>
                    <a:cs typeface="BMW Type Global Pro Regular" pitchFamily="2" charset="0"/>
                  </a:defRPr>
                </a:lvl2pPr>
                <a:lvl3pPr marL="1077913" indent="-276225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3pPr>
                <a:lvl4pPr marL="143192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4pPr>
                <a:lvl5pPr marL="179387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5pPr>
                <a:lvl6pPr marL="25146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6pPr>
                <a:lvl7pPr marL="29718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7pPr>
                <a:lvl8pPr marL="34290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8pPr>
                <a:lvl9pPr marL="38862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9pPr>
              </a:lstStyle>
              <a:p>
                <a:pPr marL="180975" lvl="1" indent="-180975" algn="l">
                  <a:spcAft>
                    <a:spcPts val="0"/>
                  </a:spcAft>
                </a:pPr>
                <a:r>
                  <a:rPr lang="de-DE" sz="1400" dirty="0" smtClean="0"/>
                  <a:t>...</a:t>
                </a:r>
              </a:p>
            </p:txBody>
          </p:sp>
          <p:sp>
            <p:nvSpPr>
              <p:cNvPr id="191" name="Textplatzhalter 13"/>
              <p:cNvSpPr txBox="1">
                <a:spLocks/>
              </p:cNvSpPr>
              <p:nvPr/>
            </p:nvSpPr>
            <p:spPr>
              <a:xfrm>
                <a:off x="488950" y="4076748"/>
                <a:ext cx="4032448" cy="646398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solidFill>
                  <a:schemeClr val="bg1">
                    <a:lumMod val="85000"/>
                  </a:schemeClr>
                </a:solidFill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txBody>
              <a:bodyPr lIns="36000" tIns="36000" rIns="36000" bIns="36000" anchor="t"/>
              <a:lstStyle>
                <a:defPPr>
                  <a:defRPr lang="de-DE"/>
                </a:defPPr>
                <a:lvl1pPr marL="266700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1pPr>
                <a:lvl2pPr marL="0" lvl="1" indent="0" algn="ctr">
                  <a:lnSpc>
                    <a:spcPct val="100000"/>
                  </a:lnSpc>
                  <a:spcBef>
                    <a:spcPts val="0"/>
                  </a:spcBef>
                  <a:spcAft>
                    <a:spcPts val="300"/>
                  </a:spcAft>
                  <a:buFont typeface="Symbol" pitchFamily="18" charset="2"/>
                  <a:buNone/>
                  <a:defRPr sz="1200">
                    <a:ea typeface="BMW Type Global Pro Regular" pitchFamily="2" charset="0"/>
                    <a:cs typeface="BMW Type Global Pro Regular" pitchFamily="2" charset="0"/>
                  </a:defRPr>
                </a:lvl2pPr>
                <a:lvl3pPr marL="1077913" indent="-276225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3pPr>
                <a:lvl4pPr marL="143192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4pPr>
                <a:lvl5pPr marL="179387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5pPr>
                <a:lvl6pPr marL="25146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6pPr>
                <a:lvl7pPr marL="29718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7pPr>
                <a:lvl8pPr marL="34290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8pPr>
                <a:lvl9pPr marL="38862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9pPr>
              </a:lstStyle>
              <a:p>
                <a:pPr marL="0" indent="0">
                  <a:buNone/>
                </a:pPr>
                <a:r>
                  <a:rPr lang="de-DE" sz="1400" dirty="0" smtClean="0"/>
                  <a:t>Reifevereinbarung je Bauphase pro Komponente </a:t>
                </a:r>
                <a:r>
                  <a:rPr lang="de-DE" sz="1400" b="1" u="sng" dirty="0" smtClean="0"/>
                  <a:t>an Lieferanten*</a:t>
                </a:r>
                <a:endParaRPr lang="de-DE" sz="1400" b="1" u="sng" dirty="0"/>
              </a:p>
            </p:txBody>
          </p:sp>
        </p:grpSp>
        <p:grpSp>
          <p:nvGrpSpPr>
            <p:cNvPr id="193" name="Gruppieren 199"/>
            <p:cNvGrpSpPr/>
            <p:nvPr/>
          </p:nvGrpSpPr>
          <p:grpSpPr>
            <a:xfrm>
              <a:off x="5908762" y="4145289"/>
              <a:ext cx="2604669" cy="2056523"/>
              <a:chOff x="488504" y="4076748"/>
              <a:chExt cx="4032894" cy="2447877"/>
            </a:xfrm>
          </p:grpSpPr>
          <p:sp>
            <p:nvSpPr>
              <p:cNvPr id="195" name="Textplatzhalter 13"/>
              <p:cNvSpPr txBox="1">
                <a:spLocks/>
              </p:cNvSpPr>
              <p:nvPr/>
            </p:nvSpPr>
            <p:spPr>
              <a:xfrm>
                <a:off x="488504" y="4508822"/>
                <a:ext cx="4032448" cy="2015803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>
                    <a:lumMod val="85000"/>
                  </a:schemeClr>
                </a:solidFill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txBody>
              <a:bodyPr lIns="36000" tIns="36000" rIns="36000" bIns="36000" anchor="t"/>
              <a:lstStyle>
                <a:defPPr>
                  <a:defRPr lang="de-DE"/>
                </a:defPPr>
                <a:lvl1pPr marL="266700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1pPr>
                <a:lvl2pPr marL="0" lvl="1" indent="0" algn="ctr">
                  <a:lnSpc>
                    <a:spcPct val="100000"/>
                  </a:lnSpc>
                  <a:spcBef>
                    <a:spcPts val="0"/>
                  </a:spcBef>
                  <a:spcAft>
                    <a:spcPts val="300"/>
                  </a:spcAft>
                  <a:buFont typeface="Symbol" pitchFamily="18" charset="2"/>
                  <a:buNone/>
                  <a:defRPr sz="1200">
                    <a:ea typeface="BMW Type Global Pro Regular" pitchFamily="2" charset="0"/>
                    <a:cs typeface="BMW Type Global Pro Regular" pitchFamily="2" charset="0"/>
                  </a:defRPr>
                </a:lvl2pPr>
                <a:lvl3pPr marL="1077913" indent="-276225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3pPr>
                <a:lvl4pPr marL="143192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4pPr>
                <a:lvl5pPr marL="179387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5pPr>
                <a:lvl6pPr marL="25146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6pPr>
                <a:lvl7pPr marL="29718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7pPr>
                <a:lvl8pPr marL="34290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8pPr>
                <a:lvl9pPr marL="38862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9pPr>
              </a:lstStyle>
              <a:p>
                <a:pPr marL="180975" lvl="1" indent="-180975" algn="l">
                  <a:spcAft>
                    <a:spcPts val="0"/>
                  </a:spcAft>
                </a:pPr>
                <a:r>
                  <a:rPr lang="de-DE" sz="1400" dirty="0" smtClean="0"/>
                  <a:t>...</a:t>
                </a:r>
              </a:p>
            </p:txBody>
          </p:sp>
          <p:sp>
            <p:nvSpPr>
              <p:cNvPr id="196" name="Textplatzhalter 13"/>
              <p:cNvSpPr txBox="1">
                <a:spLocks/>
              </p:cNvSpPr>
              <p:nvPr/>
            </p:nvSpPr>
            <p:spPr>
              <a:xfrm>
                <a:off x="488950" y="4076748"/>
                <a:ext cx="4032448" cy="646398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solidFill>
                  <a:schemeClr val="bg1">
                    <a:lumMod val="85000"/>
                  </a:schemeClr>
                </a:solidFill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p:spPr>
            <p:txBody>
              <a:bodyPr lIns="36000" tIns="36000" rIns="36000" bIns="36000" anchor="t"/>
              <a:lstStyle>
                <a:defPPr>
                  <a:defRPr lang="de-DE"/>
                </a:defPPr>
                <a:lvl1pPr marL="266700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1pPr>
                <a:lvl2pPr marL="0" lvl="1" indent="0" algn="ctr">
                  <a:lnSpc>
                    <a:spcPct val="100000"/>
                  </a:lnSpc>
                  <a:spcBef>
                    <a:spcPts val="0"/>
                  </a:spcBef>
                  <a:spcAft>
                    <a:spcPts val="300"/>
                  </a:spcAft>
                  <a:buFont typeface="Symbol" pitchFamily="18" charset="2"/>
                  <a:buNone/>
                  <a:defRPr sz="1200">
                    <a:ea typeface="BMW Type Global Pro Regular" pitchFamily="2" charset="0"/>
                    <a:cs typeface="BMW Type Global Pro Regular" pitchFamily="2" charset="0"/>
                  </a:defRPr>
                </a:lvl2pPr>
                <a:lvl3pPr marL="1077913" indent="-276225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3pPr>
                <a:lvl4pPr marL="143192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4pPr>
                <a:lvl5pPr marL="1793875" indent="-266700">
                  <a:lnSpc>
                    <a:spcPct val="100000"/>
                  </a:lnSpc>
                  <a:spcBef>
                    <a:spcPts val="0"/>
                  </a:spcBef>
                  <a:spcAft>
                    <a:spcPts val="1200"/>
                  </a:spcAft>
                  <a:buFont typeface="Symbol" pitchFamily="18" charset="2"/>
                  <a:buChar char="-"/>
                  <a:defRPr sz="2400">
                    <a:ea typeface="BMW Type Global Pro Regular" pitchFamily="2" charset="0"/>
                    <a:cs typeface="BMW Type Global Pro Regular" pitchFamily="2" charset="0"/>
                  </a:defRPr>
                </a:lvl5pPr>
                <a:lvl6pPr marL="25146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6pPr>
                <a:lvl7pPr marL="29718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7pPr>
                <a:lvl8pPr marL="34290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8pPr>
                <a:lvl9pPr marL="3886200" indent="-228600">
                  <a:spcBef>
                    <a:spcPct val="20000"/>
                  </a:spcBef>
                  <a:buFont typeface="Arial" pitchFamily="34" charset="0"/>
                  <a:buChar char="•"/>
                  <a:defRPr sz="2000"/>
                </a:lvl9pPr>
              </a:lstStyle>
              <a:p>
                <a:pPr marL="0" indent="0" algn="ctr">
                  <a:buNone/>
                </a:pPr>
                <a:r>
                  <a:rPr lang="de-DE" sz="1400" dirty="0" smtClean="0"/>
                  <a:t>Nachweis der Bauteilqualität </a:t>
                </a:r>
                <a:r>
                  <a:rPr lang="de-DE" sz="1400" b="1" u="sng" dirty="0" smtClean="0"/>
                  <a:t>an BMW </a:t>
                </a:r>
                <a:r>
                  <a:rPr lang="de-DE" sz="1400" dirty="0" smtClean="0"/>
                  <a:t>über Reifenachweis*</a:t>
                </a:r>
              </a:p>
            </p:txBody>
          </p:sp>
        </p:grpSp>
        <p:grpSp>
          <p:nvGrpSpPr>
            <p:cNvPr id="197" name="Gruppieren 214"/>
            <p:cNvGrpSpPr/>
            <p:nvPr/>
          </p:nvGrpSpPr>
          <p:grpSpPr>
            <a:xfrm>
              <a:off x="3999884" y="4574022"/>
              <a:ext cx="1823973" cy="1502228"/>
              <a:chOff x="3999884" y="4659086"/>
              <a:chExt cx="1823973" cy="1502228"/>
            </a:xfrm>
          </p:grpSpPr>
          <p:sp>
            <p:nvSpPr>
              <p:cNvPr id="198" name="Richtungspfeil 197"/>
              <p:cNvSpPr/>
              <p:nvPr/>
            </p:nvSpPr>
            <p:spPr>
              <a:xfrm>
                <a:off x="3999884" y="4659086"/>
                <a:ext cx="1823973" cy="1502228"/>
              </a:xfrm>
              <a:prstGeom prst="homePlate">
                <a:avLst>
                  <a:gd name="adj" fmla="val 28183"/>
                </a:avLst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de-DE"/>
              </a:p>
            </p:txBody>
          </p:sp>
          <p:pic>
            <p:nvPicPr>
              <p:cNvPr id="199" name="Grafik 198" descr="imagesCAQ2NHSS.jpg"/>
              <p:cNvPicPr>
                <a:picLocks noChangeAspect="1"/>
              </p:cNvPicPr>
              <p:nvPr/>
            </p:nvPicPr>
            <p:blipFill>
              <a:blip r:embed="rId3" cstate="print"/>
              <a:stretch>
                <a:fillRect/>
              </a:stretch>
            </p:blipFill>
            <p:spPr>
              <a:xfrm>
                <a:off x="4027718" y="4746172"/>
                <a:ext cx="1349827" cy="1349827"/>
              </a:xfrm>
              <a:prstGeom prst="rect">
                <a:avLst/>
              </a:prstGeom>
            </p:spPr>
          </p:pic>
        </p:grpSp>
        <p:pic>
          <p:nvPicPr>
            <p:cNvPr id="74755" name="Picture 3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1459684" y="4665959"/>
              <a:ext cx="2239709" cy="149156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74757" name="Picture 5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6181597" y="4781723"/>
              <a:ext cx="2083662" cy="135901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sp>
        <p:nvSpPr>
          <p:cNvPr id="192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386316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6" name="Objekt 45" hidden="1"/>
          <p:cNvGraphicFramePr>
            <a:graphicFrameLocks noChangeAspect="1"/>
          </p:cNvGraphicFramePr>
          <p:nvPr>
            <p:custDataLst>
              <p:tags r:id="rId2"/>
            </p:custDataLst>
          </p:nvPr>
        </p:nvGraphicFramePr>
        <p:xfrm>
          <a:off x="1587" y="1588"/>
          <a:ext cx="1587" cy="15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00" name="think-cell Folie" r:id="rId5" imgW="360" imgH="360" progId="">
                  <p:embed/>
                </p:oleObj>
              </mc:Choice>
              <mc:Fallback>
                <p:oleObj name="think-cell Folie" r:id="rId5" imgW="360" imgH="360" progId="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87" y="1588"/>
                        <a:ext cx="1587" cy="15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Textplatzhalter 3"/>
          <p:cNvSpPr>
            <a:spLocks noGrp="1"/>
          </p:cNvSpPr>
          <p:nvPr>
            <p:ph type="body" sz="quarter" idx="13"/>
          </p:nvPr>
        </p:nvSpPr>
        <p:spPr>
          <a:xfrm>
            <a:off x="459687" y="403225"/>
            <a:ext cx="8216001" cy="718145"/>
          </a:xfrm>
        </p:spPr>
        <p:txBody>
          <a:bodyPr wrap="square">
            <a:spAutoFit/>
          </a:bodyPr>
          <a:lstStyle/>
          <a:p>
            <a:r>
              <a:rPr lang="de-DE" dirty="0" smtClean="0"/>
              <a:t>Die Reifevereinbarung Lieferant erfolgt</a:t>
            </a:r>
          </a:p>
          <a:p>
            <a:r>
              <a:rPr lang="de-DE" dirty="0" smtClean="0"/>
              <a:t>für </a:t>
            </a:r>
            <a:r>
              <a:rPr lang="de-DE" dirty="0"/>
              <a:t>ausgewählte </a:t>
            </a:r>
            <a:r>
              <a:rPr lang="de-DE" dirty="0" smtClean="0"/>
              <a:t>Fokusthemen.</a:t>
            </a:r>
            <a:endParaRPr lang="de-DE" dirty="0"/>
          </a:p>
        </p:txBody>
      </p:sp>
      <p:sp>
        <p:nvSpPr>
          <p:cNvPr id="34" name="Rechteck 33"/>
          <p:cNvSpPr/>
          <p:nvPr/>
        </p:nvSpPr>
        <p:spPr>
          <a:xfrm>
            <a:off x="287964" y="2031658"/>
            <a:ext cx="6912768" cy="4420415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/>
          </a:p>
        </p:txBody>
      </p:sp>
      <p:sp>
        <p:nvSpPr>
          <p:cNvPr id="37" name="Rechteck 36"/>
          <p:cNvSpPr/>
          <p:nvPr/>
        </p:nvSpPr>
        <p:spPr>
          <a:xfrm>
            <a:off x="7201064" y="2031658"/>
            <a:ext cx="1728192" cy="4420415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/>
          </a:p>
        </p:txBody>
      </p:sp>
      <p:sp>
        <p:nvSpPr>
          <p:cNvPr id="50" name="Flussdiagramm: Prozess 49"/>
          <p:cNvSpPr/>
          <p:nvPr/>
        </p:nvSpPr>
        <p:spPr>
          <a:xfrm>
            <a:off x="7279936" y="2231917"/>
            <a:ext cx="1570449" cy="1152129"/>
          </a:xfrm>
          <a:prstGeom prst="flowChartProcess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1400" dirty="0" smtClean="0"/>
              <a:t>Standardprozess </a:t>
            </a:r>
          </a:p>
          <a:p>
            <a:pPr algn="ctr"/>
            <a:r>
              <a:rPr lang="de-DE" sz="1400" dirty="0" smtClean="0"/>
              <a:t>für </a:t>
            </a:r>
          </a:p>
          <a:p>
            <a:pPr algn="ctr"/>
            <a:r>
              <a:rPr lang="de-DE" sz="1400" dirty="0" smtClean="0"/>
              <a:t>„Qualität Bauphasen bewerten“</a:t>
            </a:r>
          </a:p>
          <a:p>
            <a:pPr algn="ctr"/>
            <a:r>
              <a:rPr lang="de-DE" sz="1400" dirty="0" smtClean="0"/>
              <a:t>in </a:t>
            </a:r>
            <a:r>
              <a:rPr lang="de-DE" sz="1400" dirty="0" err="1" smtClean="0"/>
              <a:t>iPQ</a:t>
            </a:r>
            <a:endParaRPr lang="de-DE" sz="1400" dirty="0"/>
          </a:p>
        </p:txBody>
      </p:sp>
      <p:sp>
        <p:nvSpPr>
          <p:cNvPr id="51" name="Flussdiagramm: Prozess 50"/>
          <p:cNvSpPr/>
          <p:nvPr/>
        </p:nvSpPr>
        <p:spPr>
          <a:xfrm>
            <a:off x="438713" y="2411997"/>
            <a:ext cx="2160000" cy="540000"/>
          </a:xfrm>
          <a:prstGeom prst="flowChartProcess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1400" dirty="0" smtClean="0"/>
              <a:t>Runterbrechen der Reifeerwartungen </a:t>
            </a:r>
            <a:endParaRPr lang="de-DE" sz="1400" dirty="0"/>
          </a:p>
        </p:txBody>
      </p:sp>
      <p:sp>
        <p:nvSpPr>
          <p:cNvPr id="52" name="Flussdiagramm: Prozess 51"/>
          <p:cNvSpPr/>
          <p:nvPr/>
        </p:nvSpPr>
        <p:spPr>
          <a:xfrm>
            <a:off x="438953" y="3230638"/>
            <a:ext cx="2160000" cy="672243"/>
          </a:xfrm>
          <a:prstGeom prst="flowChartProcess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1400" dirty="0"/>
              <a:t>Erstellung </a:t>
            </a:r>
          </a:p>
          <a:p>
            <a:pPr algn="ctr"/>
            <a:r>
              <a:rPr lang="de-DE" sz="1400" dirty="0"/>
              <a:t>Reifevereinbarung Lieferant mit SE-Team</a:t>
            </a:r>
          </a:p>
        </p:txBody>
      </p:sp>
      <p:sp>
        <p:nvSpPr>
          <p:cNvPr id="53" name="Flussdiagramm: Prozess 52"/>
          <p:cNvSpPr/>
          <p:nvPr/>
        </p:nvSpPr>
        <p:spPr>
          <a:xfrm>
            <a:off x="2700032" y="3908316"/>
            <a:ext cx="2160000" cy="540000"/>
          </a:xfrm>
          <a:prstGeom prst="flowChartProcess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1400" dirty="0"/>
              <a:t>Bestätigung </a:t>
            </a:r>
          </a:p>
          <a:p>
            <a:pPr algn="ctr"/>
            <a:r>
              <a:rPr lang="de-DE" sz="1400" dirty="0"/>
              <a:t>Reifevereinbarung Lieferant</a:t>
            </a:r>
          </a:p>
        </p:txBody>
      </p:sp>
      <p:sp>
        <p:nvSpPr>
          <p:cNvPr id="55" name="Flussdiagramm: Prozess 54"/>
          <p:cNvSpPr/>
          <p:nvPr/>
        </p:nvSpPr>
        <p:spPr>
          <a:xfrm>
            <a:off x="2700032" y="4587131"/>
            <a:ext cx="2160000" cy="540000"/>
          </a:xfrm>
          <a:prstGeom prst="flowChartProcess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1400" dirty="0"/>
              <a:t>Reifenachweis Lieferant („</a:t>
            </a:r>
            <a:r>
              <a:rPr lang="de-DE" sz="1400" dirty="0" err="1"/>
              <a:t>mech</a:t>
            </a:r>
            <a:r>
              <a:rPr lang="de-DE" sz="1400" dirty="0"/>
              <a:t>. PQ-Bericht“)</a:t>
            </a:r>
          </a:p>
        </p:txBody>
      </p:sp>
      <p:sp>
        <p:nvSpPr>
          <p:cNvPr id="57" name="Flussdiagramm: Prozess 56"/>
          <p:cNvSpPr/>
          <p:nvPr/>
        </p:nvSpPr>
        <p:spPr>
          <a:xfrm>
            <a:off x="4961955" y="5127131"/>
            <a:ext cx="2160000" cy="661511"/>
          </a:xfrm>
          <a:prstGeom prst="flowChartProcess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1400" dirty="0" smtClean="0"/>
              <a:t>Bewertung Reifenverein-</a:t>
            </a:r>
            <a:r>
              <a:rPr lang="de-DE" sz="1400" dirty="0" err="1" smtClean="0"/>
              <a:t>barung</a:t>
            </a:r>
            <a:r>
              <a:rPr lang="de-DE" sz="1400" dirty="0" smtClean="0"/>
              <a:t>/-nachweis Lieferant: Vollständigkeit und </a:t>
            </a:r>
            <a:r>
              <a:rPr lang="de-DE" sz="1400" dirty="0"/>
              <a:t>Plausibilität</a:t>
            </a:r>
          </a:p>
        </p:txBody>
      </p:sp>
      <p:sp>
        <p:nvSpPr>
          <p:cNvPr id="59" name="Flussdiagramm: Prozess 58"/>
          <p:cNvSpPr/>
          <p:nvPr/>
        </p:nvSpPr>
        <p:spPr>
          <a:xfrm>
            <a:off x="438953" y="5759837"/>
            <a:ext cx="2160000" cy="634154"/>
          </a:xfrm>
          <a:prstGeom prst="flowChartProcess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algn="ctr"/>
            <a:r>
              <a:rPr lang="de-DE" sz="1400" dirty="0"/>
              <a:t>Bewertung</a:t>
            </a:r>
          </a:p>
          <a:p>
            <a:pPr algn="ctr"/>
            <a:r>
              <a:rPr lang="de-DE" sz="1400" dirty="0"/>
              <a:t> Reifenachweis Lieferant</a:t>
            </a:r>
          </a:p>
          <a:p>
            <a:pPr algn="ctr"/>
            <a:r>
              <a:rPr lang="de-DE" sz="1400" dirty="0"/>
              <a:t> im SE-Team</a:t>
            </a:r>
          </a:p>
        </p:txBody>
      </p:sp>
      <p:cxnSp>
        <p:nvCxnSpPr>
          <p:cNvPr id="62" name="Gerade Verbindung mit Pfeil 61"/>
          <p:cNvCxnSpPr>
            <a:stCxn id="53" idx="2"/>
            <a:endCxn id="55" idx="0"/>
          </p:cNvCxnSpPr>
          <p:nvPr/>
        </p:nvCxnSpPr>
        <p:spPr>
          <a:xfrm>
            <a:off x="3780032" y="4448316"/>
            <a:ext cx="0" cy="138815"/>
          </a:xfrm>
          <a:prstGeom prst="straightConnector1">
            <a:avLst/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7" name="Form 66"/>
          <p:cNvCxnSpPr>
            <a:stCxn id="51" idx="2"/>
            <a:endCxn id="52" idx="0"/>
          </p:cNvCxnSpPr>
          <p:nvPr/>
        </p:nvCxnSpPr>
        <p:spPr>
          <a:xfrm rot="16200000" flipH="1">
            <a:off x="1379513" y="3091197"/>
            <a:ext cx="278641" cy="240"/>
          </a:xfrm>
          <a:prstGeom prst="bentConnector3">
            <a:avLst>
              <a:gd name="adj1" fmla="val 50000"/>
            </a:avLst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Form 69"/>
          <p:cNvCxnSpPr>
            <a:stCxn id="52" idx="3"/>
            <a:endCxn id="53" idx="0"/>
          </p:cNvCxnSpPr>
          <p:nvPr/>
        </p:nvCxnSpPr>
        <p:spPr>
          <a:xfrm>
            <a:off x="2598953" y="3566760"/>
            <a:ext cx="1181079" cy="341556"/>
          </a:xfrm>
          <a:prstGeom prst="bentConnector2">
            <a:avLst/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Form 70"/>
          <p:cNvCxnSpPr>
            <a:stCxn id="55" idx="3"/>
            <a:endCxn id="57" idx="0"/>
          </p:cNvCxnSpPr>
          <p:nvPr/>
        </p:nvCxnSpPr>
        <p:spPr>
          <a:xfrm>
            <a:off x="4860032" y="4857131"/>
            <a:ext cx="1181923" cy="270000"/>
          </a:xfrm>
          <a:prstGeom prst="bentConnector2">
            <a:avLst/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Form 71"/>
          <p:cNvCxnSpPr>
            <a:stCxn id="57" idx="1"/>
            <a:endCxn id="59" idx="0"/>
          </p:cNvCxnSpPr>
          <p:nvPr/>
        </p:nvCxnSpPr>
        <p:spPr>
          <a:xfrm rot="10800000" flipV="1">
            <a:off x="1518953" y="5457887"/>
            <a:ext cx="3443002" cy="301950"/>
          </a:xfrm>
          <a:prstGeom prst="bentConnector2">
            <a:avLst/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5" name="Textfeld 74"/>
          <p:cNvSpPr txBox="1"/>
          <p:nvPr/>
        </p:nvSpPr>
        <p:spPr>
          <a:xfrm>
            <a:off x="448913" y="3899134"/>
            <a:ext cx="1802866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200" dirty="0" smtClean="0">
                <a:solidFill>
                  <a:srgbClr val="5678A9"/>
                </a:solidFill>
              </a:rPr>
              <a:t>* analog QBP Checkpunkt 1</a:t>
            </a:r>
            <a:endParaRPr lang="de-DE" sz="1200" dirty="0">
              <a:solidFill>
                <a:srgbClr val="5678A9"/>
              </a:solidFill>
            </a:endParaRPr>
          </a:p>
        </p:txBody>
      </p:sp>
      <p:sp>
        <p:nvSpPr>
          <p:cNvPr id="76" name="Textfeld 75"/>
          <p:cNvSpPr txBox="1"/>
          <p:nvPr/>
        </p:nvSpPr>
        <p:spPr>
          <a:xfrm>
            <a:off x="5182391" y="5790392"/>
            <a:ext cx="1802866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200" dirty="0" smtClean="0">
                <a:solidFill>
                  <a:srgbClr val="5678A9"/>
                </a:solidFill>
              </a:rPr>
              <a:t>* analog QBP Checkpunkt 2</a:t>
            </a:r>
            <a:endParaRPr lang="de-DE" sz="1200" dirty="0">
              <a:solidFill>
                <a:srgbClr val="5678A9"/>
              </a:solidFill>
            </a:endParaRPr>
          </a:p>
        </p:txBody>
      </p:sp>
      <p:sp>
        <p:nvSpPr>
          <p:cNvPr id="80" name="Textfeld 79"/>
          <p:cNvSpPr txBox="1"/>
          <p:nvPr/>
        </p:nvSpPr>
        <p:spPr>
          <a:xfrm>
            <a:off x="5730010" y="2006601"/>
            <a:ext cx="62388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de-DE" dirty="0" smtClean="0"/>
              <a:t>QMT</a:t>
            </a:r>
            <a:endParaRPr lang="de-DE" dirty="0"/>
          </a:p>
        </p:txBody>
      </p:sp>
      <p:sp>
        <p:nvSpPr>
          <p:cNvPr id="81" name="Textfeld 80"/>
          <p:cNvSpPr txBox="1"/>
          <p:nvPr/>
        </p:nvSpPr>
        <p:spPr>
          <a:xfrm>
            <a:off x="1154794" y="2006601"/>
            <a:ext cx="72936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dirty="0" smtClean="0"/>
              <a:t>SE-TL</a:t>
            </a:r>
            <a:endParaRPr lang="de-DE" dirty="0"/>
          </a:p>
        </p:txBody>
      </p:sp>
      <p:sp>
        <p:nvSpPr>
          <p:cNvPr id="82" name="Textfeld 81"/>
          <p:cNvSpPr txBox="1"/>
          <p:nvPr/>
        </p:nvSpPr>
        <p:spPr>
          <a:xfrm>
            <a:off x="3262593" y="2006601"/>
            <a:ext cx="96007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dirty="0" smtClean="0"/>
              <a:t>Lieferant</a:t>
            </a:r>
            <a:endParaRPr lang="de-DE" dirty="0"/>
          </a:p>
        </p:txBody>
      </p:sp>
      <p:sp>
        <p:nvSpPr>
          <p:cNvPr id="60" name="Flussdiagramm: Verzweigung 59"/>
          <p:cNvSpPr/>
          <p:nvPr/>
        </p:nvSpPr>
        <p:spPr>
          <a:xfrm>
            <a:off x="251520" y="1233097"/>
            <a:ext cx="1800000" cy="654545"/>
          </a:xfrm>
          <a:prstGeom prst="flowChartDecision">
            <a:avLst/>
          </a:prstGeom>
          <a:solidFill>
            <a:schemeClr val="bg1">
              <a:lumMod val="6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de-DE" sz="1400" dirty="0" smtClean="0"/>
              <a:t>Fokusthema RGM?</a:t>
            </a:r>
            <a:endParaRPr lang="de-DE" sz="1400" dirty="0"/>
          </a:p>
        </p:txBody>
      </p:sp>
      <p:cxnSp>
        <p:nvCxnSpPr>
          <p:cNvPr id="66" name="Form 69"/>
          <p:cNvCxnSpPr>
            <a:stCxn id="60" idx="3"/>
            <a:endCxn id="50" idx="0"/>
          </p:cNvCxnSpPr>
          <p:nvPr/>
        </p:nvCxnSpPr>
        <p:spPr>
          <a:xfrm>
            <a:off x="2051520" y="1560370"/>
            <a:ext cx="6013641" cy="671547"/>
          </a:xfrm>
          <a:prstGeom prst="bentConnector2">
            <a:avLst/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9" name="Textfeld 78"/>
          <p:cNvSpPr txBox="1"/>
          <p:nvPr/>
        </p:nvSpPr>
        <p:spPr>
          <a:xfrm>
            <a:off x="869918" y="1818665"/>
            <a:ext cx="33784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200" b="1" dirty="0" smtClean="0"/>
              <a:t>Ja</a:t>
            </a:r>
            <a:endParaRPr lang="de-DE" sz="1200" b="1" dirty="0"/>
          </a:p>
        </p:txBody>
      </p:sp>
      <p:grpSp>
        <p:nvGrpSpPr>
          <p:cNvPr id="7" name="Gruppieren 6"/>
          <p:cNvGrpSpPr/>
          <p:nvPr/>
        </p:nvGrpSpPr>
        <p:grpSpPr>
          <a:xfrm>
            <a:off x="7217189" y="3462320"/>
            <a:ext cx="1695943" cy="913818"/>
            <a:chOff x="7243475" y="5428542"/>
            <a:chExt cx="1695943" cy="913818"/>
          </a:xfrm>
        </p:grpSpPr>
        <p:pic>
          <p:nvPicPr>
            <p:cNvPr id="2" name="Grafik 1">
              <a:hlinkClick r:id="rId7" action="ppaction://hlinkfile"/>
            </p:cNvPr>
            <p:cNvPicPr>
              <a:picLocks noChangeAspect="1"/>
            </p:cNvPicPr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7243475" y="5508890"/>
              <a:ext cx="1642384" cy="833470"/>
            </a:xfrm>
            <a:prstGeom prst="rect">
              <a:avLst/>
            </a:prstGeom>
          </p:spPr>
        </p:pic>
        <p:sp>
          <p:nvSpPr>
            <p:cNvPr id="6" name="Textfeld 5"/>
            <p:cNvSpPr txBox="1"/>
            <p:nvPr/>
          </p:nvSpPr>
          <p:spPr>
            <a:xfrm>
              <a:off x="7899390" y="5428542"/>
              <a:ext cx="104002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dirty="0" smtClean="0"/>
                <a:t>QBP-Film</a:t>
              </a:r>
              <a:endParaRPr lang="de-DE" dirty="0"/>
            </a:p>
          </p:txBody>
        </p:sp>
      </p:grpSp>
      <p:cxnSp>
        <p:nvCxnSpPr>
          <p:cNvPr id="38" name="Gerader Verbinder 37"/>
          <p:cNvCxnSpPr/>
          <p:nvPr/>
        </p:nvCxnSpPr>
        <p:spPr>
          <a:xfrm flipH="1">
            <a:off x="2654494" y="2031658"/>
            <a:ext cx="7554" cy="4420415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  <a:prstDash val="sysDot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Gerader Verbinder 38"/>
          <p:cNvCxnSpPr/>
          <p:nvPr/>
        </p:nvCxnSpPr>
        <p:spPr>
          <a:xfrm>
            <a:off x="4915813" y="2036296"/>
            <a:ext cx="16227" cy="4212000"/>
          </a:xfrm>
          <a:prstGeom prst="line">
            <a:avLst/>
          </a:prstGeom>
          <a:ln w="19050">
            <a:solidFill>
              <a:schemeClr val="bg1">
                <a:lumMod val="50000"/>
              </a:schemeClr>
            </a:solidFill>
            <a:prstDash val="sysDot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Textfeld 39"/>
          <p:cNvSpPr txBox="1"/>
          <p:nvPr/>
        </p:nvSpPr>
        <p:spPr>
          <a:xfrm>
            <a:off x="2001834" y="1343235"/>
            <a:ext cx="473206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200" b="1" dirty="0" smtClean="0"/>
              <a:t>Nein</a:t>
            </a:r>
            <a:endParaRPr lang="de-DE" sz="1200" b="1" dirty="0"/>
          </a:p>
        </p:txBody>
      </p:sp>
      <p:pic>
        <p:nvPicPr>
          <p:cNvPr id="42" name="Grafik 41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2453" y="3160346"/>
            <a:ext cx="300266" cy="297621"/>
          </a:xfrm>
          <a:prstGeom prst="rect">
            <a:avLst/>
          </a:prstGeom>
        </p:spPr>
      </p:pic>
      <p:pic>
        <p:nvPicPr>
          <p:cNvPr id="43" name="Grafik 42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34590" y="3778961"/>
            <a:ext cx="300266" cy="297621"/>
          </a:xfrm>
          <a:prstGeom prst="rect">
            <a:avLst/>
          </a:prstGeom>
        </p:spPr>
      </p:pic>
      <p:pic>
        <p:nvPicPr>
          <p:cNvPr id="44" name="Grafik 43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44038" y="4481451"/>
            <a:ext cx="300266" cy="297621"/>
          </a:xfrm>
          <a:prstGeom prst="rect">
            <a:avLst/>
          </a:prstGeom>
        </p:spPr>
      </p:pic>
      <p:pic>
        <p:nvPicPr>
          <p:cNvPr id="45" name="Grafik 44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06685" y="5015627"/>
            <a:ext cx="300266" cy="297621"/>
          </a:xfrm>
          <a:prstGeom prst="rect">
            <a:avLst/>
          </a:prstGeom>
        </p:spPr>
      </p:pic>
      <p:pic>
        <p:nvPicPr>
          <p:cNvPr id="47" name="Grafik 46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3462" y="5677866"/>
            <a:ext cx="300266" cy="297621"/>
          </a:xfrm>
          <a:prstGeom prst="rect">
            <a:avLst/>
          </a:prstGeom>
        </p:spPr>
      </p:pic>
      <p:grpSp>
        <p:nvGrpSpPr>
          <p:cNvPr id="19" name="Gruppieren 18"/>
          <p:cNvGrpSpPr/>
          <p:nvPr/>
        </p:nvGrpSpPr>
        <p:grpSpPr>
          <a:xfrm>
            <a:off x="3529627" y="6558409"/>
            <a:ext cx="4577946" cy="215444"/>
            <a:chOff x="2689640" y="6356402"/>
            <a:chExt cx="4577946" cy="215444"/>
          </a:xfrm>
        </p:grpSpPr>
        <p:pic>
          <p:nvPicPr>
            <p:cNvPr id="49" name="Grafik 48"/>
            <p:cNvPicPr>
              <a:picLocks noChangeAspect="1"/>
            </p:cNvPicPr>
            <p:nvPr/>
          </p:nvPicPr>
          <p:blipFill>
            <a:blip r:embed="rId10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89640" y="6396036"/>
              <a:ext cx="145279" cy="144000"/>
            </a:xfrm>
            <a:prstGeom prst="rect">
              <a:avLst/>
            </a:prstGeom>
          </p:spPr>
        </p:pic>
        <p:sp>
          <p:nvSpPr>
            <p:cNvPr id="5" name="Textfeld 4"/>
            <p:cNvSpPr txBox="1"/>
            <p:nvPr/>
          </p:nvSpPr>
          <p:spPr>
            <a:xfrm>
              <a:off x="2779301" y="6356402"/>
              <a:ext cx="4488285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800" dirty="0" smtClean="0"/>
                <a:t>Informationsaustausch mit dem Lieferant erfolgt über eine Upload-Schnittstelle im Funktionsbaustein </a:t>
              </a:r>
              <a:r>
                <a:rPr lang="de-DE" sz="800" dirty="0" err="1"/>
                <a:t>iPQ</a:t>
              </a:r>
              <a:r>
                <a:rPr lang="de-DE" sz="800" dirty="0"/>
                <a:t> </a:t>
              </a:r>
              <a:r>
                <a:rPr lang="de-DE" sz="800" dirty="0" smtClean="0"/>
                <a:t>QBP.</a:t>
              </a:r>
              <a:endParaRPr lang="de-DE" sz="800" dirty="0"/>
            </a:p>
          </p:txBody>
        </p:sp>
      </p:grpSp>
      <p:sp>
        <p:nvSpPr>
          <p:cNvPr id="8" name="Rechteck 7"/>
          <p:cNvSpPr/>
          <p:nvPr/>
        </p:nvSpPr>
        <p:spPr>
          <a:xfrm>
            <a:off x="449402" y="4105157"/>
            <a:ext cx="2097520" cy="7848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sz="900" b="1" dirty="0" smtClean="0"/>
              <a:t>Termin: </a:t>
            </a:r>
            <a:r>
              <a:rPr lang="de-DE" sz="900" dirty="0" smtClean="0"/>
              <a:t>zu </a:t>
            </a:r>
            <a:r>
              <a:rPr lang="de-DE" sz="900" dirty="0"/>
              <a:t>jeder </a:t>
            </a:r>
            <a:r>
              <a:rPr lang="de-DE" sz="900" dirty="0" smtClean="0"/>
              <a:t>HW-Reifestufe </a:t>
            </a:r>
            <a:r>
              <a:rPr lang="de-DE" sz="900" dirty="0"/>
              <a:t>vier Wochen vor bauteilspezifischem Freigabetermin für die relevante Bauphase, jedoch spätestens 6 Monate vor WE Bauphase</a:t>
            </a:r>
          </a:p>
        </p:txBody>
      </p:sp>
      <p:sp>
        <p:nvSpPr>
          <p:cNvPr id="56" name="Rechteck 55"/>
          <p:cNvSpPr/>
          <p:nvPr/>
        </p:nvSpPr>
        <p:spPr>
          <a:xfrm>
            <a:off x="2791070" y="3086721"/>
            <a:ext cx="1944395" cy="369332"/>
          </a:xfrm>
          <a:prstGeom prst="rect">
            <a:avLst/>
          </a:prstGeom>
          <a:ln>
            <a:noFill/>
          </a:ln>
        </p:spPr>
        <p:txBody>
          <a:bodyPr wrap="square">
            <a:spAutoFit/>
          </a:bodyPr>
          <a:lstStyle/>
          <a:p>
            <a:r>
              <a:rPr lang="de-DE" sz="900" b="1" dirty="0" smtClean="0"/>
              <a:t>Termin: </a:t>
            </a:r>
            <a:r>
              <a:rPr lang="de-DE" sz="900" dirty="0"/>
              <a:t>14 Tage nach Übermittlung der Reifevereinbarung Lieferant durch BMW</a:t>
            </a:r>
          </a:p>
        </p:txBody>
      </p:sp>
      <p:cxnSp>
        <p:nvCxnSpPr>
          <p:cNvPr id="10" name="Gewinkelte Verbindung 9"/>
          <p:cNvCxnSpPr>
            <a:stCxn id="52" idx="1"/>
            <a:endCxn id="8" idx="1"/>
          </p:cNvCxnSpPr>
          <p:nvPr/>
        </p:nvCxnSpPr>
        <p:spPr>
          <a:xfrm rot="10800000" flipH="1" flipV="1">
            <a:off x="438952" y="3566760"/>
            <a:ext cx="10449" cy="930812"/>
          </a:xfrm>
          <a:prstGeom prst="bentConnector3">
            <a:avLst>
              <a:gd name="adj1" fmla="val -2187769"/>
            </a:avLst>
          </a:prstGeom>
          <a:ln>
            <a:solidFill>
              <a:schemeClr val="tx1"/>
            </a:solidFill>
            <a:headEnd type="none" w="med" len="med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Gewinkelte Verbindung 57"/>
          <p:cNvCxnSpPr>
            <a:stCxn id="53" idx="3"/>
            <a:endCxn id="56" idx="3"/>
          </p:cNvCxnSpPr>
          <p:nvPr/>
        </p:nvCxnSpPr>
        <p:spPr>
          <a:xfrm flipH="1" flipV="1">
            <a:off x="4735465" y="3271387"/>
            <a:ext cx="124567" cy="906929"/>
          </a:xfrm>
          <a:prstGeom prst="bentConnector3">
            <a:avLst>
              <a:gd name="adj1" fmla="val -183516"/>
            </a:avLst>
          </a:prstGeom>
          <a:ln>
            <a:solidFill>
              <a:schemeClr val="tx1"/>
            </a:solidFill>
            <a:headEnd type="none" w="med" len="med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" name="Rechteck 60"/>
          <p:cNvSpPr/>
          <p:nvPr/>
        </p:nvSpPr>
        <p:spPr>
          <a:xfrm>
            <a:off x="2815826" y="3517497"/>
            <a:ext cx="1019155" cy="200055"/>
          </a:xfrm>
          <a:prstGeom prst="rect">
            <a:avLst/>
          </a:prstGeom>
          <a:ln>
            <a:noFill/>
          </a:ln>
        </p:spPr>
        <p:txBody>
          <a:bodyPr wrap="square">
            <a:spAutoFit/>
          </a:bodyPr>
          <a:lstStyle/>
          <a:p>
            <a:r>
              <a:rPr lang="de-DE" sz="700" dirty="0" smtClean="0"/>
              <a:t>Versand per E-Mail</a:t>
            </a:r>
            <a:endParaRPr lang="de-DE" sz="700" dirty="0"/>
          </a:p>
        </p:txBody>
      </p:sp>
      <p:sp>
        <p:nvSpPr>
          <p:cNvPr id="64" name="Rechteck 63"/>
          <p:cNvSpPr/>
          <p:nvPr/>
        </p:nvSpPr>
        <p:spPr>
          <a:xfrm>
            <a:off x="4961052" y="4811874"/>
            <a:ext cx="1114330" cy="200055"/>
          </a:xfrm>
          <a:prstGeom prst="rect">
            <a:avLst/>
          </a:prstGeom>
          <a:ln>
            <a:noFill/>
          </a:ln>
        </p:spPr>
        <p:txBody>
          <a:bodyPr wrap="square">
            <a:spAutoFit/>
          </a:bodyPr>
          <a:lstStyle/>
          <a:p>
            <a:r>
              <a:rPr lang="de-DE" sz="700" dirty="0" smtClean="0"/>
              <a:t>Upload per </a:t>
            </a:r>
            <a:r>
              <a:rPr lang="de-DE" sz="700" dirty="0" err="1" smtClean="0"/>
              <a:t>iPQ</a:t>
            </a:r>
            <a:r>
              <a:rPr lang="de-DE" sz="700" dirty="0" smtClean="0"/>
              <a:t> QBP (B2B)</a:t>
            </a:r>
            <a:endParaRPr lang="de-DE" sz="700" dirty="0"/>
          </a:p>
        </p:txBody>
      </p:sp>
      <p:cxnSp>
        <p:nvCxnSpPr>
          <p:cNvPr id="65" name="Form 70"/>
          <p:cNvCxnSpPr>
            <a:endCxn id="57" idx="0"/>
          </p:cNvCxnSpPr>
          <p:nvPr/>
        </p:nvCxnSpPr>
        <p:spPr>
          <a:xfrm>
            <a:off x="4862694" y="4253895"/>
            <a:ext cx="1179261" cy="873236"/>
          </a:xfrm>
          <a:prstGeom prst="bentConnector2">
            <a:avLst/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Rechteck 67"/>
          <p:cNvSpPr/>
          <p:nvPr/>
        </p:nvSpPr>
        <p:spPr>
          <a:xfrm>
            <a:off x="4963714" y="4208638"/>
            <a:ext cx="1114330" cy="200055"/>
          </a:xfrm>
          <a:prstGeom prst="rect">
            <a:avLst/>
          </a:prstGeom>
          <a:ln>
            <a:noFill/>
          </a:ln>
        </p:spPr>
        <p:txBody>
          <a:bodyPr wrap="square">
            <a:spAutoFit/>
          </a:bodyPr>
          <a:lstStyle/>
          <a:p>
            <a:r>
              <a:rPr lang="de-DE" sz="700" dirty="0" smtClean="0"/>
              <a:t>Upload per </a:t>
            </a:r>
            <a:r>
              <a:rPr lang="de-DE" sz="700" dirty="0" err="1" smtClean="0"/>
              <a:t>iPQ</a:t>
            </a:r>
            <a:r>
              <a:rPr lang="de-DE" sz="700" dirty="0" smtClean="0"/>
              <a:t> QBP (B2B)</a:t>
            </a:r>
            <a:endParaRPr lang="de-DE" sz="700" dirty="0"/>
          </a:p>
        </p:txBody>
      </p:sp>
      <p:cxnSp>
        <p:nvCxnSpPr>
          <p:cNvPr id="78" name="Form 66"/>
          <p:cNvCxnSpPr/>
          <p:nvPr/>
        </p:nvCxnSpPr>
        <p:spPr>
          <a:xfrm rot="16200000" flipH="1">
            <a:off x="906899" y="2147038"/>
            <a:ext cx="504054" cy="240"/>
          </a:xfrm>
          <a:prstGeom prst="bentConnector3">
            <a:avLst>
              <a:gd name="adj1" fmla="val 50000"/>
            </a:avLst>
          </a:prstGeom>
          <a:ln w="19050">
            <a:solidFill>
              <a:schemeClr val="bg1">
                <a:lumMod val="50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" name="Rechteck 62"/>
          <p:cNvSpPr/>
          <p:nvPr/>
        </p:nvSpPr>
        <p:spPr>
          <a:xfrm>
            <a:off x="449402" y="4833897"/>
            <a:ext cx="1897473" cy="784830"/>
          </a:xfrm>
          <a:prstGeom prst="rect">
            <a:avLst/>
          </a:prstGeom>
          <a:ln>
            <a:noFill/>
          </a:ln>
        </p:spPr>
        <p:txBody>
          <a:bodyPr wrap="square">
            <a:spAutoFit/>
          </a:bodyPr>
          <a:lstStyle/>
          <a:p>
            <a:r>
              <a:rPr lang="de-DE" sz="900" b="1" dirty="0" smtClean="0"/>
              <a:t>Termin: </a:t>
            </a:r>
            <a:r>
              <a:rPr lang="de-DE" sz="900" dirty="0"/>
              <a:t>in jeder </a:t>
            </a:r>
            <a:r>
              <a:rPr lang="de-DE" sz="900" dirty="0" smtClean="0"/>
              <a:t>HW-Reifestufe </a:t>
            </a:r>
            <a:r>
              <a:rPr lang="de-DE" sz="900" dirty="0"/>
              <a:t>14 Tage vor Wareneingang der relevanten Bauphase bzw. zu dem in der Reifevereinbarung Lieferant vereinbarten Termin</a:t>
            </a:r>
          </a:p>
        </p:txBody>
      </p:sp>
      <p:cxnSp>
        <p:nvCxnSpPr>
          <p:cNvPr id="77" name="Gewinkelte Verbindung 76"/>
          <p:cNvCxnSpPr/>
          <p:nvPr/>
        </p:nvCxnSpPr>
        <p:spPr>
          <a:xfrm flipH="1">
            <a:off x="1849793" y="4911901"/>
            <a:ext cx="784797" cy="327976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headEnd type="none" w="med" len="med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3" name="Rechteck 82"/>
          <p:cNvSpPr/>
          <p:nvPr/>
        </p:nvSpPr>
        <p:spPr>
          <a:xfrm>
            <a:off x="2765153" y="5895033"/>
            <a:ext cx="209752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de-DE" sz="900" b="1" dirty="0"/>
              <a:t>Termin: </a:t>
            </a:r>
            <a:r>
              <a:rPr lang="de-DE" sz="900" dirty="0"/>
              <a:t>in jeder Reifestufe zum Wareneingang der relevanten Bauphasen</a:t>
            </a:r>
          </a:p>
        </p:txBody>
      </p:sp>
      <p:cxnSp>
        <p:nvCxnSpPr>
          <p:cNvPr id="84" name="Gewinkelte Verbindung 83"/>
          <p:cNvCxnSpPr>
            <a:endCxn id="83" idx="1"/>
          </p:cNvCxnSpPr>
          <p:nvPr/>
        </p:nvCxnSpPr>
        <p:spPr>
          <a:xfrm>
            <a:off x="2598953" y="6076914"/>
            <a:ext cx="166200" cy="2785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headEnd type="none" w="med" len="med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5" name="Gewinkelte Verbindung 84"/>
          <p:cNvCxnSpPr>
            <a:stCxn id="83" idx="0"/>
          </p:cNvCxnSpPr>
          <p:nvPr/>
        </p:nvCxnSpPr>
        <p:spPr>
          <a:xfrm rot="5400000" flipH="1" flipV="1">
            <a:off x="4248564" y="5181642"/>
            <a:ext cx="278740" cy="1148042"/>
          </a:xfrm>
          <a:prstGeom prst="bentConnector2">
            <a:avLst/>
          </a:prstGeom>
          <a:ln>
            <a:solidFill>
              <a:schemeClr val="tx1"/>
            </a:solidFill>
            <a:headEnd type="none" w="med" len="med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4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pPr algn="l"/>
            <a:r>
              <a:rPr lang="de-DE" dirty="0" smtClean="0"/>
              <a:t>MQ | Lieferantentrainingstag | </a:t>
            </a:r>
            <a:r>
              <a:rPr lang="de-DE" dirty="0"/>
              <a:t>05.10.2016</a:t>
            </a:r>
          </a:p>
        </p:txBody>
      </p:sp>
      <p:sp>
        <p:nvSpPr>
          <p:cNvPr id="73" name="Foliennummernplatzhalter 3"/>
          <p:cNvSpPr>
            <a:spLocks noGrp="1"/>
          </p:cNvSpPr>
          <p:nvPr>
            <p:ph type="sldNum" sz="quarter" idx="11"/>
          </p:nvPr>
        </p:nvSpPr>
        <p:spPr>
          <a:xfrm>
            <a:off x="7939617" y="6425347"/>
            <a:ext cx="845608" cy="331788"/>
          </a:xfrm>
        </p:spPr>
        <p:txBody>
          <a:bodyPr/>
          <a:lstStyle/>
          <a:p>
            <a:r>
              <a:rPr lang="de-DE" dirty="0"/>
              <a:t>Seite </a:t>
            </a:r>
            <a:fld id="{AA807A42-CF27-4B84-8583-18EBE418342E}" type="slidenum">
              <a:rPr lang="de-DE" smtClean="0"/>
              <a:pPr/>
              <a:t>16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0263475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Ablauf Reifevereinbarung Lieferant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r>
              <a:rPr lang="de-DE"/>
              <a:t>Seite </a:t>
            </a:r>
            <a:fld id="{AA807A42-CF27-4B84-8583-18EBE418342E}" type="slidenum">
              <a:rPr lang="de-DE" smtClean="0"/>
              <a:pPr/>
              <a:t>17</a:t>
            </a:fld>
            <a:endParaRPr lang="de-DE" dirty="0"/>
          </a:p>
        </p:txBody>
      </p:sp>
      <p:pic>
        <p:nvPicPr>
          <p:cNvPr id="5" name="Grafik 4"/>
          <p:cNvPicPr>
            <a:picLocks noChangeAspect="1"/>
          </p:cNvPicPr>
          <p:nvPr/>
        </p:nvPicPr>
        <p:blipFill rotWithShape="1">
          <a:blip r:embed="rId2" cstate="print"/>
          <a:srcRect l="29610" t="6338" r="48196" b="29682"/>
          <a:stretch/>
        </p:blipFill>
        <p:spPr>
          <a:xfrm>
            <a:off x="2806305" y="2399266"/>
            <a:ext cx="2027903" cy="3683823"/>
          </a:xfrm>
          <a:prstGeom prst="rect">
            <a:avLst/>
          </a:prstGeom>
        </p:spPr>
      </p:pic>
      <p:sp>
        <p:nvSpPr>
          <p:cNvPr id="6" name="Textfeld 5"/>
          <p:cNvSpPr txBox="1"/>
          <p:nvPr/>
        </p:nvSpPr>
        <p:spPr>
          <a:xfrm>
            <a:off x="348143" y="1056882"/>
            <a:ext cx="1478734" cy="830997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txBody>
          <a:bodyPr vert="horz" wrap="square" rtlCol="0" anchor="ctr">
            <a:spAutoFit/>
          </a:bodyPr>
          <a:lstStyle/>
          <a:p>
            <a:r>
              <a:rPr lang="de-DE" sz="1600" dirty="0" err="1" smtClean="0">
                <a:solidFill>
                  <a:srgbClr val="000000"/>
                </a:solidFill>
              </a:rPr>
              <a:t>Reifeforderer</a:t>
            </a:r>
            <a:endParaRPr lang="de-DE" sz="1600" dirty="0" smtClean="0">
              <a:solidFill>
                <a:srgbClr val="000000"/>
              </a:solidFill>
            </a:endParaRPr>
          </a:p>
          <a:p>
            <a:r>
              <a:rPr lang="de-DE" sz="1600" dirty="0" smtClean="0">
                <a:solidFill>
                  <a:srgbClr val="000000"/>
                </a:solidFill>
              </a:rPr>
              <a:t>=Eigenschafts-</a:t>
            </a:r>
          </a:p>
          <a:p>
            <a:r>
              <a:rPr lang="de-DE" sz="1600" dirty="0" smtClean="0">
                <a:solidFill>
                  <a:srgbClr val="000000"/>
                </a:solidFill>
              </a:rPr>
              <a:t>verantwortlicher</a:t>
            </a:r>
          </a:p>
        </p:txBody>
      </p:sp>
      <p:pic>
        <p:nvPicPr>
          <p:cNvPr id="7" name="Grafik 6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867360" y="1278989"/>
            <a:ext cx="819195" cy="434748"/>
          </a:xfrm>
          <a:prstGeom prst="rect">
            <a:avLst/>
          </a:prstGeom>
        </p:spPr>
      </p:pic>
      <p:sp>
        <p:nvSpPr>
          <p:cNvPr id="8" name="Textfeld 7"/>
          <p:cNvSpPr txBox="1"/>
          <p:nvPr/>
        </p:nvSpPr>
        <p:spPr>
          <a:xfrm>
            <a:off x="2720618" y="1179993"/>
            <a:ext cx="1205908" cy="584775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txBody>
          <a:bodyPr vert="horz" wrap="none" rtlCol="0" anchor="ctr">
            <a:spAutoFit/>
          </a:bodyPr>
          <a:lstStyle/>
          <a:p>
            <a:r>
              <a:rPr lang="de-DE" sz="1600" dirty="0" smtClean="0">
                <a:solidFill>
                  <a:srgbClr val="000000"/>
                </a:solidFill>
              </a:rPr>
              <a:t>Reifelieferer</a:t>
            </a:r>
          </a:p>
          <a:p>
            <a:r>
              <a:rPr lang="de-DE" sz="1600" dirty="0" smtClean="0">
                <a:solidFill>
                  <a:srgbClr val="000000"/>
                </a:solidFill>
              </a:rPr>
              <a:t>= Modulleiter</a:t>
            </a:r>
          </a:p>
        </p:txBody>
      </p:sp>
      <p:sp>
        <p:nvSpPr>
          <p:cNvPr id="9" name="Freihandform 8"/>
          <p:cNvSpPr/>
          <p:nvPr/>
        </p:nvSpPr>
        <p:spPr>
          <a:xfrm>
            <a:off x="964727" y="781227"/>
            <a:ext cx="7950926" cy="3436115"/>
          </a:xfrm>
          <a:custGeom>
            <a:avLst/>
            <a:gdLst>
              <a:gd name="connsiteX0" fmla="*/ 7715794 w 7959634"/>
              <a:gd name="connsiteY0" fmla="*/ 3344091 h 3344091"/>
              <a:gd name="connsiteX1" fmla="*/ 7715794 w 7959634"/>
              <a:gd name="connsiteY1" fmla="*/ 3344091 h 3344091"/>
              <a:gd name="connsiteX2" fmla="*/ 7855131 w 7959634"/>
              <a:gd name="connsiteY2" fmla="*/ 3335382 h 3344091"/>
              <a:gd name="connsiteX3" fmla="*/ 7924800 w 7959634"/>
              <a:gd name="connsiteY3" fmla="*/ 3326674 h 3344091"/>
              <a:gd name="connsiteX4" fmla="*/ 7959634 w 7959634"/>
              <a:gd name="connsiteY4" fmla="*/ 3317965 h 3344091"/>
              <a:gd name="connsiteX5" fmla="*/ 7889966 w 7959634"/>
              <a:gd name="connsiteY5" fmla="*/ 235131 h 3344091"/>
              <a:gd name="connsiteX6" fmla="*/ 0 w 7959634"/>
              <a:gd name="connsiteY6" fmla="*/ 0 h 3344091"/>
              <a:gd name="connsiteX7" fmla="*/ 17417 w 7959634"/>
              <a:gd name="connsiteY7" fmla="*/ 296091 h 3344091"/>
              <a:gd name="connsiteX0" fmla="*/ 7715794 w 7959634"/>
              <a:gd name="connsiteY0" fmla="*/ 3344091 h 3344091"/>
              <a:gd name="connsiteX1" fmla="*/ 7715794 w 7959634"/>
              <a:gd name="connsiteY1" fmla="*/ 3344091 h 3344091"/>
              <a:gd name="connsiteX2" fmla="*/ 7924800 w 7959634"/>
              <a:gd name="connsiteY2" fmla="*/ 3326674 h 3344091"/>
              <a:gd name="connsiteX3" fmla="*/ 7959634 w 7959634"/>
              <a:gd name="connsiteY3" fmla="*/ 3317965 h 3344091"/>
              <a:gd name="connsiteX4" fmla="*/ 7889966 w 7959634"/>
              <a:gd name="connsiteY4" fmla="*/ 235131 h 3344091"/>
              <a:gd name="connsiteX5" fmla="*/ 0 w 7959634"/>
              <a:gd name="connsiteY5" fmla="*/ 0 h 3344091"/>
              <a:gd name="connsiteX6" fmla="*/ 17417 w 7959634"/>
              <a:gd name="connsiteY6" fmla="*/ 296091 h 3344091"/>
              <a:gd name="connsiteX0" fmla="*/ 7715794 w 7959634"/>
              <a:gd name="connsiteY0" fmla="*/ 3344091 h 3344091"/>
              <a:gd name="connsiteX1" fmla="*/ 7715794 w 7959634"/>
              <a:gd name="connsiteY1" fmla="*/ 3344091 h 3344091"/>
              <a:gd name="connsiteX2" fmla="*/ 7959634 w 7959634"/>
              <a:gd name="connsiteY2" fmla="*/ 3317965 h 3344091"/>
              <a:gd name="connsiteX3" fmla="*/ 7889966 w 7959634"/>
              <a:gd name="connsiteY3" fmla="*/ 235131 h 3344091"/>
              <a:gd name="connsiteX4" fmla="*/ 0 w 7959634"/>
              <a:gd name="connsiteY4" fmla="*/ 0 h 3344091"/>
              <a:gd name="connsiteX5" fmla="*/ 17417 w 7959634"/>
              <a:gd name="connsiteY5" fmla="*/ 296091 h 3344091"/>
              <a:gd name="connsiteX0" fmla="*/ 7715794 w 7950926"/>
              <a:gd name="connsiteY0" fmla="*/ 3344091 h 3344091"/>
              <a:gd name="connsiteX1" fmla="*/ 7715794 w 7950926"/>
              <a:gd name="connsiteY1" fmla="*/ 3344091 h 3344091"/>
              <a:gd name="connsiteX2" fmla="*/ 7950926 w 7950926"/>
              <a:gd name="connsiteY2" fmla="*/ 3344091 h 3344091"/>
              <a:gd name="connsiteX3" fmla="*/ 7889966 w 7950926"/>
              <a:gd name="connsiteY3" fmla="*/ 235131 h 3344091"/>
              <a:gd name="connsiteX4" fmla="*/ 0 w 7950926"/>
              <a:gd name="connsiteY4" fmla="*/ 0 h 3344091"/>
              <a:gd name="connsiteX5" fmla="*/ 17417 w 7950926"/>
              <a:gd name="connsiteY5" fmla="*/ 296091 h 3344091"/>
              <a:gd name="connsiteX0" fmla="*/ 7715794 w 7985760"/>
              <a:gd name="connsiteY0" fmla="*/ 3344091 h 3344091"/>
              <a:gd name="connsiteX1" fmla="*/ 7715794 w 7985760"/>
              <a:gd name="connsiteY1" fmla="*/ 3344091 h 3344091"/>
              <a:gd name="connsiteX2" fmla="*/ 7950926 w 7985760"/>
              <a:gd name="connsiteY2" fmla="*/ 3344091 h 3344091"/>
              <a:gd name="connsiteX3" fmla="*/ 7985760 w 7985760"/>
              <a:gd name="connsiteY3" fmla="*/ 95794 h 3344091"/>
              <a:gd name="connsiteX4" fmla="*/ 0 w 7985760"/>
              <a:gd name="connsiteY4" fmla="*/ 0 h 3344091"/>
              <a:gd name="connsiteX5" fmla="*/ 17417 w 7985760"/>
              <a:gd name="connsiteY5" fmla="*/ 296091 h 3344091"/>
              <a:gd name="connsiteX0" fmla="*/ 7698377 w 7968343"/>
              <a:gd name="connsiteY0" fmla="*/ 3317965 h 3317965"/>
              <a:gd name="connsiteX1" fmla="*/ 7698377 w 7968343"/>
              <a:gd name="connsiteY1" fmla="*/ 3317965 h 3317965"/>
              <a:gd name="connsiteX2" fmla="*/ 7933509 w 7968343"/>
              <a:gd name="connsiteY2" fmla="*/ 3317965 h 3317965"/>
              <a:gd name="connsiteX3" fmla="*/ 7968343 w 7968343"/>
              <a:gd name="connsiteY3" fmla="*/ 69668 h 3317965"/>
              <a:gd name="connsiteX4" fmla="*/ 0 w 7968343"/>
              <a:gd name="connsiteY4" fmla="*/ 0 h 3317965"/>
              <a:gd name="connsiteX5" fmla="*/ 0 w 7968343"/>
              <a:gd name="connsiteY5" fmla="*/ 269965 h 3317965"/>
              <a:gd name="connsiteX0" fmla="*/ 7698377 w 7950926"/>
              <a:gd name="connsiteY0" fmla="*/ 3317965 h 3317965"/>
              <a:gd name="connsiteX1" fmla="*/ 7698377 w 7950926"/>
              <a:gd name="connsiteY1" fmla="*/ 3317965 h 3317965"/>
              <a:gd name="connsiteX2" fmla="*/ 7933509 w 7950926"/>
              <a:gd name="connsiteY2" fmla="*/ 3317965 h 3317965"/>
              <a:gd name="connsiteX3" fmla="*/ 7950926 w 7950926"/>
              <a:gd name="connsiteY3" fmla="*/ 17416 h 3317965"/>
              <a:gd name="connsiteX4" fmla="*/ 0 w 7950926"/>
              <a:gd name="connsiteY4" fmla="*/ 0 h 3317965"/>
              <a:gd name="connsiteX5" fmla="*/ 0 w 7950926"/>
              <a:gd name="connsiteY5" fmla="*/ 269965 h 3317965"/>
              <a:gd name="connsiteX0" fmla="*/ 7698377 w 7950926"/>
              <a:gd name="connsiteY0" fmla="*/ 3317965 h 3405051"/>
              <a:gd name="connsiteX1" fmla="*/ 7698377 w 7950926"/>
              <a:gd name="connsiteY1" fmla="*/ 3317965 h 3405051"/>
              <a:gd name="connsiteX2" fmla="*/ 7942217 w 7950926"/>
              <a:gd name="connsiteY2" fmla="*/ 3405051 h 3405051"/>
              <a:gd name="connsiteX3" fmla="*/ 7950926 w 7950926"/>
              <a:gd name="connsiteY3" fmla="*/ 17416 h 3405051"/>
              <a:gd name="connsiteX4" fmla="*/ 0 w 7950926"/>
              <a:gd name="connsiteY4" fmla="*/ 0 h 3405051"/>
              <a:gd name="connsiteX5" fmla="*/ 0 w 7950926"/>
              <a:gd name="connsiteY5" fmla="*/ 269965 h 3405051"/>
              <a:gd name="connsiteX0" fmla="*/ 7698377 w 7950926"/>
              <a:gd name="connsiteY0" fmla="*/ 3317965 h 3422468"/>
              <a:gd name="connsiteX1" fmla="*/ 7680960 w 7950926"/>
              <a:gd name="connsiteY1" fmla="*/ 3422468 h 3422468"/>
              <a:gd name="connsiteX2" fmla="*/ 7942217 w 7950926"/>
              <a:gd name="connsiteY2" fmla="*/ 3405051 h 3422468"/>
              <a:gd name="connsiteX3" fmla="*/ 7950926 w 7950926"/>
              <a:gd name="connsiteY3" fmla="*/ 17416 h 3422468"/>
              <a:gd name="connsiteX4" fmla="*/ 0 w 7950926"/>
              <a:gd name="connsiteY4" fmla="*/ 0 h 3422468"/>
              <a:gd name="connsiteX5" fmla="*/ 0 w 7950926"/>
              <a:gd name="connsiteY5" fmla="*/ 269965 h 3422468"/>
              <a:gd name="connsiteX0" fmla="*/ 7698377 w 7950926"/>
              <a:gd name="connsiteY0" fmla="*/ 3317965 h 3430208"/>
              <a:gd name="connsiteX1" fmla="*/ 7680960 w 7950926"/>
              <a:gd name="connsiteY1" fmla="*/ 3422468 h 3430208"/>
              <a:gd name="connsiteX2" fmla="*/ 7942217 w 7950926"/>
              <a:gd name="connsiteY2" fmla="*/ 3422468 h 3430208"/>
              <a:gd name="connsiteX3" fmla="*/ 7950926 w 7950926"/>
              <a:gd name="connsiteY3" fmla="*/ 17416 h 3430208"/>
              <a:gd name="connsiteX4" fmla="*/ 0 w 7950926"/>
              <a:gd name="connsiteY4" fmla="*/ 0 h 3430208"/>
              <a:gd name="connsiteX5" fmla="*/ 0 w 7950926"/>
              <a:gd name="connsiteY5" fmla="*/ 269965 h 3430208"/>
              <a:gd name="connsiteX0" fmla="*/ 7680960 w 7950926"/>
              <a:gd name="connsiteY0" fmla="*/ 3422468 h 3430208"/>
              <a:gd name="connsiteX1" fmla="*/ 7942217 w 7950926"/>
              <a:gd name="connsiteY1" fmla="*/ 3422468 h 3430208"/>
              <a:gd name="connsiteX2" fmla="*/ 7950926 w 7950926"/>
              <a:gd name="connsiteY2" fmla="*/ 17416 h 3430208"/>
              <a:gd name="connsiteX3" fmla="*/ 0 w 7950926"/>
              <a:gd name="connsiteY3" fmla="*/ 0 h 3430208"/>
              <a:gd name="connsiteX4" fmla="*/ 0 w 7950926"/>
              <a:gd name="connsiteY4" fmla="*/ 269965 h 3430208"/>
              <a:gd name="connsiteX0" fmla="*/ 7680960 w 7950926"/>
              <a:gd name="connsiteY0" fmla="*/ 3422468 h 3434401"/>
              <a:gd name="connsiteX1" fmla="*/ 7936900 w 7950926"/>
              <a:gd name="connsiteY1" fmla="*/ 3433100 h 3434401"/>
              <a:gd name="connsiteX2" fmla="*/ 7950926 w 7950926"/>
              <a:gd name="connsiteY2" fmla="*/ 17416 h 3434401"/>
              <a:gd name="connsiteX3" fmla="*/ 0 w 7950926"/>
              <a:gd name="connsiteY3" fmla="*/ 0 h 3434401"/>
              <a:gd name="connsiteX4" fmla="*/ 0 w 7950926"/>
              <a:gd name="connsiteY4" fmla="*/ 269965 h 3434401"/>
              <a:gd name="connsiteX0" fmla="*/ 7680960 w 7950926"/>
              <a:gd name="connsiteY0" fmla="*/ 3422468 h 3434401"/>
              <a:gd name="connsiteX1" fmla="*/ 7936900 w 7950926"/>
              <a:gd name="connsiteY1" fmla="*/ 3433100 h 3434401"/>
              <a:gd name="connsiteX2" fmla="*/ 7950926 w 7950926"/>
              <a:gd name="connsiteY2" fmla="*/ 17416 h 3434401"/>
              <a:gd name="connsiteX3" fmla="*/ 0 w 7950926"/>
              <a:gd name="connsiteY3" fmla="*/ 0 h 3434401"/>
              <a:gd name="connsiteX4" fmla="*/ 0 w 7950926"/>
              <a:gd name="connsiteY4" fmla="*/ 269965 h 3434401"/>
              <a:gd name="connsiteX0" fmla="*/ 7734123 w 7950926"/>
              <a:gd name="connsiteY0" fmla="*/ 3427784 h 3437192"/>
              <a:gd name="connsiteX1" fmla="*/ 7936900 w 7950926"/>
              <a:gd name="connsiteY1" fmla="*/ 3433100 h 3437192"/>
              <a:gd name="connsiteX2" fmla="*/ 7950926 w 7950926"/>
              <a:gd name="connsiteY2" fmla="*/ 17416 h 3437192"/>
              <a:gd name="connsiteX3" fmla="*/ 0 w 7950926"/>
              <a:gd name="connsiteY3" fmla="*/ 0 h 3437192"/>
              <a:gd name="connsiteX4" fmla="*/ 0 w 7950926"/>
              <a:gd name="connsiteY4" fmla="*/ 269965 h 3437192"/>
              <a:gd name="connsiteX0" fmla="*/ 7734123 w 7950926"/>
              <a:gd name="connsiteY0" fmla="*/ 3427784 h 3433233"/>
              <a:gd name="connsiteX1" fmla="*/ 7936900 w 7950926"/>
              <a:gd name="connsiteY1" fmla="*/ 3433100 h 3433233"/>
              <a:gd name="connsiteX2" fmla="*/ 7950926 w 7950926"/>
              <a:gd name="connsiteY2" fmla="*/ 17416 h 3433233"/>
              <a:gd name="connsiteX3" fmla="*/ 0 w 7950926"/>
              <a:gd name="connsiteY3" fmla="*/ 0 h 3433233"/>
              <a:gd name="connsiteX4" fmla="*/ 0 w 7950926"/>
              <a:gd name="connsiteY4" fmla="*/ 269965 h 3433233"/>
              <a:gd name="connsiteX0" fmla="*/ 7728807 w 7950926"/>
              <a:gd name="connsiteY0" fmla="*/ 3433100 h 3436115"/>
              <a:gd name="connsiteX1" fmla="*/ 7936900 w 7950926"/>
              <a:gd name="connsiteY1" fmla="*/ 3433100 h 3436115"/>
              <a:gd name="connsiteX2" fmla="*/ 7950926 w 7950926"/>
              <a:gd name="connsiteY2" fmla="*/ 17416 h 3436115"/>
              <a:gd name="connsiteX3" fmla="*/ 0 w 7950926"/>
              <a:gd name="connsiteY3" fmla="*/ 0 h 3436115"/>
              <a:gd name="connsiteX4" fmla="*/ 0 w 7950926"/>
              <a:gd name="connsiteY4" fmla="*/ 269965 h 3436115"/>
              <a:gd name="connsiteX0" fmla="*/ 7728807 w 7950926"/>
              <a:gd name="connsiteY0" fmla="*/ 3433100 h 3436115"/>
              <a:gd name="connsiteX1" fmla="*/ 7936900 w 7950926"/>
              <a:gd name="connsiteY1" fmla="*/ 3433100 h 3436115"/>
              <a:gd name="connsiteX2" fmla="*/ 7950926 w 7950926"/>
              <a:gd name="connsiteY2" fmla="*/ 17416 h 3436115"/>
              <a:gd name="connsiteX3" fmla="*/ 0 w 7950926"/>
              <a:gd name="connsiteY3" fmla="*/ 0 h 3436115"/>
              <a:gd name="connsiteX4" fmla="*/ 0 w 7950926"/>
              <a:gd name="connsiteY4" fmla="*/ 269965 h 34361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950926" h="3436115">
                <a:moveTo>
                  <a:pt x="7728807" y="3433100"/>
                </a:moveTo>
                <a:cubicBezTo>
                  <a:pt x="7578061" y="3439884"/>
                  <a:pt x="7849814" y="3433100"/>
                  <a:pt x="7936900" y="3433100"/>
                </a:cubicBezTo>
                <a:cubicBezTo>
                  <a:pt x="7942706" y="2332917"/>
                  <a:pt x="7945120" y="1117599"/>
                  <a:pt x="7950926" y="17416"/>
                </a:cubicBezTo>
                <a:lnTo>
                  <a:pt x="0" y="0"/>
                </a:lnTo>
                <a:lnTo>
                  <a:pt x="0" y="269965"/>
                </a:lnTo>
              </a:path>
            </a:pathLst>
          </a:custGeom>
          <a:noFill/>
          <a:ln w="44450">
            <a:solidFill>
              <a:srgbClr val="00B050"/>
            </a:solidFill>
            <a:tailEnd type="triangle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>
              <a:solidFill>
                <a:prstClr val="white"/>
              </a:solidFill>
            </a:endParaRPr>
          </a:p>
        </p:txBody>
      </p:sp>
      <p:sp>
        <p:nvSpPr>
          <p:cNvPr id="10" name="Textfeld 9"/>
          <p:cNvSpPr txBox="1"/>
          <p:nvPr/>
        </p:nvSpPr>
        <p:spPr>
          <a:xfrm>
            <a:off x="7786985" y="833864"/>
            <a:ext cx="1129605" cy="338554"/>
          </a:xfrm>
          <a:prstGeom prst="rect">
            <a:avLst/>
          </a:prstGeom>
          <a:noFill/>
        </p:spPr>
        <p:txBody>
          <a:bodyPr vert="horz" wrap="none" rtlCol="0">
            <a:spAutoFit/>
          </a:bodyPr>
          <a:lstStyle/>
          <a:p>
            <a:r>
              <a:rPr lang="de-DE" sz="1600" dirty="0" smtClean="0">
                <a:solidFill>
                  <a:srgbClr val="00B050"/>
                </a:solidFill>
              </a:rPr>
              <a:t>Bestätigung</a:t>
            </a:r>
          </a:p>
        </p:txBody>
      </p:sp>
      <p:pic>
        <p:nvPicPr>
          <p:cNvPr id="12" name="Grafik 11"/>
          <p:cNvPicPr>
            <a:picLocks noChangeAspect="1"/>
          </p:cNvPicPr>
          <p:nvPr/>
        </p:nvPicPr>
        <p:blipFill rotWithShape="1">
          <a:blip r:embed="rId2" cstate="print"/>
          <a:srcRect l="3656" t="6542" r="70242" b="29680"/>
          <a:stretch/>
        </p:blipFill>
        <p:spPr>
          <a:xfrm>
            <a:off x="427725" y="2416754"/>
            <a:ext cx="2385025" cy="3672090"/>
          </a:xfrm>
          <a:prstGeom prst="rect">
            <a:avLst/>
          </a:prstGeom>
        </p:spPr>
      </p:pic>
      <p:pic>
        <p:nvPicPr>
          <p:cNvPr id="13" name="Grafik 12"/>
          <p:cNvPicPr>
            <a:picLocks noChangeAspect="1"/>
          </p:cNvPicPr>
          <p:nvPr/>
        </p:nvPicPr>
        <p:blipFill rotWithShape="1">
          <a:blip r:embed="rId2" cstate="print"/>
          <a:srcRect l="52265" t="6384" r="23362" b="29681"/>
          <a:stretch/>
        </p:blipFill>
        <p:spPr>
          <a:xfrm>
            <a:off x="4834208" y="2407616"/>
            <a:ext cx="2227007" cy="3681227"/>
          </a:xfrm>
          <a:prstGeom prst="rect">
            <a:avLst/>
          </a:prstGeom>
        </p:spPr>
      </p:pic>
      <p:pic>
        <p:nvPicPr>
          <p:cNvPr id="14" name="Grafik 13"/>
          <p:cNvPicPr>
            <a:picLocks noChangeAspect="1"/>
          </p:cNvPicPr>
          <p:nvPr/>
        </p:nvPicPr>
        <p:blipFill rotWithShape="1">
          <a:blip r:embed="rId2" cstate="print"/>
          <a:srcRect l="76340" t="6512" r="6470" b="29680"/>
          <a:stretch/>
        </p:blipFill>
        <p:spPr>
          <a:xfrm>
            <a:off x="7025557" y="2412495"/>
            <a:ext cx="1570703" cy="3673876"/>
          </a:xfrm>
          <a:prstGeom prst="rect">
            <a:avLst/>
          </a:prstGeom>
        </p:spPr>
      </p:pic>
      <p:pic>
        <p:nvPicPr>
          <p:cNvPr id="15" name="Grafik 14"/>
          <p:cNvPicPr>
            <a:picLocks noChangeAspect="1"/>
          </p:cNvPicPr>
          <p:nvPr/>
        </p:nvPicPr>
        <p:blipFill rotWithShape="1">
          <a:blip r:embed="rId2" cstate="print"/>
          <a:srcRect l="52265" t="-4622" r="10379" b="92607"/>
          <a:stretch/>
        </p:blipFill>
        <p:spPr>
          <a:xfrm>
            <a:off x="4829354" y="1785464"/>
            <a:ext cx="3413292" cy="691762"/>
          </a:xfrm>
          <a:prstGeom prst="rect">
            <a:avLst/>
          </a:prstGeom>
        </p:spPr>
      </p:pic>
      <p:pic>
        <p:nvPicPr>
          <p:cNvPr id="16" name="Grafik 15"/>
          <p:cNvPicPr>
            <a:picLocks noChangeAspect="1"/>
          </p:cNvPicPr>
          <p:nvPr/>
        </p:nvPicPr>
        <p:blipFill rotWithShape="1">
          <a:blip r:embed="rId2" cstate="print"/>
          <a:srcRect l="16671" t="181" r="58286" b="93535"/>
          <a:stretch/>
        </p:blipFill>
        <p:spPr>
          <a:xfrm>
            <a:off x="1718083" y="2036097"/>
            <a:ext cx="2288275" cy="361766"/>
          </a:xfrm>
          <a:prstGeom prst="rect">
            <a:avLst/>
          </a:prstGeom>
        </p:spPr>
      </p:pic>
      <p:sp>
        <p:nvSpPr>
          <p:cNvPr id="17" name="Freihandform 16"/>
          <p:cNvSpPr/>
          <p:nvPr/>
        </p:nvSpPr>
        <p:spPr>
          <a:xfrm>
            <a:off x="208899" y="1511814"/>
            <a:ext cx="4319451" cy="2708365"/>
          </a:xfrm>
          <a:custGeom>
            <a:avLst/>
            <a:gdLst>
              <a:gd name="connsiteX0" fmla="*/ 3579223 w 4214949"/>
              <a:gd name="connsiteY0" fmla="*/ 0 h 2725783"/>
              <a:gd name="connsiteX1" fmla="*/ 3579223 w 4214949"/>
              <a:gd name="connsiteY1" fmla="*/ 78378 h 2725783"/>
              <a:gd name="connsiteX2" fmla="*/ 4197531 w 4214949"/>
              <a:gd name="connsiteY2" fmla="*/ 78378 h 2725783"/>
              <a:gd name="connsiteX3" fmla="*/ 4214949 w 4214949"/>
              <a:gd name="connsiteY3" fmla="*/ 478972 h 2725783"/>
              <a:gd name="connsiteX4" fmla="*/ 0 w 4214949"/>
              <a:gd name="connsiteY4" fmla="*/ 487680 h 2725783"/>
              <a:gd name="connsiteX5" fmla="*/ 8709 w 4214949"/>
              <a:gd name="connsiteY5" fmla="*/ 2725783 h 2725783"/>
              <a:gd name="connsiteX6" fmla="*/ 156754 w 4214949"/>
              <a:gd name="connsiteY6" fmla="*/ 2725783 h 2725783"/>
              <a:gd name="connsiteX0" fmla="*/ 3579223 w 4214949"/>
              <a:gd name="connsiteY0" fmla="*/ 0 h 2725783"/>
              <a:gd name="connsiteX1" fmla="*/ 3579223 w 4214949"/>
              <a:gd name="connsiteY1" fmla="*/ 78378 h 2725783"/>
              <a:gd name="connsiteX2" fmla="*/ 4197531 w 4214949"/>
              <a:gd name="connsiteY2" fmla="*/ 78378 h 2725783"/>
              <a:gd name="connsiteX3" fmla="*/ 4214949 w 4214949"/>
              <a:gd name="connsiteY3" fmla="*/ 478972 h 2725783"/>
              <a:gd name="connsiteX4" fmla="*/ 0 w 4214949"/>
              <a:gd name="connsiteY4" fmla="*/ 487680 h 2725783"/>
              <a:gd name="connsiteX5" fmla="*/ 8709 w 4214949"/>
              <a:gd name="connsiteY5" fmla="*/ 2725783 h 2725783"/>
              <a:gd name="connsiteX6" fmla="*/ 317565 w 4214949"/>
              <a:gd name="connsiteY6" fmla="*/ 2708366 h 2725783"/>
              <a:gd name="connsiteX0" fmla="*/ 3579223 w 4214949"/>
              <a:gd name="connsiteY0" fmla="*/ 0 h 2725783"/>
              <a:gd name="connsiteX1" fmla="*/ 3579223 w 4214949"/>
              <a:gd name="connsiteY1" fmla="*/ 78378 h 2725783"/>
              <a:gd name="connsiteX2" fmla="*/ 4197531 w 4214949"/>
              <a:gd name="connsiteY2" fmla="*/ 78378 h 2725783"/>
              <a:gd name="connsiteX3" fmla="*/ 4214949 w 4214949"/>
              <a:gd name="connsiteY3" fmla="*/ 478972 h 2725783"/>
              <a:gd name="connsiteX4" fmla="*/ 0 w 4214949"/>
              <a:gd name="connsiteY4" fmla="*/ 487680 h 2725783"/>
              <a:gd name="connsiteX5" fmla="*/ 8709 w 4214949"/>
              <a:gd name="connsiteY5" fmla="*/ 2725783 h 2725783"/>
              <a:gd name="connsiteX6" fmla="*/ 334493 w 4214949"/>
              <a:gd name="connsiteY6" fmla="*/ 2725783 h 2725783"/>
              <a:gd name="connsiteX0" fmla="*/ 3579223 w 4214949"/>
              <a:gd name="connsiteY0" fmla="*/ 0 h 2647405"/>
              <a:gd name="connsiteX1" fmla="*/ 4197531 w 4214949"/>
              <a:gd name="connsiteY1" fmla="*/ 0 h 2647405"/>
              <a:gd name="connsiteX2" fmla="*/ 4214949 w 4214949"/>
              <a:gd name="connsiteY2" fmla="*/ 400594 h 2647405"/>
              <a:gd name="connsiteX3" fmla="*/ 0 w 4214949"/>
              <a:gd name="connsiteY3" fmla="*/ 409302 h 2647405"/>
              <a:gd name="connsiteX4" fmla="*/ 8709 w 4214949"/>
              <a:gd name="connsiteY4" fmla="*/ 2647405 h 2647405"/>
              <a:gd name="connsiteX5" fmla="*/ 334493 w 4214949"/>
              <a:gd name="connsiteY5" fmla="*/ 2647405 h 2647405"/>
              <a:gd name="connsiteX0" fmla="*/ 3579223 w 4198021"/>
              <a:gd name="connsiteY0" fmla="*/ 0 h 2647405"/>
              <a:gd name="connsiteX1" fmla="*/ 4197531 w 4198021"/>
              <a:gd name="connsiteY1" fmla="*/ 0 h 2647405"/>
              <a:gd name="connsiteX2" fmla="*/ 4198021 w 4198021"/>
              <a:gd name="connsiteY2" fmla="*/ 400594 h 2647405"/>
              <a:gd name="connsiteX3" fmla="*/ 0 w 4198021"/>
              <a:gd name="connsiteY3" fmla="*/ 409302 h 2647405"/>
              <a:gd name="connsiteX4" fmla="*/ 8709 w 4198021"/>
              <a:gd name="connsiteY4" fmla="*/ 2647405 h 2647405"/>
              <a:gd name="connsiteX5" fmla="*/ 334493 w 4198021"/>
              <a:gd name="connsiteY5" fmla="*/ 2647405 h 2647405"/>
              <a:gd name="connsiteX0" fmla="*/ 3579223 w 4198021"/>
              <a:gd name="connsiteY0" fmla="*/ 60960 h 2708365"/>
              <a:gd name="connsiteX1" fmla="*/ 4197531 w 4198021"/>
              <a:gd name="connsiteY1" fmla="*/ 0 h 2708365"/>
              <a:gd name="connsiteX2" fmla="*/ 4198021 w 4198021"/>
              <a:gd name="connsiteY2" fmla="*/ 461554 h 2708365"/>
              <a:gd name="connsiteX3" fmla="*/ 0 w 4198021"/>
              <a:gd name="connsiteY3" fmla="*/ 470262 h 2708365"/>
              <a:gd name="connsiteX4" fmla="*/ 8709 w 4198021"/>
              <a:gd name="connsiteY4" fmla="*/ 2708365 h 2708365"/>
              <a:gd name="connsiteX5" fmla="*/ 334493 w 4198021"/>
              <a:gd name="connsiteY5" fmla="*/ 2708365 h 2708365"/>
              <a:gd name="connsiteX0" fmla="*/ 3596150 w 4198021"/>
              <a:gd name="connsiteY0" fmla="*/ 0 h 2717073"/>
              <a:gd name="connsiteX1" fmla="*/ 4197531 w 4198021"/>
              <a:gd name="connsiteY1" fmla="*/ 8708 h 2717073"/>
              <a:gd name="connsiteX2" fmla="*/ 4198021 w 4198021"/>
              <a:gd name="connsiteY2" fmla="*/ 470262 h 2717073"/>
              <a:gd name="connsiteX3" fmla="*/ 0 w 4198021"/>
              <a:gd name="connsiteY3" fmla="*/ 478970 h 2717073"/>
              <a:gd name="connsiteX4" fmla="*/ 8709 w 4198021"/>
              <a:gd name="connsiteY4" fmla="*/ 2717073 h 2717073"/>
              <a:gd name="connsiteX5" fmla="*/ 334493 w 4198021"/>
              <a:gd name="connsiteY5" fmla="*/ 2717073 h 2717073"/>
              <a:gd name="connsiteX0" fmla="*/ 3596150 w 4198021"/>
              <a:gd name="connsiteY0" fmla="*/ 17418 h 2708365"/>
              <a:gd name="connsiteX1" fmla="*/ 4197531 w 4198021"/>
              <a:gd name="connsiteY1" fmla="*/ 0 h 2708365"/>
              <a:gd name="connsiteX2" fmla="*/ 4198021 w 4198021"/>
              <a:gd name="connsiteY2" fmla="*/ 461554 h 2708365"/>
              <a:gd name="connsiteX3" fmla="*/ 0 w 4198021"/>
              <a:gd name="connsiteY3" fmla="*/ 470262 h 2708365"/>
              <a:gd name="connsiteX4" fmla="*/ 8709 w 4198021"/>
              <a:gd name="connsiteY4" fmla="*/ 2708365 h 2708365"/>
              <a:gd name="connsiteX5" fmla="*/ 334493 w 4198021"/>
              <a:gd name="connsiteY5" fmla="*/ 2708365 h 2708365"/>
              <a:gd name="connsiteX0" fmla="*/ 3596150 w 4198021"/>
              <a:gd name="connsiteY0" fmla="*/ 1 h 2708365"/>
              <a:gd name="connsiteX1" fmla="*/ 4197531 w 4198021"/>
              <a:gd name="connsiteY1" fmla="*/ 0 h 2708365"/>
              <a:gd name="connsiteX2" fmla="*/ 4198021 w 4198021"/>
              <a:gd name="connsiteY2" fmla="*/ 461554 h 2708365"/>
              <a:gd name="connsiteX3" fmla="*/ 0 w 4198021"/>
              <a:gd name="connsiteY3" fmla="*/ 470262 h 2708365"/>
              <a:gd name="connsiteX4" fmla="*/ 8709 w 4198021"/>
              <a:gd name="connsiteY4" fmla="*/ 2708365 h 2708365"/>
              <a:gd name="connsiteX5" fmla="*/ 334493 w 4198021"/>
              <a:gd name="connsiteY5" fmla="*/ 2708365 h 270836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4198021" h="2708365">
                <a:moveTo>
                  <a:pt x="3596150" y="1"/>
                </a:moveTo>
                <a:lnTo>
                  <a:pt x="4197531" y="0"/>
                </a:lnTo>
                <a:cubicBezTo>
                  <a:pt x="4197694" y="133531"/>
                  <a:pt x="4197858" y="328023"/>
                  <a:pt x="4198021" y="461554"/>
                </a:cubicBezTo>
                <a:lnTo>
                  <a:pt x="0" y="470262"/>
                </a:lnTo>
                <a:lnTo>
                  <a:pt x="8709" y="2708365"/>
                </a:lnTo>
                <a:lnTo>
                  <a:pt x="334493" y="2708365"/>
                </a:lnTo>
              </a:path>
            </a:pathLst>
          </a:custGeom>
          <a:noFill/>
          <a:ln w="44450">
            <a:solidFill>
              <a:srgbClr val="3F7BFD"/>
            </a:solidFill>
            <a:tailEnd type="triangle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>
              <a:solidFill>
                <a:prstClr val="white"/>
              </a:solidFill>
            </a:endParaRPr>
          </a:p>
        </p:txBody>
      </p:sp>
      <p:sp>
        <p:nvSpPr>
          <p:cNvPr id="19" name="Textfeld 18"/>
          <p:cNvSpPr txBox="1"/>
          <p:nvPr/>
        </p:nvSpPr>
        <p:spPr>
          <a:xfrm>
            <a:off x="1010089" y="6026953"/>
            <a:ext cx="7114383" cy="307777"/>
          </a:xfrm>
          <a:prstGeom prst="rect">
            <a:avLst/>
          </a:prstGeom>
          <a:noFill/>
        </p:spPr>
        <p:txBody>
          <a:bodyPr vert="horz" wrap="none" rtlCol="0">
            <a:spAutoFit/>
          </a:bodyPr>
          <a:lstStyle/>
          <a:p>
            <a:pPr algn="l" rtl="0" eaLnBrk="1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de-DE" sz="1400" dirty="0" smtClean="0">
                <a:solidFill>
                  <a:srgbClr val="000000"/>
                </a:solidFill>
                <a:latin typeface="BMW Group Condensed" panose="020B0606020202020204" pitchFamily="34" charset="0"/>
              </a:rPr>
              <a:t>Musterdokument im b2b-Portal: Funktionsbereiche – Entwicklung – Startseite - Reifegradmanagement</a:t>
            </a:r>
            <a:endParaRPr lang="de-DE" sz="1400" b="0" i="0" u="none" baseline="0" dirty="0" smtClean="0">
              <a:solidFill>
                <a:srgbClr val="000000"/>
              </a:solidFill>
              <a:latin typeface="BMW Group Condensed" panose="020B0606020202020204" pitchFamily="34" charset="0"/>
            </a:endParaRPr>
          </a:p>
        </p:txBody>
      </p:sp>
      <p:sp>
        <p:nvSpPr>
          <p:cNvPr id="18" name="Fußzeilenplatzhalter 2"/>
          <p:cNvSpPr>
            <a:spLocks noGrp="1"/>
          </p:cNvSpPr>
          <p:nvPr>
            <p:ph type="ftr" sz="quarter" idx="10"/>
          </p:nvPr>
        </p:nvSpPr>
        <p:spPr>
          <a:xfrm>
            <a:off x="366711" y="6425347"/>
            <a:ext cx="7388756" cy="331787"/>
          </a:xfrm>
        </p:spPr>
        <p:txBody>
          <a:bodyPr/>
          <a:lstStyle/>
          <a:p>
            <a:r>
              <a:rPr lang="de-DE" dirty="0" smtClean="0"/>
              <a:t>MQ | Lieferantentrainingstag | 05.10.2016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7774778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/>
      <p:bldP spid="17" grpId="0" animBg="1"/>
      <p:bldP spid="19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UNDODONOTDELETE" val="0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MIO_FALLBACK_LAYOUT" val="14"/>
  <p:tag name="MIO_SHOW_DATE" val="False"/>
  <p:tag name="MIO_SHOW_FOOTER" val="True"/>
  <p:tag name="MIO_SHOW_PAGENUMBER" val="True"/>
  <p:tag name="MIO_AVOID_BLANK_LAYOUT" val="True"/>
  <p:tag name="MIO_NUMBER_OF_VALID_LAYOUTS" val="15"/>
  <p:tag name="MIO_MST_COLOR_1" val="0,0,0,Dark 1"/>
  <p:tag name="MIO_MST_COLOR_2" val="255,255,255,Light 1"/>
  <p:tag name="MIO_MST_COLOR_3" val="64,64,64,Dark 2"/>
  <p:tag name="MIO_MST_COLOR_4" val="146,162,189,Light 2"/>
  <p:tag name="MIO_MST_COLOR_5" val="102,113,132,Accent 1"/>
  <p:tag name="MIO_MST_COLOR_6" val="146,162,189,Accent 2"/>
  <p:tag name="MIO_MST_COLOR_7" val="173,185,206,Accent 3"/>
  <p:tag name="MIO_MST_COLOR_8" val="201,209,222,Accent 4"/>
  <p:tag name="MIO_MST_COLOR_9" val="228,232,238,Accent 5"/>
  <p:tag name="MIO_MST_COLOR_10" val="221,218,210,Accent 6"/>
  <p:tag name="MIO_MST_COLOR_11" val="0,0,0,"/>
  <p:tag name="MIO_MST_COLOR_12" val="0,0,0,"/>
  <p:tag name="MIO_HDS" val="True"/>
  <p:tag name="MIO_EK" val="1989"/>
  <p:tag name="MIO_UPDATE" val="True"/>
  <p:tag name="MIO_VERSION" val="08.12.2015 12:05:10"/>
  <p:tag name="MIO_DBID" val="917DD09C-76C3-4640-8E0D-382111CB3B69"/>
  <p:tag name="MIO_LASTDOWNLOADED" val="08.12.2015 12:05:10"/>
  <p:tag name="MIO_OBJECTNAME" val="BMW Group 4:3"/>
  <p:tag name="MIO_LASTEDITORNAME" val="Katharina Kampen"/>
  <p:tag name="MIO_PRESI_FIRST_SLIDENUMBER" val="1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pSJg03bEj4kO8TNCwUBE0BQ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heme/theme1.xml><?xml version="1.0" encoding="utf-8"?>
<a:theme xmlns:a="http://schemas.openxmlformats.org/drawingml/2006/main" name="BMWGroup_BMW+MINI_D_4zu3">
  <a:themeElements>
    <a:clrScheme name="Benutzerdefiniert 68">
      <a:dk1>
        <a:srgbClr val="000000"/>
      </a:dk1>
      <a:lt1>
        <a:sysClr val="window" lastClr="FFFFFF"/>
      </a:lt1>
      <a:dk2>
        <a:srgbClr val="404040"/>
      </a:dk2>
      <a:lt2>
        <a:srgbClr val="92A2BD"/>
      </a:lt2>
      <a:accent1>
        <a:srgbClr val="667184"/>
      </a:accent1>
      <a:accent2>
        <a:srgbClr val="92A2BD"/>
      </a:accent2>
      <a:accent3>
        <a:srgbClr val="ADB9CE"/>
      </a:accent3>
      <a:accent4>
        <a:srgbClr val="C9D1DE"/>
      </a:accent4>
      <a:accent5>
        <a:srgbClr val="E4E8EE"/>
      </a:accent5>
      <a:accent6>
        <a:srgbClr val="DDDAD2"/>
      </a:accent6>
      <a:hlink>
        <a:srgbClr val="000000"/>
      </a:hlink>
      <a:folHlink>
        <a:srgbClr val="000000"/>
      </a:folHlink>
    </a:clrScheme>
    <a:fontScheme name="BMW GROUP">
      <a:majorFont>
        <a:latin typeface="BMW Group Condensed"/>
        <a:ea typeface=""/>
        <a:cs typeface=""/>
      </a:majorFont>
      <a:minorFont>
        <a:latin typeface="BMW Group Condensed"/>
        <a:ea typeface=""/>
        <a:cs typeface="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CCCCCC"/>
        </a:solidFill>
        <a:ln w="9525">
          <a:solidFill>
            <a:srgbClr val="CCCCCC"/>
          </a:solidFill>
        </a:ln>
      </a:spPr>
      <a:bodyPr rtlCol="0" anchor="t"/>
      <a:lstStyle>
        <a:defPPr algn="l" rtl="0" eaLnBrk="1" fontAlgn="auto" hangingPunct="1">
          <a:lnSpc>
            <a:spcPct val="100000"/>
          </a:lnSpc>
          <a:spcBef>
            <a:spcPts val="0"/>
          </a:spcBef>
          <a:spcAft>
            <a:spcPts val="0"/>
          </a:spcAft>
          <a:defRPr sz="1800" b="0" i="0" u="none" baseline="0" dirty="0" smtClean="0">
            <a:solidFill>
              <a:srgbClr val="666666"/>
            </a:solidFill>
            <a:latin typeface="BMW Group Condensed" panose="020B0606020202020204" pitchFamily="34" charset="0"/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12700">
          <a:solidFill>
            <a:srgbClr val="92A2BD"/>
          </a:solidFill>
          <a:tailEnd type="none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vert="horz" rtlCol="0">
        <a:spAutoFit/>
      </a:bodyPr>
      <a:lstStyle>
        <a:defPPr algn="l" rtl="0" eaLnBrk="1" fontAlgn="auto" hangingPunct="1">
          <a:lnSpc>
            <a:spcPct val="100000"/>
          </a:lnSpc>
          <a:spcBef>
            <a:spcPts val="0"/>
          </a:spcBef>
          <a:spcAft>
            <a:spcPts val="0"/>
          </a:spcAft>
          <a:defRPr sz="1800" b="0" i="0" u="none" baseline="0" dirty="0" smtClean="0">
            <a:solidFill>
              <a:srgbClr val="000000"/>
            </a:solidFill>
            <a:latin typeface="BMW Group Condensed" panose="020B0606020202020204" pitchFamily="34" charset="0"/>
          </a:defRPr>
        </a:defPPr>
      </a:lstStyle>
    </a:txDef>
  </a:objectDefaults>
  <a:extraClrSchemeLst/>
  <a:custClrLst>
    <a:custClr name="Grundfarbe Schwarz">
      <a:srgbClr val="000000"/>
    </a:custClr>
    <a:custClr name="Grundfarbe Graubraun 1">
      <a:srgbClr val="555147"/>
    </a:custClr>
    <a:custClr name="Grundfarbe Blau 1">
      <a:srgbClr val="667084"/>
    </a:custClr>
    <a:custClr name="Grundfarbe Gruen 1">
      <a:srgbClr val="747400"/>
    </a:custClr>
    <a:custClr name="Grundfarbe Gelb 1">
      <a:srgbClr val="BE9809"/>
    </a:custClr>
    <a:custClr name="Akzentfarbe Orange 1">
      <a:srgbClr val="FE6700"/>
    </a:custClr>
    <a:custClr name="Akzentfarbe Braun 1">
      <a:srgbClr val="5B4334"/>
    </a:custClr>
    <a:custClr name="Akzentfarbe Rot 1">
      <a:srgbClr val="7C0A0E"/>
    </a:custClr>
    <a:custClr name="Zusatzfarbe Blau 1">
      <a:srgbClr val="3F7BFD"/>
    </a:custClr>
    <a:custClr name="Zusatzfarbe Gruen 1">
      <a:srgbClr val="3D6A3C"/>
    </a:custClr>
    <a:custClr name="Grundfarbe Grau 1">
      <a:srgbClr val="404040"/>
    </a:custClr>
    <a:custClr name="Grundfarbe Graubraun 2">
      <a:srgbClr val="7F7A6A"/>
    </a:custClr>
    <a:custClr name="Grundfarbe Blau 2">
      <a:srgbClr val="92A2BD"/>
    </a:custClr>
    <a:custClr name="Grundfarbe Gruen 2">
      <a:srgbClr val="959500"/>
    </a:custClr>
    <a:custClr name="Grundfarbe Gelb 2">
      <a:srgbClr val="FECB00"/>
    </a:custClr>
    <a:custClr name="Akzentfarbe Orange 2">
      <a:srgbClr val="FE8533"/>
    </a:custClr>
    <a:custClr name="Akzentfarbe Braun 2">
      <a:srgbClr val="9C5C48"/>
    </a:custClr>
    <a:custClr name="Akzentfarbe Rot 2">
      <a:srgbClr val="B20F14"/>
    </a:custClr>
    <a:custClr name="Zusatzfarbe Blau 2">
      <a:srgbClr val="6595FD"/>
    </a:custClr>
    <a:custClr name="Zusatzfarbe Gruen 2">
      <a:srgbClr val="648863"/>
    </a:custClr>
    <a:custClr name="Grundfarbe Grau 2">
      <a:srgbClr val="666666"/>
    </a:custClr>
    <a:custClr name="Grundfarbe Graubraun 3">
      <a:srgbClr val="AAA38E"/>
    </a:custClr>
    <a:custClr name="Grundfarbe Blau 3">
      <a:srgbClr val="ADB9CE"/>
    </a:custClr>
    <a:custClr name="Grundfarbe Gruen 3">
      <a:srgbClr val="B0B040"/>
    </a:custClr>
    <a:custClr name="Grundfarbe Gelb 3">
      <a:srgbClr val="FEE372"/>
    </a:custClr>
    <a:custClr name="Akzentfarbe Orange 3">
      <a:srgbClr val="FEA466"/>
    </a:custClr>
    <a:custClr name="Akzentfarbe Braun 3">
      <a:srgbClr val="976F57"/>
    </a:custClr>
    <a:custClr name="Akzentfarbe Rot 3">
      <a:srgbClr val="D16F72"/>
    </a:custClr>
    <a:custClr name="Zusatzfarbe Blau 3">
      <a:srgbClr val="8CB0FE"/>
    </a:custClr>
    <a:custClr name="Zusatzfarbe Gruen 3">
      <a:srgbClr val="8BA68A"/>
    </a:custClr>
    <a:custClr name="Grundfarbe Grau 3">
      <a:srgbClr val="999999"/>
    </a:custClr>
    <a:custClr name="Grundfarbe Graubraun 4">
      <a:srgbClr val="BFBAAA"/>
    </a:custClr>
    <a:custClr name="Grundfarbe Blau 4">
      <a:srgbClr val="C9D1DE"/>
    </a:custClr>
    <a:custClr name="Grundfarbe Gruen 4">
      <a:srgbClr val="CFCF8C"/>
    </a:custClr>
    <a:custClr name="Grundfarbe Gelb 4">
      <a:srgbClr val="FFEA99"/>
    </a:custClr>
    <a:custClr name="Akzentfarbe Orange 4">
      <a:srgbClr val="FFC299"/>
    </a:custClr>
    <a:custClr name="Akzentfarbe Braun 4">
      <a:srgbClr val="B19395"/>
    </a:custClr>
    <a:custClr name="Akzentfarbe Rot 4">
      <a:srgbClr val="DF9A9C"/>
    </a:custClr>
    <a:custClr name="Zusatzfarbe Blau 4">
      <a:srgbClr val="B2CAFE"/>
    </a:custClr>
    <a:custClr name="Zusatzfarbe Gruen 4">
      <a:srgbClr val="B1C3B1"/>
    </a:custClr>
    <a:custClr name="Grundfarbe Grau 4">
      <a:srgbClr val="CCCCCC"/>
    </a:custClr>
    <a:custClr name="Grundfarbe Graubraun 5">
      <a:srgbClr val="DDDAD2"/>
    </a:custClr>
    <a:custClr name="Grundfarbe Blau 5">
      <a:srgbClr val="E4E8EE"/>
    </a:custClr>
    <a:custClr name="Grundfarbe Gruen 5">
      <a:srgbClr val="EAEACC"/>
    </a:custClr>
    <a:custClr name="Grundfarbe Gelb 5">
      <a:srgbClr val="FFF5CC"/>
    </a:custClr>
    <a:custClr name="Akzentfarbe Orange 5">
      <a:srgbClr val="FFE1CC"/>
    </a:custClr>
    <a:custClr name="Akzentfarbe Braun 5">
      <a:srgbClr val="C8B3A6"/>
    </a:custClr>
    <a:custClr name="Akzentfarbe Rot 5">
      <a:srgbClr val="EABEBF"/>
    </a:custClr>
    <a:custClr name="Zusatzfarbe Blau 5">
      <a:srgbClr val="D9E5FF"/>
    </a:custClr>
    <a:custClr name="Zusatzfarbe Gruen 5">
      <a:srgbClr val="D8E1D8"/>
    </a:custClr>
  </a:custClrLst>
  <a:extLst>
    <a:ext uri="{05A4C25C-085E-4340-85A3-A5531E510DB2}">
      <thm15:themeFamily xmlns:thm15="http://schemas.microsoft.com/office/thememl/2012/main" name="BMWGroup_BMW+MINI_D_4zu3.pptx" id="{B8D5B3FB-0613-4A5E-AC20-ACF3C7FBEFF1}" vid="{D44B19B1-2801-44DF-A34A-094C8B7C9F55}"/>
    </a:ext>
  </a:extLst>
</a:theme>
</file>

<file path=ppt/theme/theme2.xml><?xml version="1.0" encoding="utf-8"?>
<a:theme xmlns:a="http://schemas.openxmlformats.org/drawingml/2006/main" name="Design1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Larissa">
  <a:themeElements>
    <a:clrScheme name="Lariss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Benutzerdefiniert 4">
      <a:majorFont>
        <a:latin typeface="BMW Group"/>
        <a:ea typeface=""/>
        <a:cs typeface=""/>
      </a:majorFont>
      <a:minorFont>
        <a:latin typeface="BMW Group"/>
        <a:ea typeface=""/>
        <a:cs typeface="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BMWGroup_BMW+MINI_D_4zu3</Template>
  <TotalTime>0</TotalTime>
  <Words>1207</Words>
  <Application>Microsoft Office PowerPoint</Application>
  <PresentationFormat>Bildschirmpräsentation (4:3)</PresentationFormat>
  <Paragraphs>431</Paragraphs>
  <Slides>17</Slides>
  <Notes>5</Notes>
  <HiddenSlides>0</HiddenSlides>
  <MMClips>0</MMClips>
  <ScaleCrop>false</ScaleCrop>
  <HeadingPairs>
    <vt:vector size="8" baseType="variant">
      <vt:variant>
        <vt:lpstr>Verwendete Schriftarten</vt:lpstr>
      </vt:variant>
      <vt:variant>
        <vt:i4>13</vt:i4>
      </vt:variant>
      <vt:variant>
        <vt:lpstr>Design</vt:lpstr>
      </vt:variant>
      <vt:variant>
        <vt:i4>2</vt:i4>
      </vt:variant>
      <vt:variant>
        <vt:lpstr>Eingebettete OLE-Server</vt:lpstr>
      </vt:variant>
      <vt:variant>
        <vt:i4>1</vt:i4>
      </vt:variant>
      <vt:variant>
        <vt:lpstr>Folientitel</vt:lpstr>
      </vt:variant>
      <vt:variant>
        <vt:i4>17</vt:i4>
      </vt:variant>
    </vt:vector>
  </HeadingPairs>
  <TitlesOfParts>
    <vt:vector size="33" baseType="lpstr">
      <vt:lpstr>Arial</vt:lpstr>
      <vt:lpstr>BMW Group</vt:lpstr>
      <vt:lpstr>BMW Group Condensed</vt:lpstr>
      <vt:lpstr>BMW Group Condensed Bold</vt:lpstr>
      <vt:lpstr>BMW Type Global Pro Regular</vt:lpstr>
      <vt:lpstr>BMWType V2 Regular</vt:lpstr>
      <vt:lpstr>BMWTypeCondensedRegular</vt:lpstr>
      <vt:lpstr>BMWTypeRegular</vt:lpstr>
      <vt:lpstr>Bradley Hand ITC</vt:lpstr>
      <vt:lpstr>Calibri</vt:lpstr>
      <vt:lpstr>Mistral</vt:lpstr>
      <vt:lpstr>Symbol</vt:lpstr>
      <vt:lpstr>Wingdings</vt:lpstr>
      <vt:lpstr>BMWGroup_BMW+MINI_D_4zu3</vt:lpstr>
      <vt:lpstr>Design1</vt:lpstr>
      <vt:lpstr>think-cell Folie</vt:lpstr>
      <vt:lpstr>PowerPoint-Präsentation</vt:lpstr>
      <vt:lpstr>„EMT-Reifegradmanagement in einem Satz“. </vt:lpstr>
      <vt:lpstr>Reifegradmanagement - Grundlagen</vt:lpstr>
      <vt:lpstr>DER RGM-Weg zur verbesserten Produkt- und Prozessreife</vt:lpstr>
      <vt:lpstr>Reifegradmanagement definiert Reifestufe, -grad, -Element und -Hub</vt:lpstr>
      <vt:lpstr>Zusammenführung von Produkt- &amp; Prozessreife zu einer Gesamtreife</vt:lpstr>
      <vt:lpstr>Reifestufen und Reifegrade (RG-Verteilung beispielhaft)</vt:lpstr>
      <vt:lpstr>„EMT-Reifegradmanagememt in einem Satz“. </vt:lpstr>
      <vt:lpstr>„Ready for Testing“ bedeutet im EMT-RGM…</vt:lpstr>
      <vt:lpstr>PowerPoint-Präsentation</vt:lpstr>
      <vt:lpstr>PowerPoint-Präsentation</vt:lpstr>
      <vt:lpstr>PowerPoint-Präsentation</vt:lpstr>
      <vt:lpstr>Sollreifen werden von der GFZ-Ebene bis  zum Komponenten-Lieferanten vereinbart</vt:lpstr>
      <vt:lpstr>iPQ</vt:lpstr>
      <vt:lpstr>Vereinbarung Spezifischer Reifethemen mit dem Lieferanten in der Reifevereinbarung Lieferant</vt:lpstr>
      <vt:lpstr>PowerPoint-Präsentation</vt:lpstr>
      <vt:lpstr>Ablauf Reifevereinbarung Lieferant</vt:lpstr>
    </vt:vector>
  </TitlesOfParts>
  <Company>BMW Group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Folie 1</dc:title>
  <dc:creator>Niestroj Nicole</dc:creator>
  <cp:lastModifiedBy>Heinrichs Michael, EG-70</cp:lastModifiedBy>
  <cp:revision>73</cp:revision>
  <dcterms:created xsi:type="dcterms:W3CDTF">2016-03-16T09:47:02Z</dcterms:created>
  <dcterms:modified xsi:type="dcterms:W3CDTF">2016-10-28T09:35:35Z</dcterms:modified>
</cp:coreProperties>
</file>