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22"/>
  </p:notesMasterIdLst>
  <p:handoutMasterIdLst>
    <p:handoutMasterId r:id="rId23"/>
  </p:handoutMasterIdLst>
  <p:sldIdLst>
    <p:sldId id="257" r:id="rId2"/>
    <p:sldId id="266" r:id="rId3"/>
    <p:sldId id="259" r:id="rId4"/>
    <p:sldId id="265" r:id="rId5"/>
    <p:sldId id="267" r:id="rId6"/>
    <p:sldId id="274" r:id="rId7"/>
    <p:sldId id="275" r:id="rId8"/>
    <p:sldId id="276" r:id="rId9"/>
    <p:sldId id="278" r:id="rId10"/>
    <p:sldId id="281" r:id="rId11"/>
    <p:sldId id="284" r:id="rId12"/>
    <p:sldId id="282" r:id="rId13"/>
    <p:sldId id="283" r:id="rId14"/>
    <p:sldId id="263" r:id="rId15"/>
    <p:sldId id="273" r:id="rId16"/>
    <p:sldId id="272" r:id="rId17"/>
    <p:sldId id="270" r:id="rId18"/>
    <p:sldId id="280" r:id="rId19"/>
    <p:sldId id="277" r:id="rId20"/>
    <p:sldId id="279" r:id="rId21"/>
  </p:sldIdLst>
  <p:sldSz cx="9144000" cy="6858000" type="overhead"/>
  <p:notesSz cx="9910763" cy="6780213"/>
  <p:embeddedFontLst>
    <p:embeddedFont>
      <p:font typeface="BMWTypeLight" pitchFamily="34" charset="0"/>
      <p:regular r:id="rId24"/>
      <p:bold r:id="rId25"/>
    </p:embeddedFont>
    <p:embeddedFont>
      <p:font typeface="BMWTypeRegular" pitchFamily="34" charset="0"/>
      <p:regular r:id="rId26"/>
      <p:bold r:id="rId27"/>
    </p:embeddedFont>
  </p:embeddedFontLst>
  <p:custShowLst>
    <p:custShow name="Name, Beschreibung, Dateiname" id="0">
      <p:sldLst>
        <p:sld r:id="rId17"/>
      </p:sldLst>
    </p:custShow>
    <p:custShow name="Doc-Wizard" id="1">
      <p:sldLst>
        <p:sld r:id="rId18"/>
      </p:sldLst>
    </p:custShow>
    <p:custShow name="Importdialog" id="2">
      <p:sldLst>
        <p:sld r:id="rId20"/>
      </p:sldLst>
    </p:custShow>
    <p:custShow name="Exportdialog" id="3">
      <p:sldLst>
        <p:sld r:id="rId21"/>
      </p:sldLst>
    </p:custShow>
    <p:custShow name="Dateianlage" id="4">
      <p:sldLst>
        <p:sld r:id="rId19"/>
      </p:sldLst>
    </p:custShow>
  </p:custShowLst>
  <p:defaultTextStyle>
    <a:defPPr>
      <a:defRPr lang="de-DE"/>
    </a:defPPr>
    <a:lvl1pPr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1pPr>
    <a:lvl2pPr marL="4572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2pPr>
    <a:lvl3pPr marL="9144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3pPr>
    <a:lvl4pPr marL="13716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4pPr>
    <a:lvl5pPr marL="1828800" algn="l" rtl="0" eaLnBrk="0" fontAlgn="base" hangingPunct="0">
      <a:lnSpc>
        <a:spcPct val="95000"/>
      </a:lnSpc>
      <a:spcBef>
        <a:spcPct val="0"/>
      </a:spcBef>
      <a:spcAft>
        <a:spcPct val="0"/>
      </a:spcAft>
      <a:defRPr sz="1400" kern="1200">
        <a:solidFill>
          <a:schemeClr val="tx1"/>
        </a:solidFill>
        <a:latin typeface="BMWTypeRegular" pitchFamily="34" charset="0"/>
        <a:ea typeface="+mn-ea"/>
        <a:cs typeface="+mn-cs"/>
      </a:defRPr>
    </a:lvl5pPr>
    <a:lvl6pPr marL="2286000" algn="l" defTabSz="914400" rtl="0" eaLnBrk="1" latinLnBrk="0" hangingPunct="1">
      <a:defRPr sz="1400" kern="1200">
        <a:solidFill>
          <a:schemeClr val="tx1"/>
        </a:solidFill>
        <a:latin typeface="BMWTypeRegular" pitchFamily="34" charset="0"/>
        <a:ea typeface="+mn-ea"/>
        <a:cs typeface="+mn-cs"/>
      </a:defRPr>
    </a:lvl6pPr>
    <a:lvl7pPr marL="2743200" algn="l" defTabSz="914400" rtl="0" eaLnBrk="1" latinLnBrk="0" hangingPunct="1">
      <a:defRPr sz="1400" kern="1200">
        <a:solidFill>
          <a:schemeClr val="tx1"/>
        </a:solidFill>
        <a:latin typeface="BMWTypeRegular" pitchFamily="34" charset="0"/>
        <a:ea typeface="+mn-ea"/>
        <a:cs typeface="+mn-cs"/>
      </a:defRPr>
    </a:lvl7pPr>
    <a:lvl8pPr marL="3200400" algn="l" defTabSz="914400" rtl="0" eaLnBrk="1" latinLnBrk="0" hangingPunct="1">
      <a:defRPr sz="1400" kern="1200">
        <a:solidFill>
          <a:schemeClr val="tx1"/>
        </a:solidFill>
        <a:latin typeface="BMWTypeRegular" pitchFamily="34" charset="0"/>
        <a:ea typeface="+mn-ea"/>
        <a:cs typeface="+mn-cs"/>
      </a:defRPr>
    </a:lvl8pPr>
    <a:lvl9pPr marL="3657600" algn="l" defTabSz="914400" rtl="0" eaLnBrk="1" latinLnBrk="0" hangingPunct="1">
      <a:defRPr sz="1400" kern="1200">
        <a:solidFill>
          <a:schemeClr val="tx1"/>
        </a:solidFill>
        <a:latin typeface="BMWTypeRegular"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5008"/>
    <a:srgbClr val="996633"/>
    <a:srgbClr val="669999"/>
    <a:srgbClr val="336699"/>
    <a:srgbClr val="993366"/>
    <a:srgbClr val="CC3333"/>
    <a:srgbClr val="CC6600"/>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p:normalViewPr>
  <p:slideViewPr>
    <p:cSldViewPr>
      <p:cViewPr varScale="1">
        <p:scale>
          <a:sx n="79" d="100"/>
          <a:sy n="79" d="100"/>
        </p:scale>
        <p:origin x="-894" y="-90"/>
      </p:cViewPr>
      <p:guideLst>
        <p:guide orient="horz" pos="960"/>
        <p:guide orient="horz" pos="-241"/>
        <p:guide orient="horz" pos="120"/>
        <p:guide pos="840"/>
        <p:guide pos="-377"/>
        <p:guide pos="121"/>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330"/>
    </p:cViewPr>
  </p:sorterViewPr>
  <p:notesViewPr>
    <p:cSldViewPr>
      <p:cViewPr varScale="1">
        <p:scale>
          <a:sx n="74" d="100"/>
          <a:sy n="74" d="100"/>
        </p:scale>
        <p:origin x="-498" y="-72"/>
      </p:cViewPr>
      <p:guideLst>
        <p:guide orient="horz" pos="312"/>
        <p:guide pos="3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3260725" y="511175"/>
            <a:ext cx="3389313" cy="2541588"/>
          </a:xfrm>
          <a:prstGeom prst="rect">
            <a:avLst/>
          </a:prstGeom>
          <a:noFill/>
          <a:ln w="12700">
            <a:solidFill>
              <a:schemeClr val="tx1"/>
            </a:solidFill>
            <a:miter lim="800000"/>
            <a:headEnd/>
            <a:tailEnd/>
          </a:ln>
          <a:effectLst/>
        </p:spPr>
      </p:sp>
      <p:sp>
        <p:nvSpPr>
          <p:cNvPr id="2051" name="Rectangle 3"/>
          <p:cNvSpPr>
            <a:spLocks noGrp="1" noChangeArrowheads="1"/>
          </p:cNvSpPr>
          <p:nvPr>
            <p:ph type="body" sz="quarter" idx="3"/>
          </p:nvPr>
        </p:nvSpPr>
        <p:spPr bwMode="auto">
          <a:xfrm>
            <a:off x="1320800" y="3219450"/>
            <a:ext cx="7269163" cy="3049588"/>
          </a:xfrm>
          <a:prstGeom prst="rect">
            <a:avLst/>
          </a:prstGeom>
          <a:noFill/>
          <a:ln w="12700">
            <a:noFill/>
            <a:miter lim="800000"/>
            <a:headEnd/>
            <a:tailEnd/>
          </a:ln>
          <a:effectLst/>
        </p:spPr>
        <p:txBody>
          <a:bodyPr vert="horz" wrap="square" lIns="87570" tIns="47029" rIns="87570" bIns="47029"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052" name="Rectangle 4"/>
          <p:cNvSpPr>
            <a:spLocks noChangeArrowheads="1"/>
          </p:cNvSpPr>
          <p:nvPr/>
        </p:nvSpPr>
        <p:spPr bwMode="auto">
          <a:xfrm>
            <a:off x="9090025" y="441325"/>
            <a:ext cx="450850" cy="276225"/>
          </a:xfrm>
          <a:prstGeom prst="rect">
            <a:avLst/>
          </a:prstGeom>
          <a:noFill/>
          <a:ln w="12700">
            <a:noFill/>
            <a:miter lim="800000"/>
            <a:headEnd/>
            <a:tailEnd/>
          </a:ln>
          <a:effectLst/>
        </p:spPr>
        <p:txBody>
          <a:bodyPr wrap="none" lIns="87570" tIns="47029" rIns="87570" bIns="47029">
            <a:spAutoFit/>
          </a:bodyPr>
          <a:lstStyle/>
          <a:p>
            <a:pPr algn="ctr" defTabSz="873125">
              <a:lnSpc>
                <a:spcPct val="100000"/>
              </a:lnSpc>
            </a:pPr>
            <a:fld id="{AFFFE62F-E097-4FA2-999C-ED1F4AEC4987}" type="slidenum">
              <a:rPr lang="de-DE" sz="1200">
                <a:solidFill>
                  <a:srgbClr val="676767"/>
                </a:solidFill>
                <a:latin typeface="BMWTypeLight" pitchFamily="34" charset="0"/>
              </a:rPr>
              <a:pPr algn="ctr" defTabSz="873125">
                <a:lnSpc>
                  <a:spcPct val="100000"/>
                </a:lnSpc>
              </a:pPr>
              <a:t>‹Nr.›</a:t>
            </a:fld>
            <a:endParaRPr lang="de-DE" sz="1200">
              <a:solidFill>
                <a:srgbClr val="676767"/>
              </a:solidFill>
              <a:latin typeface="BMWTypeLight" pitchFamily="34" charset="0"/>
            </a:endParaRPr>
          </a:p>
        </p:txBody>
      </p:sp>
    </p:spTree>
  </p:cSld>
  <p:clrMap bg1="lt1" tx1="dk1" bg2="lt2" tx2="dk2" accent1="accent1" accent2="accent2" accent3="accent3" accent4="accent4" accent5="accent5" accent6="accent6" hlink="hlink" folHlink="folHlink"/>
  <p:notesStyle>
    <a:lvl1pPr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1pPr>
    <a:lvl2pPr marL="427038"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2pPr>
    <a:lvl3pPr marL="855663"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3pPr>
    <a:lvl4pPr marL="1281113"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4pPr>
    <a:lvl5pPr marL="1709738" algn="l" defTabSz="855663" rtl="0" eaLnBrk="0" fontAlgn="base" hangingPunct="0">
      <a:spcBef>
        <a:spcPct val="30000"/>
      </a:spcBef>
      <a:spcAft>
        <a:spcPct val="0"/>
      </a:spcAft>
      <a:defRPr sz="1200" kern="1200">
        <a:solidFill>
          <a:schemeClr val="tx1"/>
        </a:solidFill>
        <a:latin typeface="BMWTypeLight"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67938" name="Rectangle 2"/>
          <p:cNvSpPr>
            <a:spLocks noGrp="1" noChangeArrowheads="1"/>
          </p:cNvSpPr>
          <p:nvPr>
            <p:ph type="subTitle" idx="1"/>
          </p:nvPr>
        </p:nvSpPr>
        <p:spPr>
          <a:xfrm>
            <a:off x="1309688" y="1439863"/>
            <a:ext cx="7696200" cy="3813175"/>
          </a:xfrm>
        </p:spPr>
        <p:txBody>
          <a:bodyPr/>
          <a:lstStyle>
            <a:lvl1pPr>
              <a:defRPr sz="3800" b="1">
                <a:solidFill>
                  <a:schemeClr val="bg2"/>
                </a:solidFill>
              </a:defRPr>
            </a:lvl1pPr>
          </a:lstStyle>
          <a:p>
            <a:r>
              <a:rPr lang="de-CH"/>
              <a:t>Master-Untertitelformat bearbeiten</a:t>
            </a:r>
          </a:p>
        </p:txBody>
      </p:sp>
      <p:sp>
        <p:nvSpPr>
          <p:cNvPr id="167939" name="Rectangle 3"/>
          <p:cNvSpPr>
            <a:spLocks noGrp="1" noChangeArrowheads="1"/>
          </p:cNvSpPr>
          <p:nvPr>
            <p:ph type="ctrTitle"/>
          </p:nvPr>
        </p:nvSpPr>
        <p:spPr>
          <a:xfrm>
            <a:off x="1309688" y="117475"/>
            <a:ext cx="7716837" cy="1154113"/>
          </a:xfrm>
        </p:spPr>
        <p:txBody>
          <a:bodyPr/>
          <a:lstStyle>
            <a:lvl1pPr>
              <a:defRPr sz="3800"/>
            </a:lvl1pPr>
          </a:lstStyle>
          <a:p>
            <a:r>
              <a:rPr lang="de-CH"/>
              <a:t>Mastertitelformat bearbeiten</a:t>
            </a:r>
          </a:p>
        </p:txBody>
      </p:sp>
      <p:pic>
        <p:nvPicPr>
          <p:cNvPr id="167941" name="Picture 5" descr="gro1f0p"/>
          <p:cNvPicPr>
            <a:picLocks noChangeAspect="1" noChangeArrowheads="1"/>
          </p:cNvPicPr>
          <p:nvPr/>
        </p:nvPicPr>
        <p:blipFill>
          <a:blip r:embed="rId2" cstate="print"/>
          <a:srcRect/>
          <a:stretch>
            <a:fillRect/>
          </a:stretch>
        </p:blipFill>
        <p:spPr bwMode="auto">
          <a:xfrm>
            <a:off x="1306513" y="6078538"/>
            <a:ext cx="2019300" cy="441325"/>
          </a:xfrm>
          <a:prstGeom prst="rect">
            <a:avLst/>
          </a:prstGeom>
          <a:noFill/>
        </p:spPr>
      </p:pic>
      <p:pic>
        <p:nvPicPr>
          <p:cNvPr id="167942" name="Picture 6"/>
          <p:cNvPicPr>
            <a:picLocks noChangeArrowheads="1"/>
          </p:cNvPicPr>
          <p:nvPr/>
        </p:nvPicPr>
        <p:blipFill>
          <a:blip r:embed="rId3" cstate="print"/>
          <a:srcRect/>
          <a:stretch>
            <a:fillRect/>
          </a:stretch>
        </p:blipFill>
        <p:spPr bwMode="auto">
          <a:xfrm>
            <a:off x="7673975" y="5248275"/>
            <a:ext cx="993775" cy="1198563"/>
          </a:xfrm>
          <a:prstGeom prst="rect">
            <a:avLst/>
          </a:prstGeom>
          <a:noFill/>
          <a:ln w="12700">
            <a:noFill/>
            <a:miter lim="800000"/>
            <a:headEnd/>
            <a:tailEnd/>
          </a:ln>
          <a:effectLst/>
        </p:spPr>
      </p:pic>
      <p:sp>
        <p:nvSpPr>
          <p:cNvPr id="167944" name="Rectangle 8"/>
          <p:cNvSpPr>
            <a:spLocks noChangeArrowheads="1"/>
          </p:cNvSpPr>
          <p:nvPr/>
        </p:nvSpPr>
        <p:spPr bwMode="auto">
          <a:xfrm>
            <a:off x="107950" y="176213"/>
            <a:ext cx="1009650" cy="520700"/>
          </a:xfrm>
          <a:prstGeom prst="rect">
            <a:avLst/>
          </a:prstGeom>
          <a:noFill/>
          <a:ln w="12700">
            <a:noFill/>
            <a:miter lim="800000"/>
            <a:headEnd/>
            <a:tailEnd/>
          </a:ln>
          <a:effectLst/>
        </p:spPr>
        <p:txBody>
          <a:bodyPr lIns="78278" tIns="0" rIns="78278" bIns="0">
            <a:spAutoFit/>
          </a:bodyPr>
          <a:lstStyle/>
          <a:p>
            <a:pPr defTabSz="777875"/>
            <a:r>
              <a:rPr lang="de-DE" altLang="de-CH" sz="900">
                <a:latin typeface="BMWTypeLight" pitchFamily="34" charset="0"/>
              </a:rPr>
              <a:t>Thema</a:t>
            </a:r>
          </a:p>
          <a:p>
            <a:pPr defTabSz="777875"/>
            <a:r>
              <a:rPr lang="de-DE" altLang="de-CH" sz="900">
                <a:latin typeface="BMWTypeLight" pitchFamily="34" charset="0"/>
              </a:rPr>
              <a:t>Abteilung</a:t>
            </a:r>
          </a:p>
          <a:p>
            <a:pPr defTabSz="777875"/>
            <a:r>
              <a:rPr lang="de-CH" sz="900">
                <a:latin typeface="BMWTypeLight" pitchFamily="34" charset="0"/>
              </a:rPr>
              <a:t>Datum</a:t>
            </a:r>
            <a:endParaRPr lang="de-DE" sz="900">
              <a:latin typeface="BMWTypeLight" pitchFamily="34" charset="0"/>
            </a:endParaRPr>
          </a:p>
          <a:p>
            <a:pPr defTabSz="777875"/>
            <a:r>
              <a:rPr lang="de-DE" sz="900">
                <a:latin typeface="BMWTypeLight" pitchFamily="34" charset="0"/>
              </a:rPr>
              <a:t>Seite </a:t>
            </a:r>
            <a:fld id="{8206823A-E889-490B-86E5-9E21B2E181AD}" type="slidenum">
              <a:rPr lang="de-DE" sz="900">
                <a:latin typeface="BMWTypeLight" pitchFamily="34" charset="0"/>
              </a:rPr>
              <a:pPr defTabSz="777875"/>
              <a:t>‹Nr.›</a:t>
            </a:fld>
            <a:endParaRPr lang="de-DE" sz="900">
              <a:latin typeface="BMWTypeLight" pitchFamily="34"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24688" y="136525"/>
            <a:ext cx="1903412" cy="6375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1314450" y="136525"/>
            <a:ext cx="5557838" cy="6375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317625" y="1481138"/>
            <a:ext cx="3729038" cy="5030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99063" y="1481138"/>
            <a:ext cx="3729037" cy="5030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317625" y="1481138"/>
            <a:ext cx="7610475" cy="5030787"/>
          </a:xfrm>
          <a:prstGeom prst="rect">
            <a:avLst/>
          </a:prstGeom>
          <a:noFill/>
          <a:ln w="12700">
            <a:noFill/>
            <a:miter lim="800000"/>
            <a:headEnd/>
            <a:tailEnd/>
          </a:ln>
          <a:effectLst/>
        </p:spPr>
        <p:txBody>
          <a:bodyPr vert="horz" wrap="square" lIns="0" tIns="0" rIns="0" bIns="0" numCol="1" anchor="t" anchorCtr="0" compatLnSpc="1">
            <a:prstTxWarp prst="textNoShape">
              <a:avLst/>
            </a:prstTxWarp>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7" name="Rectangle 3"/>
          <p:cNvSpPr>
            <a:spLocks noGrp="1" noChangeArrowheads="1"/>
          </p:cNvSpPr>
          <p:nvPr>
            <p:ph type="title"/>
          </p:nvPr>
        </p:nvSpPr>
        <p:spPr bwMode="auto">
          <a:xfrm>
            <a:off x="1314450" y="136525"/>
            <a:ext cx="7610475" cy="1103313"/>
          </a:xfrm>
          <a:prstGeom prst="rect">
            <a:avLst/>
          </a:prstGeom>
          <a:noFill/>
          <a:ln w="12700">
            <a:noFill/>
            <a:miter lim="800000"/>
            <a:headEnd/>
            <a:tailEnd/>
          </a:ln>
          <a:effectLst/>
        </p:spPr>
        <p:txBody>
          <a:bodyPr vert="horz" wrap="square" lIns="0" tIns="0" rIns="0" bIns="0" numCol="1" anchor="t" anchorCtr="0" compatLnSpc="1">
            <a:prstTxWarp prst="textNoShape">
              <a:avLst/>
            </a:prstTxWarp>
          </a:bodyPr>
          <a:lstStyle/>
          <a:p>
            <a:pPr lvl="0"/>
            <a:r>
              <a:rPr lang="de-DE" smtClean="0"/>
              <a:t>Mastertitelformat bearbeiten</a:t>
            </a:r>
          </a:p>
        </p:txBody>
      </p:sp>
      <p:sp>
        <p:nvSpPr>
          <p:cNvPr id="1050" name="Rectangle 26"/>
          <p:cNvSpPr>
            <a:spLocks noChangeArrowheads="1"/>
          </p:cNvSpPr>
          <p:nvPr/>
        </p:nvSpPr>
        <p:spPr bwMode="auto">
          <a:xfrm>
            <a:off x="107950" y="176213"/>
            <a:ext cx="1187450" cy="520700"/>
          </a:xfrm>
          <a:prstGeom prst="rect">
            <a:avLst/>
          </a:prstGeom>
          <a:noFill/>
          <a:ln w="12700">
            <a:noFill/>
            <a:miter lim="800000"/>
            <a:headEnd/>
            <a:tailEnd/>
          </a:ln>
          <a:effectLst/>
        </p:spPr>
        <p:txBody>
          <a:bodyPr lIns="78278" tIns="0" rIns="78278" bIns="0">
            <a:spAutoFit/>
          </a:bodyPr>
          <a:lstStyle/>
          <a:p>
            <a:pPr defTabSz="777875"/>
            <a:r>
              <a:rPr lang="de-DE" altLang="de-CH" sz="900">
                <a:latin typeface="BMWTypeLight" pitchFamily="34" charset="0"/>
              </a:rPr>
              <a:t>Namenskonvention</a:t>
            </a:r>
          </a:p>
          <a:p>
            <a:pPr defTabSz="777875"/>
            <a:r>
              <a:rPr lang="de-DE" altLang="de-CH" sz="900">
                <a:latin typeface="BMWTypeLight" pitchFamily="34" charset="0"/>
              </a:rPr>
              <a:t>MZ-611, Liew</a:t>
            </a:r>
            <a:r>
              <a:rPr lang="de-CH" altLang="de-CH" sz="900">
                <a:latin typeface="BMWTypeLight" pitchFamily="34" charset="0"/>
              </a:rPr>
              <a:t>ald</a:t>
            </a:r>
            <a:endParaRPr lang="de-DE" altLang="de-CH" sz="900">
              <a:latin typeface="BMWTypeLight" pitchFamily="34" charset="0"/>
            </a:endParaRPr>
          </a:p>
          <a:p>
            <a:pPr defTabSz="777875"/>
            <a:r>
              <a:rPr lang="de-CH" sz="900">
                <a:latin typeface="BMWTypeLight" pitchFamily="34" charset="0"/>
              </a:rPr>
              <a:t>21.02.08</a:t>
            </a:r>
            <a:endParaRPr lang="de-DE" sz="900">
              <a:latin typeface="BMWTypeLight" pitchFamily="34" charset="0"/>
            </a:endParaRPr>
          </a:p>
          <a:p>
            <a:pPr defTabSz="777875"/>
            <a:r>
              <a:rPr lang="de-DE" sz="900">
                <a:latin typeface="BMWTypeLight" pitchFamily="34" charset="0"/>
              </a:rPr>
              <a:t>Seite </a:t>
            </a:r>
            <a:fld id="{06953AAA-687F-4624-881D-96B52054CCCC}" type="slidenum">
              <a:rPr lang="de-DE" sz="900">
                <a:latin typeface="BMWTypeLight" pitchFamily="34" charset="0"/>
              </a:rPr>
              <a:pPr defTabSz="777875"/>
              <a:t>‹Nr.›</a:t>
            </a:fld>
            <a:endParaRPr lang="de-DE" sz="900">
              <a:latin typeface="BMWTypeLight"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896938" rtl="0" eaLnBrk="0" fontAlgn="base" hangingPunct="0">
        <a:lnSpc>
          <a:spcPct val="95000"/>
        </a:lnSpc>
        <a:spcBef>
          <a:spcPct val="0"/>
        </a:spcBef>
        <a:spcAft>
          <a:spcPct val="0"/>
        </a:spcAft>
        <a:defRPr sz="2600" b="1">
          <a:solidFill>
            <a:schemeClr val="tx1"/>
          </a:solidFill>
          <a:latin typeface="+mj-lt"/>
          <a:ea typeface="+mj-ea"/>
          <a:cs typeface="+mj-cs"/>
        </a:defRPr>
      </a:lvl1pPr>
      <a:lvl2pPr algn="l" defTabSz="896938" rtl="0" eaLnBrk="0" fontAlgn="base" hangingPunct="0">
        <a:lnSpc>
          <a:spcPct val="95000"/>
        </a:lnSpc>
        <a:spcBef>
          <a:spcPct val="0"/>
        </a:spcBef>
        <a:spcAft>
          <a:spcPct val="0"/>
        </a:spcAft>
        <a:defRPr sz="2600" b="1">
          <a:solidFill>
            <a:schemeClr val="tx1"/>
          </a:solidFill>
          <a:latin typeface="BMWTypeRegular" pitchFamily="34" charset="0"/>
        </a:defRPr>
      </a:lvl2pPr>
      <a:lvl3pPr algn="l" defTabSz="896938" rtl="0" eaLnBrk="0" fontAlgn="base" hangingPunct="0">
        <a:lnSpc>
          <a:spcPct val="95000"/>
        </a:lnSpc>
        <a:spcBef>
          <a:spcPct val="0"/>
        </a:spcBef>
        <a:spcAft>
          <a:spcPct val="0"/>
        </a:spcAft>
        <a:defRPr sz="2600" b="1">
          <a:solidFill>
            <a:schemeClr val="tx1"/>
          </a:solidFill>
          <a:latin typeface="BMWTypeRegular" pitchFamily="34" charset="0"/>
        </a:defRPr>
      </a:lvl3pPr>
      <a:lvl4pPr algn="l" defTabSz="896938" rtl="0" eaLnBrk="0" fontAlgn="base" hangingPunct="0">
        <a:lnSpc>
          <a:spcPct val="95000"/>
        </a:lnSpc>
        <a:spcBef>
          <a:spcPct val="0"/>
        </a:spcBef>
        <a:spcAft>
          <a:spcPct val="0"/>
        </a:spcAft>
        <a:defRPr sz="2600" b="1">
          <a:solidFill>
            <a:schemeClr val="tx1"/>
          </a:solidFill>
          <a:latin typeface="BMWTypeRegular" pitchFamily="34" charset="0"/>
        </a:defRPr>
      </a:lvl4pPr>
      <a:lvl5pPr algn="l" defTabSz="896938" rtl="0" eaLnBrk="0" fontAlgn="base" hangingPunct="0">
        <a:lnSpc>
          <a:spcPct val="95000"/>
        </a:lnSpc>
        <a:spcBef>
          <a:spcPct val="0"/>
        </a:spcBef>
        <a:spcAft>
          <a:spcPct val="0"/>
        </a:spcAft>
        <a:defRPr sz="2600" b="1">
          <a:solidFill>
            <a:schemeClr val="tx1"/>
          </a:solidFill>
          <a:latin typeface="BMWTypeRegular" pitchFamily="34" charset="0"/>
        </a:defRPr>
      </a:lvl5pPr>
      <a:lvl6pPr marL="457200" algn="l" defTabSz="896938" rtl="0" eaLnBrk="0" fontAlgn="base" hangingPunct="0">
        <a:lnSpc>
          <a:spcPct val="95000"/>
        </a:lnSpc>
        <a:spcBef>
          <a:spcPct val="0"/>
        </a:spcBef>
        <a:spcAft>
          <a:spcPct val="0"/>
        </a:spcAft>
        <a:defRPr sz="2600" b="1">
          <a:solidFill>
            <a:schemeClr val="tx1"/>
          </a:solidFill>
          <a:latin typeface="BMWTypeRegular" pitchFamily="34" charset="0"/>
        </a:defRPr>
      </a:lvl6pPr>
      <a:lvl7pPr marL="914400" algn="l" defTabSz="896938" rtl="0" eaLnBrk="0" fontAlgn="base" hangingPunct="0">
        <a:lnSpc>
          <a:spcPct val="95000"/>
        </a:lnSpc>
        <a:spcBef>
          <a:spcPct val="0"/>
        </a:spcBef>
        <a:spcAft>
          <a:spcPct val="0"/>
        </a:spcAft>
        <a:defRPr sz="2600" b="1">
          <a:solidFill>
            <a:schemeClr val="tx1"/>
          </a:solidFill>
          <a:latin typeface="BMWTypeRegular" pitchFamily="34" charset="0"/>
        </a:defRPr>
      </a:lvl7pPr>
      <a:lvl8pPr marL="1371600" algn="l" defTabSz="896938" rtl="0" eaLnBrk="0" fontAlgn="base" hangingPunct="0">
        <a:lnSpc>
          <a:spcPct val="95000"/>
        </a:lnSpc>
        <a:spcBef>
          <a:spcPct val="0"/>
        </a:spcBef>
        <a:spcAft>
          <a:spcPct val="0"/>
        </a:spcAft>
        <a:defRPr sz="2600" b="1">
          <a:solidFill>
            <a:schemeClr val="tx1"/>
          </a:solidFill>
          <a:latin typeface="BMWTypeRegular" pitchFamily="34" charset="0"/>
        </a:defRPr>
      </a:lvl8pPr>
      <a:lvl9pPr marL="1828800" algn="l" defTabSz="896938" rtl="0" eaLnBrk="0" fontAlgn="base" hangingPunct="0">
        <a:lnSpc>
          <a:spcPct val="95000"/>
        </a:lnSpc>
        <a:spcBef>
          <a:spcPct val="0"/>
        </a:spcBef>
        <a:spcAft>
          <a:spcPct val="0"/>
        </a:spcAft>
        <a:defRPr sz="2600" b="1">
          <a:solidFill>
            <a:schemeClr val="tx1"/>
          </a:solidFill>
          <a:latin typeface="BMWTypeRegular" pitchFamily="34" charset="0"/>
        </a:defRPr>
      </a:lvl9pPr>
    </p:titleStyle>
    <p:bodyStyle>
      <a:lvl1pPr algn="l" defTabSz="917575" rtl="0" eaLnBrk="0" fontAlgn="base" hangingPunct="0">
        <a:lnSpc>
          <a:spcPct val="95000"/>
        </a:lnSpc>
        <a:spcBef>
          <a:spcPct val="0"/>
        </a:spcBef>
        <a:spcAft>
          <a:spcPct val="0"/>
        </a:spcAft>
        <a:defRPr sz="2200">
          <a:solidFill>
            <a:schemeClr val="tx1"/>
          </a:solidFill>
          <a:latin typeface="+mn-lt"/>
          <a:ea typeface="+mn-ea"/>
          <a:cs typeface="+mn-cs"/>
        </a:defRPr>
      </a:lvl1pPr>
      <a:lvl2pPr marL="161925" algn="l" defTabSz="917575" rtl="0" eaLnBrk="0" fontAlgn="base" hangingPunct="0">
        <a:lnSpc>
          <a:spcPct val="95000"/>
        </a:lnSpc>
        <a:spcBef>
          <a:spcPct val="0"/>
        </a:spcBef>
        <a:spcAft>
          <a:spcPct val="0"/>
        </a:spcAft>
        <a:defRPr sz="2200">
          <a:solidFill>
            <a:schemeClr val="tx1"/>
          </a:solidFill>
          <a:latin typeface="+mn-lt"/>
        </a:defRPr>
      </a:lvl2pPr>
      <a:lvl3pPr marL="323850" algn="l" defTabSz="917575" rtl="0" eaLnBrk="0" fontAlgn="base" hangingPunct="0">
        <a:lnSpc>
          <a:spcPct val="95000"/>
        </a:lnSpc>
        <a:spcBef>
          <a:spcPct val="0"/>
        </a:spcBef>
        <a:spcAft>
          <a:spcPct val="0"/>
        </a:spcAft>
        <a:defRPr sz="2200">
          <a:solidFill>
            <a:schemeClr val="tx1"/>
          </a:solidFill>
          <a:latin typeface="+mn-lt"/>
        </a:defRPr>
      </a:lvl3pPr>
      <a:lvl4pPr marL="485775" algn="l" defTabSz="917575" rtl="0" eaLnBrk="0" fontAlgn="base" hangingPunct="0">
        <a:lnSpc>
          <a:spcPct val="95000"/>
        </a:lnSpc>
        <a:spcBef>
          <a:spcPct val="0"/>
        </a:spcBef>
        <a:spcAft>
          <a:spcPct val="0"/>
        </a:spcAft>
        <a:defRPr sz="2200">
          <a:solidFill>
            <a:schemeClr val="tx1"/>
          </a:solidFill>
          <a:latin typeface="+mn-lt"/>
        </a:defRPr>
      </a:lvl4pPr>
      <a:lvl5pPr marL="647700" algn="l" defTabSz="917575" rtl="0" eaLnBrk="0" fontAlgn="base" hangingPunct="0">
        <a:lnSpc>
          <a:spcPct val="95000"/>
        </a:lnSpc>
        <a:spcBef>
          <a:spcPct val="0"/>
        </a:spcBef>
        <a:spcAft>
          <a:spcPct val="0"/>
        </a:spcAft>
        <a:defRPr sz="2200">
          <a:solidFill>
            <a:schemeClr val="tx1"/>
          </a:solidFill>
          <a:latin typeface="+mn-lt"/>
        </a:defRPr>
      </a:lvl5pPr>
      <a:lvl6pPr marL="1104900" algn="l" defTabSz="917575" rtl="0" eaLnBrk="0" fontAlgn="base" hangingPunct="0">
        <a:lnSpc>
          <a:spcPct val="95000"/>
        </a:lnSpc>
        <a:spcBef>
          <a:spcPct val="0"/>
        </a:spcBef>
        <a:spcAft>
          <a:spcPct val="0"/>
        </a:spcAft>
        <a:defRPr sz="2200">
          <a:solidFill>
            <a:schemeClr val="tx1"/>
          </a:solidFill>
          <a:latin typeface="+mn-lt"/>
        </a:defRPr>
      </a:lvl6pPr>
      <a:lvl7pPr marL="1562100" algn="l" defTabSz="917575" rtl="0" eaLnBrk="0" fontAlgn="base" hangingPunct="0">
        <a:lnSpc>
          <a:spcPct val="95000"/>
        </a:lnSpc>
        <a:spcBef>
          <a:spcPct val="0"/>
        </a:spcBef>
        <a:spcAft>
          <a:spcPct val="0"/>
        </a:spcAft>
        <a:defRPr sz="2200">
          <a:solidFill>
            <a:schemeClr val="tx1"/>
          </a:solidFill>
          <a:latin typeface="+mn-lt"/>
        </a:defRPr>
      </a:lvl7pPr>
      <a:lvl8pPr marL="2019300" algn="l" defTabSz="917575" rtl="0" eaLnBrk="0" fontAlgn="base" hangingPunct="0">
        <a:lnSpc>
          <a:spcPct val="95000"/>
        </a:lnSpc>
        <a:spcBef>
          <a:spcPct val="0"/>
        </a:spcBef>
        <a:spcAft>
          <a:spcPct val="0"/>
        </a:spcAft>
        <a:defRPr sz="2200">
          <a:solidFill>
            <a:schemeClr val="tx1"/>
          </a:solidFill>
          <a:latin typeface="+mn-lt"/>
        </a:defRPr>
      </a:lvl8pPr>
      <a:lvl9pPr marL="2476500" algn="l" defTabSz="917575" rtl="0" eaLnBrk="0" fontAlgn="base" hangingPunct="0">
        <a:lnSpc>
          <a:spcPct val="95000"/>
        </a:lnSpc>
        <a:spcBef>
          <a:spcPct val="0"/>
        </a:spcBef>
        <a:spcAft>
          <a:spcPct val="0"/>
        </a:spcAft>
        <a:defRPr sz="2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66" name="Rectangle 2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Überblick </a:t>
            </a:r>
          </a:p>
        </p:txBody>
      </p:sp>
      <p:sp>
        <p:nvSpPr>
          <p:cNvPr id="210968" name="Text Box 24"/>
          <p:cNvSpPr txBox="1">
            <a:spLocks noChangeArrowheads="1"/>
          </p:cNvSpPr>
          <p:nvPr/>
        </p:nvSpPr>
        <p:spPr bwMode="auto">
          <a:xfrm>
            <a:off x="1371600" y="1365250"/>
            <a:ext cx="7377113" cy="3756025"/>
          </a:xfrm>
          <a:prstGeom prst="rect">
            <a:avLst/>
          </a:prstGeom>
          <a:noFill/>
          <a:ln w="12700">
            <a:noFill/>
            <a:miter lim="800000"/>
            <a:headEnd/>
            <a:tailEnd/>
          </a:ln>
          <a:effectLst/>
        </p:spPr>
        <p:txBody>
          <a:bodyPr lIns="0" tIns="0" rIns="0" bIns="0">
            <a:spAutoFit/>
          </a:bodyPr>
          <a:lstStyle/>
          <a:p>
            <a:r>
              <a:rPr lang="de-DE" sz="2000">
                <a:solidFill>
                  <a:srgbClr val="000000"/>
                </a:solidFill>
                <a:latin typeface="Arial" charset="0"/>
                <a:cs typeface="Arial" charset="0"/>
              </a:rPr>
              <a:t>Das CCB Fabrikplanung sowie der FIS-Betreiberkreis </a:t>
            </a:r>
          </a:p>
          <a:p>
            <a:r>
              <a:rPr lang="de-DE" sz="2000">
                <a:solidFill>
                  <a:srgbClr val="000000"/>
                </a:solidFill>
                <a:latin typeface="Arial" charset="0"/>
                <a:cs typeface="Arial" charset="0"/>
              </a:rPr>
              <a:t>haben sich für die Einführung einer t</a:t>
            </a:r>
            <a:r>
              <a:rPr lang="de-DE" sz="2000" b="1">
                <a:solidFill>
                  <a:srgbClr val="000000"/>
                </a:solidFill>
                <a:latin typeface="Arial" charset="0"/>
                <a:cs typeface="Arial" charset="0"/>
              </a:rPr>
              <a:t>echnologieübergreifenden</a:t>
            </a:r>
          </a:p>
          <a:p>
            <a:r>
              <a:rPr lang="de-DE" sz="2000" b="1">
                <a:solidFill>
                  <a:srgbClr val="000000"/>
                </a:solidFill>
                <a:latin typeface="Arial" charset="0"/>
                <a:cs typeface="Arial" charset="0"/>
              </a:rPr>
              <a:t>Namenskonvention </a:t>
            </a:r>
            <a:r>
              <a:rPr lang="de-DE" sz="2000">
                <a:solidFill>
                  <a:srgbClr val="000000"/>
                </a:solidFill>
                <a:latin typeface="Arial" charset="0"/>
                <a:cs typeface="Arial" charset="0"/>
              </a:rPr>
              <a:t>für CAD-Dateien der Fabrikplanung </a:t>
            </a:r>
          </a:p>
          <a:p>
            <a:r>
              <a:rPr lang="de-DE" sz="2000">
                <a:solidFill>
                  <a:srgbClr val="000000"/>
                </a:solidFill>
                <a:latin typeface="Arial" charset="0"/>
                <a:cs typeface="Arial" charset="0"/>
              </a:rPr>
              <a:t>ausgesprochen.</a:t>
            </a:r>
          </a:p>
          <a:p>
            <a:endParaRPr lang="de-DE" sz="2000">
              <a:solidFill>
                <a:srgbClr val="000000"/>
              </a:solidFill>
              <a:latin typeface="Arial" charset="0"/>
              <a:cs typeface="Arial" charset="0"/>
            </a:endParaRPr>
          </a:p>
          <a:p>
            <a:r>
              <a:rPr lang="de-DE" sz="2000">
                <a:solidFill>
                  <a:srgbClr val="000000"/>
                </a:solidFill>
                <a:latin typeface="Arial" charset="0"/>
                <a:cs typeface="Arial" charset="0"/>
              </a:rPr>
              <a:t>Im CCB Fabrikplanung wurde daher eine Namenskonvention</a:t>
            </a:r>
          </a:p>
          <a:p>
            <a:r>
              <a:rPr lang="de-DE" sz="2000">
                <a:solidFill>
                  <a:srgbClr val="000000"/>
                </a:solidFill>
                <a:latin typeface="Arial" charset="0"/>
                <a:cs typeface="Arial" charset="0"/>
              </a:rPr>
              <a:t>abgestimmt und durch TG-41 in ProjectWise entsprechend </a:t>
            </a:r>
          </a:p>
          <a:p>
            <a:r>
              <a:rPr lang="de-DE" sz="2000">
                <a:solidFill>
                  <a:srgbClr val="000000"/>
                </a:solidFill>
                <a:latin typeface="Arial" charset="0"/>
                <a:cs typeface="Arial" charset="0"/>
              </a:rPr>
              <a:t>implementiert.</a:t>
            </a:r>
          </a:p>
          <a:p>
            <a:endParaRPr lang="de-DE" sz="2000">
              <a:solidFill>
                <a:srgbClr val="000000"/>
              </a:solidFill>
              <a:latin typeface="Arial" charset="0"/>
              <a:cs typeface="Arial" charset="0"/>
            </a:endParaRPr>
          </a:p>
          <a:p>
            <a:r>
              <a:rPr lang="de-DE" sz="2000">
                <a:solidFill>
                  <a:srgbClr val="000000"/>
                </a:solidFill>
                <a:latin typeface="Arial" charset="0"/>
                <a:cs typeface="Arial" charset="0"/>
              </a:rPr>
              <a:t>Die Namenskonvention ist seit </a:t>
            </a:r>
            <a:r>
              <a:rPr lang="de-DE" sz="2000" b="1">
                <a:solidFill>
                  <a:srgbClr val="000000"/>
                </a:solidFill>
                <a:latin typeface="Arial" charset="0"/>
                <a:cs typeface="Arial" charset="0"/>
              </a:rPr>
              <a:t>23.08.2004</a:t>
            </a:r>
            <a:r>
              <a:rPr lang="de-DE" sz="2000">
                <a:solidFill>
                  <a:srgbClr val="000000"/>
                </a:solidFill>
                <a:latin typeface="Arial" charset="0"/>
                <a:cs typeface="Arial" charset="0"/>
              </a:rPr>
              <a:t> produktiv.</a:t>
            </a:r>
          </a:p>
          <a:p>
            <a:endParaRPr lang="de-DE" sz="2000">
              <a:solidFill>
                <a:srgbClr val="000000"/>
              </a:solidFill>
              <a:latin typeface="Arial" charset="0"/>
              <a:cs typeface="Arial" charset="0"/>
            </a:endParaRPr>
          </a:p>
          <a:p>
            <a:r>
              <a:rPr lang="de-DE" sz="2000">
                <a:solidFill>
                  <a:srgbClr val="000000"/>
                </a:solidFill>
                <a:latin typeface="Arial" charset="0"/>
                <a:cs typeface="Arial" charset="0"/>
              </a:rPr>
              <a:t>Die folgende Präsentation soll Ihnen einen Überblick über die Namenskonvention und die Arbeitsweise in ProjectWise geben.</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beim Referenzieren? </a:t>
            </a:r>
            <a:br>
              <a:rPr lang="en-GB" sz="2600" b="1">
                <a:solidFill>
                  <a:schemeClr val="hlink"/>
                </a:solidFill>
              </a:rPr>
            </a:br>
            <a:endParaRPr lang="en-GB" sz="2600" b="1">
              <a:solidFill>
                <a:schemeClr val="hlink"/>
              </a:solidFill>
            </a:endParaRPr>
          </a:p>
        </p:txBody>
      </p:sp>
      <p:sp>
        <p:nvSpPr>
          <p:cNvPr id="243715"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Die Referenzierungsfunktion von MicroStation wurde so erweitert, dass beim Anhängen einer Referenz automatisch die Referenzinformationen befüllt werden:</a:t>
            </a:r>
          </a:p>
          <a:p>
            <a:endParaRPr lang="de-DE" sz="1800">
              <a:latin typeface="Arial" charset="0"/>
              <a:cs typeface="Arial" charset="0"/>
            </a:endParaRPr>
          </a:p>
          <a:p>
            <a:r>
              <a:rPr lang="de-DE" sz="1800">
                <a:latin typeface="Arial" charset="0"/>
                <a:cs typeface="Arial" charset="0"/>
              </a:rPr>
              <a:t>Logischer Referenzname: 	z.B. ANL_TFP_Exportdatei_20000319</a:t>
            </a:r>
          </a:p>
          <a:p>
            <a:r>
              <a:rPr lang="de-DE" sz="1800">
                <a:latin typeface="Arial" charset="0"/>
                <a:cs typeface="Arial" charset="0"/>
              </a:rPr>
              <a:t>Referenzbeschreibung: 	z.B. 0110_0550_00000_MONT</a:t>
            </a:r>
          </a:p>
          <a:p>
            <a:endParaRPr lang="de-DE" sz="1800">
              <a:latin typeface="Arial" charset="0"/>
              <a:cs typeface="Arial" charset="0"/>
            </a:endParaRPr>
          </a:p>
        </p:txBody>
      </p:sp>
      <p:pic>
        <p:nvPicPr>
          <p:cNvPr id="243717" name="Picture 5"/>
          <p:cNvPicPr>
            <a:picLocks noChangeAspect="1" noChangeArrowheads="1"/>
          </p:cNvPicPr>
          <p:nvPr/>
        </p:nvPicPr>
        <p:blipFill>
          <a:blip r:embed="rId2" cstate="print"/>
          <a:srcRect/>
          <a:stretch>
            <a:fillRect/>
          </a:stretch>
        </p:blipFill>
        <p:spPr bwMode="auto">
          <a:xfrm>
            <a:off x="1371600" y="3444875"/>
            <a:ext cx="7620000" cy="3213100"/>
          </a:xfrm>
          <a:prstGeom prst="rect">
            <a:avLst/>
          </a:prstGeom>
          <a:noFill/>
          <a:ln w="12700">
            <a:noFill/>
            <a:miter lim="800000"/>
            <a:headEnd/>
            <a:tailEnd/>
          </a:ln>
          <a:effec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Referenzbeziehungen? </a:t>
            </a:r>
            <a:br>
              <a:rPr lang="en-GB" sz="2600" b="1">
                <a:solidFill>
                  <a:schemeClr val="hlink"/>
                </a:solidFill>
              </a:rPr>
            </a:br>
            <a:endParaRPr lang="en-GB" sz="2600" b="1">
              <a:solidFill>
                <a:schemeClr val="hlink"/>
              </a:solidFill>
            </a:endParaRPr>
          </a:p>
        </p:txBody>
      </p:sp>
      <p:sp>
        <p:nvSpPr>
          <p:cNvPr id="246787"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b="1">
                <a:latin typeface="Arial" charset="0"/>
                <a:cs typeface="Arial" charset="0"/>
              </a:rPr>
              <a:t>Fall 1:</a:t>
            </a:r>
          </a:p>
          <a:p>
            <a:pPr marL="854075" lvl="1" indent="-284163">
              <a:buFontTx/>
              <a:buChar char="–"/>
            </a:pPr>
            <a:r>
              <a:rPr lang="de-DE" sz="1800">
                <a:latin typeface="Arial" charset="0"/>
                <a:cs typeface="Arial" charset="0"/>
              </a:rPr>
              <a:t>Dateiname der Masterdatei wird in ProjectWise geändert</a:t>
            </a:r>
          </a:p>
          <a:p>
            <a:pPr marL="854075" lvl="1" indent="-284163">
              <a:buFontTx/>
              <a:buChar char="–"/>
            </a:pPr>
            <a:r>
              <a:rPr lang="de-DE" sz="1800">
                <a:latin typeface="Arial" charset="0"/>
                <a:cs typeface="Arial" charset="0"/>
              </a:rPr>
              <a:t>Dateiname der Referenzdatei wird </a:t>
            </a:r>
            <a:r>
              <a:rPr lang="de-DE" sz="1800" b="1">
                <a:latin typeface="Arial" charset="0"/>
                <a:cs typeface="Arial" charset="0"/>
              </a:rPr>
              <a:t>nicht geändert</a:t>
            </a:r>
          </a:p>
          <a:p>
            <a:pPr marL="854075" lvl="1" indent="-284163">
              <a:buFontTx/>
              <a:buChar char="–"/>
            </a:pPr>
            <a:endParaRPr lang="de-DE" sz="1800">
              <a:latin typeface="Arial" charset="0"/>
              <a:cs typeface="Arial" charset="0"/>
            </a:endParaRPr>
          </a:p>
          <a:p>
            <a:pPr marL="854075" lvl="1" indent="-284163"/>
            <a:r>
              <a:rPr lang="de-DE" sz="1800">
                <a:latin typeface="Arial" charset="0"/>
                <a:cs typeface="Arial" charset="0"/>
              </a:rPr>
              <a:t>Was passiert:</a:t>
            </a:r>
          </a:p>
          <a:p>
            <a:pPr marL="854075" lvl="1" indent="-284163">
              <a:buFont typeface="Wingdings" pitchFamily="2" charset="2"/>
              <a:buChar char="Ø"/>
            </a:pPr>
            <a:r>
              <a:rPr lang="de-DE" sz="1800">
                <a:latin typeface="Arial" charset="0"/>
                <a:cs typeface="Arial" charset="0"/>
              </a:rPr>
              <a:t>Referenzbeziehung von Masterdatei auf Referenzdatei </a:t>
            </a:r>
            <a:r>
              <a:rPr lang="de-DE" sz="1800" b="1">
                <a:latin typeface="Arial" charset="0"/>
                <a:cs typeface="Arial" charset="0"/>
              </a:rPr>
              <a:t>bleibt</a:t>
            </a:r>
            <a:r>
              <a:rPr lang="de-DE" sz="1800">
                <a:latin typeface="Arial" charset="0"/>
                <a:cs typeface="Arial" charset="0"/>
              </a:rPr>
              <a:t> erhalten</a:t>
            </a:r>
          </a:p>
          <a:p>
            <a:endParaRPr lang="de-DE" sz="1800" b="1">
              <a:latin typeface="Arial" charset="0"/>
              <a:cs typeface="Arial" charset="0"/>
            </a:endParaRPr>
          </a:p>
          <a:p>
            <a:r>
              <a:rPr lang="de-DE" sz="1800" b="1">
                <a:latin typeface="Arial" charset="0"/>
                <a:cs typeface="Arial" charset="0"/>
              </a:rPr>
              <a:t>Fall 2:</a:t>
            </a:r>
          </a:p>
          <a:p>
            <a:pPr marL="854075" lvl="1" indent="-284163">
              <a:buFontTx/>
              <a:buChar char="–"/>
            </a:pPr>
            <a:r>
              <a:rPr lang="de-DE" sz="1800">
                <a:latin typeface="Arial" charset="0"/>
                <a:cs typeface="Arial" charset="0"/>
              </a:rPr>
              <a:t>Dateiname der Masterdatei wird / wird nicht in ProjectWise geändert</a:t>
            </a:r>
          </a:p>
          <a:p>
            <a:pPr marL="854075" lvl="1" indent="-284163">
              <a:buFontTx/>
              <a:buChar char="–"/>
            </a:pPr>
            <a:r>
              <a:rPr lang="de-DE" sz="1800">
                <a:latin typeface="Arial" charset="0"/>
                <a:cs typeface="Arial" charset="0"/>
              </a:rPr>
              <a:t>Dateiname der Referenzdatei wird in ProjectWise </a:t>
            </a:r>
            <a:r>
              <a:rPr lang="de-DE" sz="1800" b="1">
                <a:latin typeface="Arial" charset="0"/>
                <a:cs typeface="Arial" charset="0"/>
              </a:rPr>
              <a:t>geändert</a:t>
            </a:r>
          </a:p>
          <a:p>
            <a:pPr marL="854075" lvl="1" indent="-284163">
              <a:buFontTx/>
              <a:buChar char="–"/>
            </a:pPr>
            <a:endParaRPr lang="de-DE" sz="1800">
              <a:latin typeface="Arial" charset="0"/>
              <a:cs typeface="Arial" charset="0"/>
            </a:endParaRPr>
          </a:p>
          <a:p>
            <a:pPr marL="854075" lvl="1" indent="-284163"/>
            <a:r>
              <a:rPr lang="de-DE" sz="1800">
                <a:latin typeface="Arial" charset="0"/>
                <a:cs typeface="Arial" charset="0"/>
              </a:rPr>
              <a:t>Was passiert:</a:t>
            </a:r>
          </a:p>
          <a:p>
            <a:pPr marL="854075" lvl="1" indent="-284163">
              <a:buFont typeface="Wingdings" pitchFamily="2" charset="2"/>
              <a:buChar char="Ø"/>
            </a:pPr>
            <a:r>
              <a:rPr lang="de-DE" sz="1800">
                <a:latin typeface="Arial" charset="0"/>
                <a:cs typeface="Arial" charset="0"/>
              </a:rPr>
              <a:t>Referenzbeziehung von Masterdatei auf Referenzdatei </a:t>
            </a:r>
            <a:r>
              <a:rPr lang="de-DE" sz="1800" b="1">
                <a:latin typeface="Arial" charset="0"/>
                <a:cs typeface="Arial" charset="0"/>
              </a:rPr>
              <a:t>kann </a:t>
            </a:r>
            <a:r>
              <a:rPr lang="de-DE" sz="1800">
                <a:latin typeface="Arial" charset="0"/>
                <a:cs typeface="Arial" charset="0"/>
              </a:rPr>
              <a:t>unter Umständen (z.B. wenn Referenzdatei zusätzlich verschoben wird) </a:t>
            </a:r>
            <a:r>
              <a:rPr lang="de-DE" sz="1800" b="1">
                <a:latin typeface="Arial" charset="0"/>
                <a:cs typeface="Arial" charset="0"/>
              </a:rPr>
              <a:t>aufgebrochen werden</a:t>
            </a:r>
          </a:p>
          <a:p>
            <a:endParaRPr lang="de-DE" sz="1800">
              <a:latin typeface="Arial" charset="0"/>
              <a:cs typeface="Arial" charset="0"/>
            </a:endParaRPr>
          </a:p>
          <a:p>
            <a:endParaRPr lang="de-DE" sz="1800" b="1">
              <a:latin typeface="Arial" charset="0"/>
              <a:cs typeface="Arial"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Referenzbeziehungen? </a:t>
            </a:r>
            <a:br>
              <a:rPr lang="en-GB" sz="2600" b="1">
                <a:solidFill>
                  <a:schemeClr val="hlink"/>
                </a:solidFill>
              </a:rPr>
            </a:br>
            <a:endParaRPr lang="en-GB" sz="2600" b="1">
              <a:solidFill>
                <a:schemeClr val="hlink"/>
              </a:solidFill>
            </a:endParaRPr>
          </a:p>
        </p:txBody>
      </p:sp>
      <p:sp>
        <p:nvSpPr>
          <p:cNvPr id="244739"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b="1">
                <a:latin typeface="Arial" charset="0"/>
                <a:cs typeface="Arial" charset="0"/>
              </a:rPr>
              <a:t>Fall 3:</a:t>
            </a:r>
          </a:p>
          <a:p>
            <a:pPr marL="854075" lvl="1" indent="-284163">
              <a:buFontTx/>
              <a:buChar char="–"/>
            </a:pPr>
            <a:r>
              <a:rPr lang="de-DE" sz="1800">
                <a:latin typeface="Arial" charset="0"/>
                <a:cs typeface="Arial" charset="0"/>
              </a:rPr>
              <a:t>Masterdatei liegt in ProjectWise und wird nicht importiert</a:t>
            </a:r>
          </a:p>
          <a:p>
            <a:pPr marL="854075" lvl="1" indent="-284163">
              <a:buFontTx/>
              <a:buChar char="–"/>
            </a:pPr>
            <a:r>
              <a:rPr lang="de-DE" sz="1800" b="1">
                <a:latin typeface="Arial" charset="0"/>
                <a:cs typeface="Arial" charset="0"/>
              </a:rPr>
              <a:t>konforme</a:t>
            </a:r>
            <a:r>
              <a:rPr lang="de-DE" sz="1800">
                <a:latin typeface="Arial" charset="0"/>
                <a:cs typeface="Arial" charset="0"/>
              </a:rPr>
              <a:t> </a:t>
            </a:r>
            <a:r>
              <a:rPr lang="de-DE" sz="1800" b="1">
                <a:latin typeface="Arial" charset="0"/>
                <a:cs typeface="Arial" charset="0"/>
              </a:rPr>
              <a:t>/ nicht konforme</a:t>
            </a:r>
            <a:r>
              <a:rPr lang="de-DE" sz="1800">
                <a:latin typeface="Arial" charset="0"/>
                <a:cs typeface="Arial" charset="0"/>
              </a:rPr>
              <a:t> Referenzdatei wird importiert</a:t>
            </a:r>
          </a:p>
          <a:p>
            <a:pPr marL="854075" lvl="1" indent="-284163">
              <a:buFontTx/>
              <a:buChar char="–"/>
            </a:pPr>
            <a:endParaRPr lang="de-DE" sz="1800">
              <a:latin typeface="Arial" charset="0"/>
              <a:cs typeface="Arial" charset="0"/>
            </a:endParaRPr>
          </a:p>
          <a:p>
            <a:pPr marL="854075" lvl="1" indent="-284163"/>
            <a:r>
              <a:rPr lang="de-DE" sz="1800">
                <a:latin typeface="Arial" charset="0"/>
                <a:cs typeface="Arial" charset="0"/>
              </a:rPr>
              <a:t>Was passiert:</a:t>
            </a:r>
          </a:p>
          <a:p>
            <a:pPr marL="854075" lvl="1" indent="-284163">
              <a:buFont typeface="Wingdings" pitchFamily="2" charset="2"/>
              <a:buChar char="Ø"/>
            </a:pPr>
            <a:r>
              <a:rPr lang="de-DE" sz="1800">
                <a:latin typeface="Arial" charset="0"/>
                <a:cs typeface="Arial" charset="0"/>
              </a:rPr>
              <a:t>Referenzbeziehung von Masterdatei auf Referenzdatei </a:t>
            </a:r>
            <a:r>
              <a:rPr lang="de-DE" sz="1800" b="1">
                <a:latin typeface="Arial" charset="0"/>
                <a:cs typeface="Arial" charset="0"/>
              </a:rPr>
              <a:t>bleibt</a:t>
            </a:r>
            <a:r>
              <a:rPr lang="de-DE" sz="1800">
                <a:latin typeface="Arial" charset="0"/>
                <a:cs typeface="Arial" charset="0"/>
              </a:rPr>
              <a:t> erhalten</a:t>
            </a:r>
          </a:p>
          <a:p>
            <a:endParaRPr lang="de-DE" sz="1800">
              <a:latin typeface="Arial" charset="0"/>
              <a:cs typeface="Arial" charset="0"/>
            </a:endParaRPr>
          </a:p>
          <a:p>
            <a:r>
              <a:rPr lang="de-DE" sz="1800" b="1">
                <a:latin typeface="Arial" charset="0"/>
                <a:cs typeface="Arial" charset="0"/>
              </a:rPr>
              <a:t>Fall 4:</a:t>
            </a:r>
          </a:p>
          <a:p>
            <a:pPr marL="854075" lvl="1" indent="-284163">
              <a:buFontTx/>
              <a:buChar char="–"/>
            </a:pPr>
            <a:r>
              <a:rPr lang="de-DE" sz="1800">
                <a:latin typeface="Arial" charset="0"/>
                <a:cs typeface="Arial" charset="0"/>
              </a:rPr>
              <a:t>Zwei konforme Dateien sind exportiert</a:t>
            </a:r>
          </a:p>
          <a:p>
            <a:pPr marL="854075" lvl="1" indent="-284163">
              <a:buFontTx/>
              <a:buChar char="–"/>
            </a:pPr>
            <a:r>
              <a:rPr lang="de-DE" sz="1800">
                <a:latin typeface="Arial" charset="0"/>
                <a:cs typeface="Arial" charset="0"/>
              </a:rPr>
              <a:t>Außerhalb von ProjectWise</a:t>
            </a:r>
            <a:r>
              <a:rPr lang="de-DE" sz="1800" b="1">
                <a:latin typeface="Arial" charset="0"/>
                <a:cs typeface="Arial" charset="0"/>
              </a:rPr>
              <a:t> </a:t>
            </a:r>
            <a:r>
              <a:rPr lang="de-DE" sz="1800">
                <a:latin typeface="Arial" charset="0"/>
                <a:cs typeface="Arial" charset="0"/>
              </a:rPr>
              <a:t>wird eine Datei an die andere dran referenziert</a:t>
            </a:r>
          </a:p>
          <a:p>
            <a:pPr marL="854075" lvl="1" indent="-284163">
              <a:buFontTx/>
              <a:buChar char="–"/>
            </a:pPr>
            <a:r>
              <a:rPr lang="de-DE" sz="1800">
                <a:latin typeface="Arial" charset="0"/>
                <a:cs typeface="Arial" charset="0"/>
              </a:rPr>
              <a:t>Anschließend werden beide Dateien wieder importiert</a:t>
            </a:r>
          </a:p>
          <a:p>
            <a:pPr marL="854075" lvl="1" indent="-284163">
              <a:buFontTx/>
              <a:buChar char="–"/>
            </a:pPr>
            <a:endParaRPr lang="de-DE" sz="1800">
              <a:latin typeface="Arial" charset="0"/>
              <a:cs typeface="Arial" charset="0"/>
            </a:endParaRPr>
          </a:p>
          <a:p>
            <a:pPr marL="854075" lvl="1" indent="-284163"/>
            <a:r>
              <a:rPr lang="de-DE" sz="1800">
                <a:latin typeface="Arial" charset="0"/>
                <a:cs typeface="Arial" charset="0"/>
              </a:rPr>
              <a:t>Was passiert:</a:t>
            </a:r>
          </a:p>
          <a:p>
            <a:pPr marL="854075" lvl="1" indent="-284163">
              <a:buFont typeface="Wingdings" pitchFamily="2" charset="2"/>
              <a:buChar char="Ø"/>
            </a:pPr>
            <a:r>
              <a:rPr lang="de-DE" sz="1800">
                <a:latin typeface="Arial" charset="0"/>
                <a:cs typeface="Arial" charset="0"/>
              </a:rPr>
              <a:t>Referenzbeziehung von Masterdatei auf Referenzdatei </a:t>
            </a:r>
            <a:r>
              <a:rPr lang="de-DE" sz="1800" b="1">
                <a:latin typeface="Arial" charset="0"/>
                <a:cs typeface="Arial" charset="0"/>
              </a:rPr>
              <a:t>geht verloren </a:t>
            </a:r>
            <a:r>
              <a:rPr lang="de-DE" sz="1800">
                <a:latin typeface="Arial" charset="0"/>
                <a:cs typeface="Arial" charset="0"/>
              </a:rPr>
              <a:t>(Dies ist das Standardverhalten von ProjectWise und unabhängig von der Namenskonvention).</a:t>
            </a:r>
          </a:p>
          <a:p>
            <a:endParaRPr lang="de-DE" sz="1800">
              <a:latin typeface="Arial" charset="0"/>
              <a:cs typeface="Arial" charset="0"/>
            </a:endParaRPr>
          </a:p>
          <a:p>
            <a:endParaRPr lang="de-DE" sz="1800" b="1">
              <a:latin typeface="Arial" charset="0"/>
              <a:cs typeface="Arial"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Referenzbeziehungen? </a:t>
            </a:r>
            <a:br>
              <a:rPr lang="en-GB" sz="2600" b="1">
                <a:solidFill>
                  <a:schemeClr val="hlink"/>
                </a:solidFill>
              </a:rPr>
            </a:br>
            <a:endParaRPr lang="en-GB" sz="2600" b="1">
              <a:solidFill>
                <a:schemeClr val="hlink"/>
              </a:solidFill>
            </a:endParaRPr>
          </a:p>
        </p:txBody>
      </p:sp>
      <p:sp>
        <p:nvSpPr>
          <p:cNvPr id="245763"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b="1">
                <a:latin typeface="Arial" charset="0"/>
                <a:cs typeface="Arial" charset="0"/>
              </a:rPr>
              <a:t>Fall 5:</a:t>
            </a:r>
          </a:p>
          <a:p>
            <a:pPr marL="854075" lvl="1" indent="-284163">
              <a:buFontTx/>
              <a:buChar char="–"/>
            </a:pPr>
            <a:r>
              <a:rPr lang="de-DE" sz="1800">
                <a:latin typeface="Arial" charset="0"/>
                <a:cs typeface="Arial" charset="0"/>
              </a:rPr>
              <a:t>Zwei Dateien werden außerhalb von ProjectWise mit nicht konformen Namen angelegt und miteinander referenziert</a:t>
            </a:r>
          </a:p>
          <a:p>
            <a:pPr marL="854075" lvl="1" indent="-284163">
              <a:buFontTx/>
              <a:buChar char="–"/>
            </a:pPr>
            <a:r>
              <a:rPr lang="de-DE" sz="1800">
                <a:latin typeface="Arial" charset="0"/>
                <a:cs typeface="Arial" charset="0"/>
              </a:rPr>
              <a:t>Beide Dateien werden dann nach ProjectWise importiert (= Neuanlage) und müssen während des Importvorganges umbenannt werden</a:t>
            </a:r>
          </a:p>
          <a:p>
            <a:pPr marL="854075" lvl="1" indent="-284163">
              <a:buFontTx/>
              <a:buChar char="–"/>
            </a:pPr>
            <a:endParaRPr lang="de-DE" sz="1800">
              <a:latin typeface="Arial" charset="0"/>
              <a:cs typeface="Arial" charset="0"/>
            </a:endParaRPr>
          </a:p>
          <a:p>
            <a:pPr marL="854075" lvl="1" indent="-284163"/>
            <a:r>
              <a:rPr lang="de-DE" sz="1800">
                <a:latin typeface="Arial" charset="0"/>
                <a:cs typeface="Arial" charset="0"/>
              </a:rPr>
              <a:t>Was passiert:</a:t>
            </a:r>
          </a:p>
          <a:p>
            <a:pPr marL="854075" lvl="1" indent="-284163">
              <a:buFont typeface="Wingdings" pitchFamily="2" charset="2"/>
              <a:buChar char="Ø"/>
            </a:pPr>
            <a:r>
              <a:rPr lang="de-DE" sz="1800">
                <a:latin typeface="Arial" charset="0"/>
                <a:cs typeface="Arial" charset="0"/>
              </a:rPr>
              <a:t>Referenzbeziehung von Masterdatei auf Referenzdatei </a:t>
            </a:r>
            <a:r>
              <a:rPr lang="de-DE" sz="1800" b="1">
                <a:latin typeface="Arial" charset="0"/>
                <a:cs typeface="Arial" charset="0"/>
              </a:rPr>
              <a:t>geht verloren </a:t>
            </a:r>
            <a:r>
              <a:rPr lang="de-DE" sz="1800">
                <a:latin typeface="Arial" charset="0"/>
                <a:cs typeface="Arial" charset="0"/>
              </a:rPr>
              <a:t>(Dies ist das Standardverhalten von ProjectWise und unabhängig von der Namenskonvention).</a:t>
            </a:r>
          </a:p>
          <a:p>
            <a:endParaRPr lang="de-DE" sz="1800">
              <a:latin typeface="Arial" charset="0"/>
              <a:cs typeface="Arial" charset="0"/>
            </a:endParaRPr>
          </a:p>
          <a:p>
            <a:endParaRPr lang="de-DE" sz="1800" b="1">
              <a:latin typeface="Arial" charset="0"/>
              <a:cs typeface="Arial"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im ProjectWise Explorer? </a:t>
            </a:r>
          </a:p>
        </p:txBody>
      </p:sp>
      <p:pic>
        <p:nvPicPr>
          <p:cNvPr id="224262" name="Picture 6"/>
          <p:cNvPicPr>
            <a:picLocks noChangeAspect="1" noChangeArrowheads="1"/>
          </p:cNvPicPr>
          <p:nvPr/>
        </p:nvPicPr>
        <p:blipFill>
          <a:blip r:embed="rId2" cstate="print"/>
          <a:srcRect/>
          <a:stretch>
            <a:fillRect/>
          </a:stretch>
        </p:blipFill>
        <p:spPr bwMode="auto">
          <a:xfrm>
            <a:off x="1447800" y="3030538"/>
            <a:ext cx="7577138" cy="3670300"/>
          </a:xfrm>
          <a:prstGeom prst="rect">
            <a:avLst/>
          </a:prstGeom>
          <a:noFill/>
          <a:ln w="12700">
            <a:noFill/>
            <a:miter lim="800000"/>
            <a:headEnd/>
            <a:tailEnd/>
          </a:ln>
          <a:effectLst/>
        </p:spPr>
      </p:pic>
      <p:sp>
        <p:nvSpPr>
          <p:cNvPr id="224263" name="Text Box 7"/>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Sie haben im ProjectWise Explorer die Möglichkeit sich die Attribute des Dateinamens als einzelne Spalten einblenden zu lassen. Dies gibt Ihnen die Möglichkeit die Dateien z.B. schnell nach der Plannummer zu sortieren.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Backup</a:t>
            </a:r>
          </a:p>
        </p:txBody>
      </p:sp>
      <p:sp>
        <p:nvSpPr>
          <p:cNvPr id="235524" name="Text Box 4"/>
          <p:cNvSpPr txBox="1">
            <a:spLocks noChangeArrowheads="1"/>
          </p:cNvSpPr>
          <p:nvPr/>
        </p:nvSpPr>
        <p:spPr bwMode="auto">
          <a:xfrm>
            <a:off x="3544888" y="3167063"/>
            <a:ext cx="2055812" cy="522287"/>
          </a:xfrm>
          <a:prstGeom prst="rect">
            <a:avLst/>
          </a:prstGeom>
          <a:noFill/>
          <a:ln w="12700">
            <a:noFill/>
            <a:miter lim="800000"/>
            <a:headEnd/>
            <a:tailEnd/>
          </a:ln>
          <a:effectLst/>
        </p:spPr>
        <p:txBody>
          <a:bodyPr wrap="none" lIns="0" tIns="0" rIns="0" bIns="0">
            <a:spAutoFit/>
          </a:bodyPr>
          <a:lstStyle/>
          <a:p>
            <a:pPr marL="187325" indent="-187325"/>
            <a:r>
              <a:rPr lang="de-DE" sz="3600" b="1"/>
              <a:t>BACKUP</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Name, Beschreibung, Dateiname? </a:t>
            </a:r>
          </a:p>
        </p:txBody>
      </p:sp>
      <p:pic>
        <p:nvPicPr>
          <p:cNvPr id="234502" name="Picture 6"/>
          <p:cNvPicPr>
            <a:picLocks noChangeAspect="1" noChangeArrowheads="1"/>
          </p:cNvPicPr>
          <p:nvPr/>
        </p:nvPicPr>
        <p:blipFill>
          <a:blip r:embed="rId2" cstate="print"/>
          <a:srcRect/>
          <a:stretch>
            <a:fillRect/>
          </a:stretch>
        </p:blipFill>
        <p:spPr bwMode="auto">
          <a:xfrm>
            <a:off x="1433513" y="4545013"/>
            <a:ext cx="7558087" cy="1757362"/>
          </a:xfrm>
          <a:prstGeom prst="rect">
            <a:avLst/>
          </a:prstGeom>
          <a:noFill/>
          <a:ln w="12700">
            <a:noFill/>
            <a:miter lim="800000"/>
            <a:headEnd/>
            <a:tailEnd/>
          </a:ln>
          <a:effectLst/>
        </p:spPr>
      </p:pic>
      <p:sp>
        <p:nvSpPr>
          <p:cNvPr id="234503" name="Text Box 7"/>
          <p:cNvSpPr txBox="1">
            <a:spLocks noChangeArrowheads="1"/>
          </p:cNvSpPr>
          <p:nvPr/>
        </p:nvSpPr>
        <p:spPr bwMode="auto">
          <a:xfrm>
            <a:off x="1447800" y="1358900"/>
            <a:ext cx="7405688" cy="1411288"/>
          </a:xfrm>
          <a:prstGeom prst="rect">
            <a:avLst/>
          </a:prstGeom>
          <a:noFill/>
          <a:ln w="12700">
            <a:noFill/>
            <a:miter lim="800000"/>
            <a:headEnd/>
            <a:tailEnd/>
          </a:ln>
          <a:effectLst/>
        </p:spPr>
        <p:txBody>
          <a:bodyPr wrap="none" lIns="0" tIns="0" rIns="0" bIns="0">
            <a:spAutoFit/>
          </a:bodyPr>
          <a:lstStyle/>
          <a:p>
            <a:r>
              <a:rPr lang="de-DE"/>
              <a:t>ProjectWise verwaltet sogenannte </a:t>
            </a:r>
            <a:r>
              <a:rPr lang="de-DE" b="1"/>
              <a:t>Dokumente</a:t>
            </a:r>
            <a:r>
              <a:rPr lang="de-DE"/>
              <a:t> unter einem Dokumenten-Namen und einer</a:t>
            </a:r>
          </a:p>
          <a:p>
            <a:r>
              <a:rPr lang="de-DE"/>
              <a:t>Dokumenten-Beschreibung.  Ein Dokument kann man sich dabei als einen </a:t>
            </a:r>
            <a:r>
              <a:rPr lang="de-DE" b="1"/>
              <a:t>Container</a:t>
            </a:r>
          </a:p>
          <a:p>
            <a:r>
              <a:rPr lang="de-DE"/>
              <a:t>vorstellen, in dem </a:t>
            </a:r>
            <a:r>
              <a:rPr lang="de-DE" b="1"/>
              <a:t>Attributinformation</a:t>
            </a:r>
            <a:r>
              <a:rPr lang="de-DE"/>
              <a:t> aber auch eine </a:t>
            </a:r>
            <a:r>
              <a:rPr lang="de-DE" b="1"/>
              <a:t>Datei</a:t>
            </a:r>
            <a:r>
              <a:rPr lang="de-DE"/>
              <a:t> abgelegt werden können.</a:t>
            </a:r>
          </a:p>
          <a:p>
            <a:endParaRPr lang="de-DE"/>
          </a:p>
          <a:p>
            <a:r>
              <a:rPr lang="de-DE"/>
              <a:t>Für MicroStation-Dateien bedeutet dies, dass ProjectWise einen Container mit </a:t>
            </a:r>
          </a:p>
          <a:p>
            <a:r>
              <a:rPr lang="de-DE"/>
              <a:t>einem </a:t>
            </a:r>
            <a:r>
              <a:rPr lang="de-DE" b="1"/>
              <a:t>Namen</a:t>
            </a:r>
            <a:r>
              <a:rPr lang="de-DE"/>
              <a:t> und einer </a:t>
            </a:r>
            <a:r>
              <a:rPr lang="de-DE" b="1"/>
              <a:t>Beschreibung</a:t>
            </a:r>
            <a:r>
              <a:rPr lang="de-DE"/>
              <a:t> verwaltet, in dem wiederum eine MicroStation-</a:t>
            </a:r>
          </a:p>
          <a:p>
            <a:r>
              <a:rPr lang="de-DE"/>
              <a:t>Datei mit einem eigenständigen </a:t>
            </a:r>
            <a:r>
              <a:rPr lang="de-DE" b="1"/>
              <a:t>Dateinamen</a:t>
            </a:r>
            <a:r>
              <a:rPr lang="de-DE"/>
              <a:t> abgelegt ist.</a:t>
            </a:r>
          </a:p>
        </p:txBody>
      </p:sp>
      <p:sp>
        <p:nvSpPr>
          <p:cNvPr id="234504" name="Text Box 8"/>
          <p:cNvSpPr txBox="1">
            <a:spLocks noChangeArrowheads="1"/>
          </p:cNvSpPr>
          <p:nvPr/>
        </p:nvSpPr>
        <p:spPr bwMode="auto">
          <a:xfrm>
            <a:off x="2133600" y="3886200"/>
            <a:ext cx="1403350" cy="201613"/>
          </a:xfrm>
          <a:prstGeom prst="rect">
            <a:avLst/>
          </a:prstGeom>
          <a:noFill/>
          <a:ln w="12700">
            <a:noFill/>
            <a:miter lim="800000"/>
            <a:headEnd/>
            <a:tailEnd/>
          </a:ln>
          <a:effectLst/>
        </p:spPr>
        <p:txBody>
          <a:bodyPr wrap="none" lIns="0" tIns="0" rIns="0" bIns="0">
            <a:spAutoFit/>
          </a:bodyPr>
          <a:lstStyle/>
          <a:p>
            <a:r>
              <a:rPr lang="de-DE"/>
              <a:t>Dokument-Name</a:t>
            </a:r>
          </a:p>
        </p:txBody>
      </p:sp>
      <p:sp>
        <p:nvSpPr>
          <p:cNvPr id="234505" name="Text Box 9"/>
          <p:cNvSpPr txBox="1">
            <a:spLocks noChangeArrowheads="1"/>
          </p:cNvSpPr>
          <p:nvPr/>
        </p:nvSpPr>
        <p:spPr bwMode="auto">
          <a:xfrm>
            <a:off x="3886200" y="3900488"/>
            <a:ext cx="2057400" cy="201612"/>
          </a:xfrm>
          <a:prstGeom prst="rect">
            <a:avLst/>
          </a:prstGeom>
          <a:noFill/>
          <a:ln w="12700">
            <a:noFill/>
            <a:miter lim="800000"/>
            <a:headEnd/>
            <a:tailEnd/>
          </a:ln>
          <a:effectLst/>
        </p:spPr>
        <p:txBody>
          <a:bodyPr wrap="none" lIns="0" tIns="0" rIns="0" bIns="0">
            <a:spAutoFit/>
          </a:bodyPr>
          <a:lstStyle/>
          <a:p>
            <a:r>
              <a:rPr lang="de-DE"/>
              <a:t>Dokument-Beschreibung</a:t>
            </a:r>
          </a:p>
        </p:txBody>
      </p:sp>
      <p:sp>
        <p:nvSpPr>
          <p:cNvPr id="234506" name="Text Box 10"/>
          <p:cNvSpPr txBox="1">
            <a:spLocks noChangeArrowheads="1"/>
          </p:cNvSpPr>
          <p:nvPr/>
        </p:nvSpPr>
        <p:spPr bwMode="auto">
          <a:xfrm>
            <a:off x="6324600" y="3900488"/>
            <a:ext cx="877888" cy="201612"/>
          </a:xfrm>
          <a:prstGeom prst="rect">
            <a:avLst/>
          </a:prstGeom>
          <a:noFill/>
          <a:ln w="12700">
            <a:noFill/>
            <a:miter lim="800000"/>
            <a:headEnd/>
            <a:tailEnd/>
          </a:ln>
          <a:effectLst/>
        </p:spPr>
        <p:txBody>
          <a:bodyPr wrap="none" lIns="0" tIns="0" rIns="0" bIns="0">
            <a:spAutoFit/>
          </a:bodyPr>
          <a:lstStyle/>
          <a:p>
            <a:r>
              <a:rPr lang="de-DE"/>
              <a:t>Dateiname</a:t>
            </a:r>
          </a:p>
        </p:txBody>
      </p:sp>
      <p:sp>
        <p:nvSpPr>
          <p:cNvPr id="234507" name="Line 11"/>
          <p:cNvSpPr>
            <a:spLocks noChangeShapeType="1"/>
          </p:cNvSpPr>
          <p:nvPr/>
        </p:nvSpPr>
        <p:spPr bwMode="auto">
          <a:xfrm>
            <a:off x="2895600" y="4129088"/>
            <a:ext cx="3810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08" name="Line 12"/>
          <p:cNvSpPr>
            <a:spLocks noChangeShapeType="1"/>
          </p:cNvSpPr>
          <p:nvPr/>
        </p:nvSpPr>
        <p:spPr bwMode="auto">
          <a:xfrm>
            <a:off x="4800600" y="4129088"/>
            <a:ext cx="2286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09" name="Line 13"/>
          <p:cNvSpPr>
            <a:spLocks noChangeShapeType="1"/>
          </p:cNvSpPr>
          <p:nvPr/>
        </p:nvSpPr>
        <p:spPr bwMode="auto">
          <a:xfrm flipH="1">
            <a:off x="6172200" y="4129088"/>
            <a:ext cx="381000" cy="990600"/>
          </a:xfrm>
          <a:prstGeom prst="line">
            <a:avLst/>
          </a:prstGeom>
          <a:noFill/>
          <a:ln w="12700">
            <a:solidFill>
              <a:schemeClr val="accent1"/>
            </a:solidFill>
            <a:round/>
            <a:headEnd/>
            <a:tailEnd type="triangle" w="med" len="med"/>
          </a:ln>
          <a:effectLst/>
        </p:spPr>
        <p:txBody>
          <a:bodyPr lIns="0" tIns="0" rIns="0" bIns="0"/>
          <a:lstStyle/>
          <a:p>
            <a:endParaRPr lang="de-DE"/>
          </a:p>
        </p:txBody>
      </p:sp>
      <p:sp>
        <p:nvSpPr>
          <p:cNvPr id="234510" name="Text Box 14"/>
          <p:cNvSpPr txBox="1">
            <a:spLocks noChangeArrowheads="1"/>
          </p:cNvSpPr>
          <p:nvPr/>
        </p:nvSpPr>
        <p:spPr bwMode="auto">
          <a:xfrm>
            <a:off x="8272463" y="6553200"/>
            <a:ext cx="792162"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Zurück</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Oberfläche Dokumenten-Wizard</a:t>
            </a:r>
          </a:p>
        </p:txBody>
      </p:sp>
      <p:sp>
        <p:nvSpPr>
          <p:cNvPr id="232471" name="Rectangle 23"/>
          <p:cNvSpPr>
            <a:spLocks noChangeArrowheads="1"/>
          </p:cNvSpPr>
          <p:nvPr/>
        </p:nvSpPr>
        <p:spPr bwMode="auto">
          <a:xfrm>
            <a:off x="7162800" y="1371600"/>
            <a:ext cx="2057400" cy="5334000"/>
          </a:xfrm>
          <a:prstGeom prst="rect">
            <a:avLst/>
          </a:prstGeom>
          <a:noFill/>
          <a:ln w="12700">
            <a:noFill/>
            <a:miter lim="800000"/>
            <a:headEnd/>
            <a:tailEnd/>
          </a:ln>
          <a:effectLst/>
        </p:spPr>
        <p:txBody>
          <a:bodyPr lIns="0" tIns="0" rIns="0" bIns="0"/>
          <a:lstStyle/>
          <a:p>
            <a:pPr marL="190500" indent="-190500">
              <a:spcBef>
                <a:spcPct val="50000"/>
              </a:spcBef>
            </a:pPr>
            <a:r>
              <a:rPr lang="de-DE" sz="1800">
                <a:latin typeface="Arial" charset="0"/>
                <a:cs typeface="Arial" charset="0"/>
              </a:rPr>
              <a:t>Unterstützt:</a:t>
            </a:r>
          </a:p>
          <a:p>
            <a:pPr marL="190500" indent="-190500">
              <a:spcBef>
                <a:spcPct val="50000"/>
              </a:spcBef>
              <a:buFontTx/>
              <a:buChar char="–"/>
            </a:pPr>
            <a:r>
              <a:rPr lang="de-DE" sz="1800">
                <a:latin typeface="Arial" charset="0"/>
                <a:cs typeface="Arial" charset="0"/>
              </a:rPr>
              <a:t>Neuanlage </a:t>
            </a:r>
          </a:p>
          <a:p>
            <a:pPr marL="190500" indent="-190500">
              <a:spcBef>
                <a:spcPct val="50000"/>
              </a:spcBef>
              <a:buFontTx/>
              <a:buChar char="–"/>
            </a:pPr>
            <a:r>
              <a:rPr lang="de-DE" sz="1800">
                <a:latin typeface="Arial" charset="0"/>
                <a:cs typeface="Arial" charset="0"/>
              </a:rPr>
              <a:t>Öffnen </a:t>
            </a:r>
          </a:p>
          <a:p>
            <a:pPr marL="190500" indent="-190500">
              <a:spcBef>
                <a:spcPct val="50000"/>
              </a:spcBef>
              <a:buFontTx/>
              <a:buChar char="–"/>
            </a:pPr>
            <a:r>
              <a:rPr lang="de-DE" sz="1800">
                <a:latin typeface="Arial" charset="0"/>
                <a:cs typeface="Arial" charset="0"/>
              </a:rPr>
              <a:t>Kopieren </a:t>
            </a:r>
          </a:p>
          <a:p>
            <a:pPr marL="190500" indent="-190500">
              <a:spcBef>
                <a:spcPct val="50000"/>
              </a:spcBef>
              <a:buFontTx/>
              <a:buChar char="–"/>
            </a:pPr>
            <a:r>
              <a:rPr lang="de-DE" sz="1800">
                <a:latin typeface="Arial" charset="0"/>
                <a:cs typeface="Arial" charset="0"/>
              </a:rPr>
              <a:t>Umbenennen</a:t>
            </a:r>
          </a:p>
          <a:p>
            <a:pPr marL="190500" indent="-190500">
              <a:spcBef>
                <a:spcPct val="50000"/>
              </a:spcBef>
              <a:buFontTx/>
              <a:buChar char="–"/>
            </a:pPr>
            <a:r>
              <a:rPr lang="de-DE" sz="1800">
                <a:latin typeface="Arial" charset="0"/>
                <a:cs typeface="Arial" charset="0"/>
              </a:rPr>
              <a:t>Zeichnungsköpfe</a:t>
            </a:r>
          </a:p>
        </p:txBody>
      </p:sp>
      <p:pic>
        <p:nvPicPr>
          <p:cNvPr id="232472" name="Picture 24"/>
          <p:cNvPicPr>
            <a:picLocks noChangeAspect="1" noChangeArrowheads="1"/>
          </p:cNvPicPr>
          <p:nvPr/>
        </p:nvPicPr>
        <p:blipFill>
          <a:blip r:embed="rId2" cstate="print"/>
          <a:srcRect/>
          <a:stretch>
            <a:fillRect/>
          </a:stretch>
        </p:blipFill>
        <p:spPr bwMode="auto">
          <a:xfrm>
            <a:off x="1295400" y="1371600"/>
            <a:ext cx="5810250" cy="5324475"/>
          </a:xfrm>
          <a:prstGeom prst="rect">
            <a:avLst/>
          </a:prstGeom>
          <a:noFill/>
          <a:ln w="12700">
            <a:noFill/>
            <a:miter lim="800000"/>
            <a:headEnd/>
            <a:tailEnd/>
          </a:ln>
          <a:effectLst/>
        </p:spPr>
      </p:pic>
      <p:sp>
        <p:nvSpPr>
          <p:cNvPr id="232473" name="Text Box 25"/>
          <p:cNvSpPr txBox="1">
            <a:spLocks noChangeArrowheads="1"/>
          </p:cNvSpPr>
          <p:nvPr/>
        </p:nvSpPr>
        <p:spPr bwMode="auto">
          <a:xfrm>
            <a:off x="8272463" y="6553200"/>
            <a:ext cx="792162"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Zurück</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5" name="Picture 7"/>
          <p:cNvPicPr>
            <a:picLocks noChangeAspect="1" noChangeArrowheads="1"/>
          </p:cNvPicPr>
          <p:nvPr/>
        </p:nvPicPr>
        <p:blipFill>
          <a:blip r:embed="rId2" cstate="print"/>
          <a:srcRect/>
          <a:stretch>
            <a:fillRect/>
          </a:stretch>
        </p:blipFill>
        <p:spPr bwMode="auto">
          <a:xfrm>
            <a:off x="4038600" y="1911350"/>
            <a:ext cx="4972050" cy="4556125"/>
          </a:xfrm>
          <a:prstGeom prst="rect">
            <a:avLst/>
          </a:prstGeom>
          <a:noFill/>
          <a:ln w="12700">
            <a:noFill/>
            <a:miter lim="800000"/>
            <a:headEnd/>
            <a:tailEnd/>
          </a:ln>
          <a:effectLst/>
        </p:spPr>
      </p:pic>
      <p:sp>
        <p:nvSpPr>
          <p:cNvPr id="242690"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Oberfläche Dok-Wizard (Dateianlage)</a:t>
            </a:r>
          </a:p>
        </p:txBody>
      </p:sp>
      <p:sp>
        <p:nvSpPr>
          <p:cNvPr id="242693" name="Text Box 5"/>
          <p:cNvSpPr txBox="1">
            <a:spLocks noChangeArrowheads="1"/>
          </p:cNvSpPr>
          <p:nvPr/>
        </p:nvSpPr>
        <p:spPr bwMode="auto">
          <a:xfrm>
            <a:off x="8272463" y="6553200"/>
            <a:ext cx="792162"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Zurück</a:t>
            </a:r>
          </a:p>
        </p:txBody>
      </p:sp>
      <p:pic>
        <p:nvPicPr>
          <p:cNvPr id="242694" name="Picture 6"/>
          <p:cNvPicPr>
            <a:picLocks noChangeAspect="1" noChangeArrowheads="1"/>
          </p:cNvPicPr>
          <p:nvPr/>
        </p:nvPicPr>
        <p:blipFill>
          <a:blip r:embed="rId3" cstate="print"/>
          <a:srcRect/>
          <a:stretch>
            <a:fillRect/>
          </a:stretch>
        </p:blipFill>
        <p:spPr bwMode="auto">
          <a:xfrm>
            <a:off x="1295400" y="1371600"/>
            <a:ext cx="3190875" cy="1590675"/>
          </a:xfrm>
          <a:prstGeom prst="rect">
            <a:avLst/>
          </a:prstGeom>
          <a:noFill/>
          <a:ln w="12700">
            <a:no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Oberfläche Importdialog</a:t>
            </a:r>
          </a:p>
        </p:txBody>
      </p:sp>
      <p:pic>
        <p:nvPicPr>
          <p:cNvPr id="239622" name="Picture 6"/>
          <p:cNvPicPr>
            <a:picLocks noChangeAspect="1" noChangeArrowheads="1"/>
          </p:cNvPicPr>
          <p:nvPr/>
        </p:nvPicPr>
        <p:blipFill>
          <a:blip r:embed="rId2" cstate="print"/>
          <a:srcRect/>
          <a:stretch>
            <a:fillRect/>
          </a:stretch>
        </p:blipFill>
        <p:spPr bwMode="auto">
          <a:xfrm>
            <a:off x="152400" y="1447800"/>
            <a:ext cx="8839200" cy="4583113"/>
          </a:xfrm>
          <a:prstGeom prst="rect">
            <a:avLst/>
          </a:prstGeom>
          <a:noFill/>
          <a:ln w="12700">
            <a:noFill/>
            <a:miter lim="800000"/>
            <a:headEnd/>
            <a:tailEnd/>
          </a:ln>
          <a:effectLst/>
        </p:spPr>
      </p:pic>
      <p:sp>
        <p:nvSpPr>
          <p:cNvPr id="239623" name="Text Box 7"/>
          <p:cNvSpPr txBox="1">
            <a:spLocks noChangeArrowheads="1"/>
          </p:cNvSpPr>
          <p:nvPr/>
        </p:nvSpPr>
        <p:spPr bwMode="auto">
          <a:xfrm>
            <a:off x="8272463" y="6553200"/>
            <a:ext cx="792162"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Zurück</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Benefits </a:t>
            </a:r>
          </a:p>
        </p:txBody>
      </p:sp>
      <p:sp>
        <p:nvSpPr>
          <p:cNvPr id="228355" name="Text Box 3"/>
          <p:cNvSpPr txBox="1">
            <a:spLocks noChangeArrowheads="1"/>
          </p:cNvSpPr>
          <p:nvPr/>
        </p:nvSpPr>
        <p:spPr bwMode="auto">
          <a:xfrm>
            <a:off x="1371600" y="1385888"/>
            <a:ext cx="7359650" cy="5124450"/>
          </a:xfrm>
          <a:prstGeom prst="rect">
            <a:avLst/>
          </a:prstGeom>
          <a:noFill/>
          <a:ln w="12700">
            <a:noFill/>
            <a:miter lim="800000"/>
            <a:headEnd/>
            <a:tailEnd/>
          </a:ln>
          <a:effectLst/>
        </p:spPr>
        <p:txBody>
          <a:bodyPr wrap="none" lIns="0" tIns="0" rIns="0" bIns="0">
            <a:spAutoFit/>
          </a:bodyPr>
          <a:lstStyle/>
          <a:p>
            <a:pPr marL="187325" indent="-187325">
              <a:buFontTx/>
              <a:buChar char="–"/>
            </a:pPr>
            <a:r>
              <a:rPr lang="de-DE" sz="1800"/>
              <a:t>Werks- &amp; technologieübergreifendes Arbeiten wird erleichtert</a:t>
            </a:r>
          </a:p>
          <a:p>
            <a:pPr marL="854075" lvl="1" indent="-284163">
              <a:buFont typeface="Wingdings" pitchFamily="2" charset="2"/>
              <a:buChar char="Ø"/>
            </a:pPr>
            <a:r>
              <a:rPr lang="de-DE" sz="1600" i="1"/>
              <a:t>Dateiname ist für alle „lesbar“</a:t>
            </a:r>
          </a:p>
          <a:p>
            <a:pPr marL="854075" lvl="1" indent="-284163">
              <a:buFontTx/>
              <a:buChar char="–"/>
            </a:pPr>
            <a:endParaRPr lang="de-DE" sz="1600" i="1"/>
          </a:p>
          <a:p>
            <a:pPr marL="187325" indent="-187325">
              <a:buFontTx/>
              <a:buChar char="–"/>
            </a:pPr>
            <a:r>
              <a:rPr lang="de-DE" sz="1800"/>
              <a:t>jeder Plan bekommt eine eindeutige Nummer</a:t>
            </a:r>
            <a:br>
              <a:rPr lang="de-DE" sz="1800"/>
            </a:br>
            <a:endParaRPr lang="de-DE" sz="1800"/>
          </a:p>
          <a:p>
            <a:pPr marL="187325" indent="-187325">
              <a:buFontTx/>
              <a:buChar char="–"/>
            </a:pPr>
            <a:r>
              <a:rPr lang="de-DE" sz="1800"/>
              <a:t>Vereinheitlichte Dateiablage </a:t>
            </a:r>
          </a:p>
          <a:p>
            <a:pPr marL="854075" lvl="1" indent="-284163">
              <a:buFont typeface="Wingdings" pitchFamily="2" charset="2"/>
              <a:buChar char="Ø"/>
            </a:pPr>
            <a:r>
              <a:rPr lang="de-DE" sz="1600" i="1"/>
              <a:t>Dateiname, Doc-Name, Doc-Beschreibung einheitlich befüllt</a:t>
            </a:r>
          </a:p>
          <a:p>
            <a:pPr marL="187325" indent="-187325">
              <a:buFontTx/>
              <a:buChar char="–"/>
            </a:pPr>
            <a:endParaRPr lang="de-DE" sz="1600" i="1"/>
          </a:p>
          <a:p>
            <a:pPr marL="187325" indent="-187325">
              <a:buFontTx/>
              <a:buChar char="–"/>
            </a:pPr>
            <a:r>
              <a:rPr lang="de-DE" sz="1800"/>
              <a:t>Vermeidung redundante Datenablage </a:t>
            </a:r>
          </a:p>
          <a:p>
            <a:pPr marL="854075" lvl="1" indent="-284163">
              <a:buFont typeface="Wingdings" pitchFamily="2" charset="2"/>
              <a:buChar char="Ø"/>
            </a:pPr>
            <a:r>
              <a:rPr lang="de-DE" sz="1600" i="1"/>
              <a:t>Plannummer wird beim Import immer im gleichen Verzeichnis abgelegt</a:t>
            </a:r>
          </a:p>
          <a:p>
            <a:pPr marL="187325" indent="-187325">
              <a:buFontTx/>
              <a:buChar char="–"/>
            </a:pPr>
            <a:endParaRPr lang="de-DE" sz="1600" i="1"/>
          </a:p>
          <a:p>
            <a:pPr marL="187325" indent="-187325">
              <a:buFontTx/>
              <a:buChar char="–"/>
            </a:pPr>
            <a:r>
              <a:rPr lang="de-DE" sz="1800"/>
              <a:t>Vereinfachtes Navigieren in 3D-Modellen </a:t>
            </a:r>
          </a:p>
          <a:p>
            <a:pPr marL="854075" lvl="1" indent="-284163">
              <a:buFont typeface="Wingdings" pitchFamily="2" charset="2"/>
              <a:buChar char="Ø"/>
            </a:pPr>
            <a:r>
              <a:rPr lang="de-DE" sz="1600" i="1"/>
              <a:t>Referenzbezeichnungen werden automatisch befüllt</a:t>
            </a:r>
          </a:p>
          <a:p>
            <a:pPr marL="854075" lvl="1" indent="-284163">
              <a:buFont typeface="Wingdings" pitchFamily="2" charset="2"/>
              <a:buChar char="Ø"/>
            </a:pPr>
            <a:r>
              <a:rPr lang="de-DE" sz="1600" i="1"/>
              <a:t>Dateiname ist für alle „lesbar“</a:t>
            </a:r>
          </a:p>
          <a:p>
            <a:pPr marL="187325" indent="-187325">
              <a:buFontTx/>
              <a:buChar char="–"/>
            </a:pPr>
            <a:endParaRPr lang="de-DE" sz="1800" i="1"/>
          </a:p>
          <a:p>
            <a:pPr marL="187325" indent="-187325">
              <a:buFontTx/>
              <a:buChar char="–"/>
            </a:pPr>
            <a:r>
              <a:rPr lang="de-DE" sz="1800"/>
              <a:t>Vereinfachte Suche in ProjectWise</a:t>
            </a:r>
          </a:p>
          <a:p>
            <a:pPr marL="854075" lvl="1" indent="-284163">
              <a:buFont typeface="Wingdings" pitchFamily="2" charset="2"/>
              <a:buChar char="Ø"/>
            </a:pPr>
            <a:r>
              <a:rPr lang="de-DE" sz="1600" i="1"/>
              <a:t>Gezielte Suche anhand von Plannummer oder einem Attribut</a:t>
            </a:r>
          </a:p>
          <a:p>
            <a:pPr marL="187325" indent="-187325">
              <a:buFontTx/>
              <a:buChar char="–"/>
            </a:pPr>
            <a:endParaRPr lang="de-DE" sz="1600" i="1"/>
          </a:p>
          <a:p>
            <a:pPr marL="187325" indent="-187325">
              <a:buFontTx/>
              <a:buChar char="–"/>
            </a:pPr>
            <a:r>
              <a:rPr lang="de-DE" sz="1800"/>
              <a:t>Entwicklungsmöglichkeit für weitere Systemunterstützungen</a:t>
            </a:r>
          </a:p>
          <a:p>
            <a:pPr marL="854075" lvl="1" indent="-284163">
              <a:buFont typeface="Wingdings" pitchFamily="2" charset="2"/>
              <a:buChar char="Ø"/>
            </a:pPr>
            <a:r>
              <a:rPr lang="de-DE" sz="1600" i="1"/>
              <a:t>Automatisierte Qualitätsprüfung beim Import</a:t>
            </a:r>
          </a:p>
          <a:p>
            <a:pPr marL="854075" lvl="1" indent="-284163">
              <a:buFont typeface="Wingdings" pitchFamily="2" charset="2"/>
              <a:buChar char="Ø"/>
            </a:pPr>
            <a:r>
              <a:rPr lang="de-DE" sz="1600" i="1"/>
              <a:t>Anpassung Referenzbeziehungen beim Import</a:t>
            </a:r>
            <a:endParaRPr lang="de-DE" sz="1800" i="1"/>
          </a:p>
        </p:txBody>
      </p:sp>
      <p:sp>
        <p:nvSpPr>
          <p:cNvPr id="228356" name="Text Box 4"/>
          <p:cNvSpPr txBox="1">
            <a:spLocks noChangeArrowheads="1"/>
          </p:cNvSpPr>
          <p:nvPr/>
        </p:nvSpPr>
        <p:spPr bwMode="auto">
          <a:xfrm>
            <a:off x="6781800" y="2805113"/>
            <a:ext cx="0" cy="201612"/>
          </a:xfrm>
          <a:prstGeom prst="rect">
            <a:avLst/>
          </a:prstGeom>
          <a:noFill/>
          <a:ln w="12700">
            <a:noFill/>
            <a:miter lim="800000"/>
            <a:headEnd/>
            <a:tailEnd/>
          </a:ln>
          <a:effectLst/>
        </p:spPr>
        <p:txBody>
          <a:bodyPr wrap="none" lIns="0" tIns="0" rIns="0" bIns="0">
            <a:spAutoFit/>
          </a:bodyPr>
          <a:lstStyle/>
          <a:p>
            <a:endParaRPr lang="de-DE">
              <a:solidFill>
                <a:srgbClr val="CC3333"/>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Oberfläche Exportdialog</a:t>
            </a:r>
          </a:p>
        </p:txBody>
      </p:sp>
      <p:sp>
        <p:nvSpPr>
          <p:cNvPr id="241668" name="Text Box 4"/>
          <p:cNvSpPr txBox="1">
            <a:spLocks noChangeArrowheads="1"/>
          </p:cNvSpPr>
          <p:nvPr/>
        </p:nvSpPr>
        <p:spPr bwMode="auto">
          <a:xfrm>
            <a:off x="8272463" y="6553200"/>
            <a:ext cx="792162"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Zurück</a:t>
            </a:r>
          </a:p>
        </p:txBody>
      </p:sp>
      <p:pic>
        <p:nvPicPr>
          <p:cNvPr id="241669" name="Picture 5"/>
          <p:cNvPicPr>
            <a:picLocks noChangeAspect="1" noChangeArrowheads="1"/>
          </p:cNvPicPr>
          <p:nvPr/>
        </p:nvPicPr>
        <p:blipFill>
          <a:blip r:embed="rId2" cstate="print"/>
          <a:srcRect/>
          <a:stretch>
            <a:fillRect/>
          </a:stretch>
        </p:blipFill>
        <p:spPr bwMode="auto">
          <a:xfrm>
            <a:off x="1314450" y="1371600"/>
            <a:ext cx="7677150" cy="4114800"/>
          </a:xfrm>
          <a:prstGeom prst="rect">
            <a:avLst/>
          </a:prstGeom>
          <a:noFill/>
          <a:ln w="12700">
            <a:noFill/>
            <a:miter lim="800000"/>
            <a:headEnd/>
            <a:tailEnd/>
          </a:ln>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Überblick Aufbau Dateiname (1/2)</a:t>
            </a:r>
          </a:p>
        </p:txBody>
      </p:sp>
      <p:sp>
        <p:nvSpPr>
          <p:cNvPr id="220163" name="Text Box 3"/>
          <p:cNvSpPr txBox="1">
            <a:spLocks noChangeArrowheads="1"/>
          </p:cNvSpPr>
          <p:nvPr/>
        </p:nvSpPr>
        <p:spPr bwMode="auto">
          <a:xfrm>
            <a:off x="1374775" y="1290638"/>
            <a:ext cx="6234113" cy="231775"/>
          </a:xfrm>
          <a:prstGeom prst="rect">
            <a:avLst/>
          </a:prstGeom>
          <a:noFill/>
          <a:ln w="12700">
            <a:noFill/>
            <a:miter lim="800000"/>
            <a:headEnd/>
            <a:tailEnd/>
          </a:ln>
          <a:effectLst/>
        </p:spPr>
        <p:txBody>
          <a:bodyPr wrap="none" lIns="0" tIns="0" rIns="0" bIns="0">
            <a:spAutoFit/>
          </a:bodyPr>
          <a:lstStyle/>
          <a:p>
            <a:pPr marL="187325" indent="-187325"/>
            <a:r>
              <a:rPr lang="de-DE" sz="1600" b="1">
                <a:solidFill>
                  <a:srgbClr val="336699"/>
                </a:solidFill>
                <a:latin typeface="Courier New" pitchFamily="49" charset="0"/>
                <a:cs typeface="Courier New" pitchFamily="49" charset="0"/>
              </a:rPr>
              <a:t>STA_ENT_0710_0500_G0000_MONT_20000330_Fließtext.dgn</a:t>
            </a:r>
          </a:p>
        </p:txBody>
      </p:sp>
      <p:sp>
        <p:nvSpPr>
          <p:cNvPr id="220178" name="Text Box 18"/>
          <p:cNvSpPr txBox="1">
            <a:spLocks noChangeArrowheads="1"/>
          </p:cNvSpPr>
          <p:nvPr/>
        </p:nvSpPr>
        <p:spPr bwMode="auto">
          <a:xfrm>
            <a:off x="1362075" y="2089150"/>
            <a:ext cx="7400925" cy="3384550"/>
          </a:xfrm>
          <a:prstGeom prst="rect">
            <a:avLst/>
          </a:prstGeom>
          <a:noFill/>
          <a:ln w="12700">
            <a:noFill/>
            <a:miter lim="800000"/>
            <a:headEnd/>
            <a:tailEnd/>
          </a:ln>
          <a:effectLst/>
        </p:spPr>
        <p:txBody>
          <a:bodyPr lIns="0" tIns="0" rIns="0" bIns="0">
            <a:spAutoFit/>
          </a:bodyPr>
          <a:lstStyle/>
          <a:p>
            <a:pPr marL="288925" indent="-192088">
              <a:buFontTx/>
              <a:buChar char="–"/>
            </a:pPr>
            <a:r>
              <a:rPr lang="de-DE" sz="1800">
                <a:latin typeface="Arial" charset="0"/>
                <a:cs typeface="Arial" charset="0"/>
              </a:rPr>
              <a:t>Der Dateiname setzt sich weitestgehend aus abgestimmten Abkürzungen beispielsweise für Gewerk und Planart zusammen.</a:t>
            </a:r>
            <a:br>
              <a:rPr lang="de-DE" sz="1800">
                <a:latin typeface="Arial" charset="0"/>
                <a:cs typeface="Arial" charset="0"/>
              </a:rPr>
            </a:br>
            <a:endParaRPr lang="de-DE" sz="1800">
              <a:latin typeface="Arial" charset="0"/>
              <a:cs typeface="Arial" charset="0"/>
            </a:endParaRPr>
          </a:p>
          <a:p>
            <a:pPr marL="288925" indent="-192088">
              <a:buFontTx/>
              <a:buChar char="–"/>
            </a:pPr>
            <a:r>
              <a:rPr lang="de-DE" sz="1800">
                <a:latin typeface="Arial" charset="0"/>
                <a:cs typeface="Arial" charset="0"/>
              </a:rPr>
              <a:t>Diese Abkürzungen sind innerhalb einer Technologie und nach Möglichkeit auch technologieübergreifend (über das CCB) abgestimmt. Dies hat den Vorteil die Anzahl der Abkürzungen möglichst gering zu halten und damit den Wiedererkennungswert zu steigern.</a:t>
            </a:r>
          </a:p>
          <a:p>
            <a:pPr marL="288925" indent="-192088">
              <a:buFontTx/>
              <a:buChar char="–"/>
            </a:pPr>
            <a:endParaRPr lang="de-DE" sz="1800">
              <a:latin typeface="Arial" charset="0"/>
              <a:cs typeface="Arial" charset="0"/>
            </a:endParaRPr>
          </a:p>
          <a:p>
            <a:pPr marL="288925" indent="-192088">
              <a:buFontTx/>
              <a:buChar char="–"/>
            </a:pPr>
            <a:r>
              <a:rPr lang="de-DE" sz="1800">
                <a:latin typeface="Arial" charset="0"/>
                <a:cs typeface="Arial" charset="0"/>
              </a:rPr>
              <a:t>Die Abkürzungen werden über Picklisten - beispielsweise beim Anlegen einer Datei - zur Auswahl angeboten. Diese Auswahl wird anhand der Technologie vorselektiert.</a:t>
            </a:r>
            <a:br>
              <a:rPr lang="de-DE" sz="1800">
                <a:latin typeface="Arial" charset="0"/>
                <a:cs typeface="Arial" charset="0"/>
              </a:rPr>
            </a:br>
            <a:endParaRPr lang="de-DE" sz="1800">
              <a:latin typeface="Arial" charset="0"/>
              <a:cs typeface="Arial"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lstStyle/>
          <a:p>
            <a:r>
              <a:rPr lang="en-GB"/>
              <a:t>Namenskonvention Fabrikplanung</a:t>
            </a:r>
            <a:br>
              <a:rPr lang="en-GB"/>
            </a:br>
            <a:r>
              <a:rPr lang="en-GB">
                <a:solidFill>
                  <a:schemeClr val="hlink"/>
                </a:solidFill>
              </a:rPr>
              <a:t>Überblick Aufbau Dateiname (2/2)</a:t>
            </a:r>
          </a:p>
        </p:txBody>
      </p:sp>
      <p:sp>
        <p:nvSpPr>
          <p:cNvPr id="227331" name="Text Box 3"/>
          <p:cNvSpPr txBox="1">
            <a:spLocks noChangeArrowheads="1"/>
          </p:cNvSpPr>
          <p:nvPr/>
        </p:nvSpPr>
        <p:spPr bwMode="auto">
          <a:xfrm>
            <a:off x="1384300" y="1290638"/>
            <a:ext cx="6234113" cy="231775"/>
          </a:xfrm>
          <a:prstGeom prst="rect">
            <a:avLst/>
          </a:prstGeom>
          <a:noFill/>
          <a:ln w="12700">
            <a:noFill/>
            <a:miter lim="800000"/>
            <a:headEnd/>
            <a:tailEnd/>
          </a:ln>
          <a:effectLst/>
        </p:spPr>
        <p:txBody>
          <a:bodyPr wrap="none" lIns="0" tIns="0" rIns="0" bIns="0">
            <a:spAutoFit/>
          </a:bodyPr>
          <a:lstStyle/>
          <a:p>
            <a:pPr marL="187325" indent="-187325"/>
            <a:r>
              <a:rPr lang="de-DE" sz="1600" b="1" dirty="0">
                <a:solidFill>
                  <a:srgbClr val="336699"/>
                </a:solidFill>
                <a:latin typeface="Courier New" pitchFamily="49" charset="0"/>
                <a:cs typeface="Courier New" pitchFamily="49" charset="0"/>
              </a:rPr>
              <a:t>STA_ENT_0710_0500_G0000_MONT_20000330_Fließtext.dgn</a:t>
            </a:r>
          </a:p>
        </p:txBody>
      </p:sp>
      <p:cxnSp>
        <p:nvCxnSpPr>
          <p:cNvPr id="227332" name="AutoShape 4"/>
          <p:cNvCxnSpPr>
            <a:cxnSpLocks noChangeShapeType="1"/>
            <a:endCxn id="227333" idx="1"/>
          </p:cNvCxnSpPr>
          <p:nvPr/>
        </p:nvCxnSpPr>
        <p:spPr bwMode="auto">
          <a:xfrm rot="16200000" flipH="1">
            <a:off x="-524091" y="3809566"/>
            <a:ext cx="4248582" cy="152400"/>
          </a:xfrm>
          <a:prstGeom prst="bentConnector2">
            <a:avLst/>
          </a:prstGeom>
          <a:noFill/>
          <a:ln w="12700">
            <a:solidFill>
              <a:schemeClr val="accent1"/>
            </a:solidFill>
            <a:miter lim="800000"/>
            <a:headEnd/>
            <a:tailEnd type="triangle" w="med" len="med"/>
          </a:ln>
          <a:effectLst/>
        </p:spPr>
      </p:cxnSp>
      <p:sp>
        <p:nvSpPr>
          <p:cNvPr id="227333" name="Rectangle 5"/>
          <p:cNvSpPr>
            <a:spLocks noChangeArrowheads="1"/>
          </p:cNvSpPr>
          <p:nvPr/>
        </p:nvSpPr>
        <p:spPr bwMode="auto">
          <a:xfrm>
            <a:off x="1676400" y="5571475"/>
            <a:ext cx="2133600" cy="877163"/>
          </a:xfrm>
          <a:prstGeom prst="rect">
            <a:avLst/>
          </a:prstGeom>
          <a:noFill/>
          <a:ln w="12700">
            <a:solidFill>
              <a:schemeClr val="tx1"/>
            </a:solidFill>
            <a:miter lim="800000"/>
            <a:headEnd/>
            <a:tailEnd/>
          </a:ln>
          <a:effectLst/>
        </p:spPr>
        <p:txBody>
          <a:bodyPr wrap="square" lIns="0" tIns="0" rIns="0" bIns="0">
            <a:spAutoFit/>
          </a:bodyPr>
          <a:lstStyle/>
          <a:p>
            <a:r>
              <a:rPr lang="de-DE" sz="1200" dirty="0"/>
              <a:t>Gewerk (Pickliste):</a:t>
            </a:r>
          </a:p>
          <a:p>
            <a:r>
              <a:rPr lang="de-DE" sz="1200" dirty="0"/>
              <a:t>ANL	Anlagenlayout</a:t>
            </a:r>
          </a:p>
          <a:p>
            <a:r>
              <a:rPr lang="de-DE" sz="1200" dirty="0"/>
              <a:t>ELT	</a:t>
            </a:r>
            <a:r>
              <a:rPr lang="de-DE" sz="1200" dirty="0" err="1"/>
              <a:t>Elektro</a:t>
            </a:r>
            <a:r>
              <a:rPr lang="de-DE" sz="1200" dirty="0"/>
              <a:t>	</a:t>
            </a:r>
          </a:p>
          <a:p>
            <a:r>
              <a:rPr lang="de-DE" sz="1200" dirty="0"/>
              <a:t>STA	Stahlbau</a:t>
            </a:r>
          </a:p>
          <a:p>
            <a:r>
              <a:rPr lang="de-DE" sz="1200" dirty="0" smtClean="0"/>
              <a:t>....</a:t>
            </a:r>
            <a:endParaRPr lang="de-DE" sz="1200" dirty="0"/>
          </a:p>
        </p:txBody>
      </p:sp>
      <p:sp>
        <p:nvSpPr>
          <p:cNvPr id="227334" name="Rectangle 6"/>
          <p:cNvSpPr>
            <a:spLocks noChangeArrowheads="1"/>
          </p:cNvSpPr>
          <p:nvPr/>
        </p:nvSpPr>
        <p:spPr bwMode="auto">
          <a:xfrm>
            <a:off x="2209800" y="4509120"/>
            <a:ext cx="2118400" cy="877163"/>
          </a:xfrm>
          <a:prstGeom prst="rect">
            <a:avLst/>
          </a:prstGeom>
          <a:noFill/>
          <a:ln w="12700">
            <a:solidFill>
              <a:schemeClr val="tx1"/>
            </a:solidFill>
            <a:miter lim="800000"/>
            <a:headEnd/>
            <a:tailEnd/>
          </a:ln>
          <a:effectLst/>
        </p:spPr>
        <p:txBody>
          <a:bodyPr wrap="square" lIns="0" tIns="0" rIns="0" bIns="0">
            <a:spAutoFit/>
          </a:bodyPr>
          <a:lstStyle/>
          <a:p>
            <a:r>
              <a:rPr lang="de-DE" sz="1200" dirty="0" err="1"/>
              <a:t>Planart</a:t>
            </a:r>
            <a:r>
              <a:rPr lang="de-DE" sz="1200" dirty="0"/>
              <a:t> (Pickliste):</a:t>
            </a:r>
          </a:p>
          <a:p>
            <a:r>
              <a:rPr lang="de-DE" sz="1200" dirty="0"/>
              <a:t>AUS	Ausführungsplan</a:t>
            </a:r>
          </a:p>
          <a:p>
            <a:r>
              <a:rPr lang="de-DE" sz="1200" dirty="0"/>
              <a:t>BLO	Blocklayout	</a:t>
            </a:r>
          </a:p>
          <a:p>
            <a:r>
              <a:rPr lang="de-DE" sz="1200" dirty="0"/>
              <a:t>ENT	Entwurf</a:t>
            </a:r>
          </a:p>
          <a:p>
            <a:r>
              <a:rPr lang="de-DE" sz="1200" dirty="0" smtClean="0"/>
              <a:t>....</a:t>
            </a:r>
            <a:endParaRPr lang="de-DE" sz="1200" dirty="0"/>
          </a:p>
        </p:txBody>
      </p:sp>
      <p:cxnSp>
        <p:nvCxnSpPr>
          <p:cNvPr id="227335" name="AutoShape 7"/>
          <p:cNvCxnSpPr>
            <a:cxnSpLocks noChangeShapeType="1"/>
            <a:endCxn id="227334" idx="1"/>
          </p:cNvCxnSpPr>
          <p:nvPr/>
        </p:nvCxnSpPr>
        <p:spPr bwMode="auto">
          <a:xfrm rot="16200000" flipH="1">
            <a:off x="549851" y="3287752"/>
            <a:ext cx="3161819" cy="158080"/>
          </a:xfrm>
          <a:prstGeom prst="bentConnector2">
            <a:avLst/>
          </a:prstGeom>
          <a:noFill/>
          <a:ln w="12700">
            <a:solidFill>
              <a:schemeClr val="accent1"/>
            </a:solidFill>
            <a:miter lim="800000"/>
            <a:headEnd/>
            <a:tailEnd type="triangle" w="med" len="med"/>
          </a:ln>
          <a:effectLst/>
        </p:spPr>
      </p:cxnSp>
      <p:sp>
        <p:nvSpPr>
          <p:cNvPr id="227336" name="Rectangle 8"/>
          <p:cNvSpPr>
            <a:spLocks noChangeArrowheads="1"/>
          </p:cNvSpPr>
          <p:nvPr/>
        </p:nvSpPr>
        <p:spPr bwMode="auto">
          <a:xfrm>
            <a:off x="2751138" y="4149080"/>
            <a:ext cx="1632370" cy="175433"/>
          </a:xfrm>
          <a:prstGeom prst="rect">
            <a:avLst/>
          </a:prstGeom>
          <a:noFill/>
          <a:ln w="12700">
            <a:solidFill>
              <a:schemeClr val="tx1"/>
            </a:solidFill>
            <a:miter lim="800000"/>
            <a:headEnd/>
            <a:tailEnd/>
          </a:ln>
          <a:effectLst/>
        </p:spPr>
        <p:txBody>
          <a:bodyPr wrap="none" lIns="0" tIns="0" rIns="0" bIns="0">
            <a:spAutoFit/>
          </a:bodyPr>
          <a:lstStyle/>
          <a:p>
            <a:r>
              <a:rPr lang="de-DE" sz="1200" dirty="0"/>
              <a:t>Werk (Pickliste aus FIS)</a:t>
            </a:r>
          </a:p>
        </p:txBody>
      </p:sp>
      <p:cxnSp>
        <p:nvCxnSpPr>
          <p:cNvPr id="227337" name="AutoShape 9"/>
          <p:cNvCxnSpPr>
            <a:cxnSpLocks noChangeShapeType="1"/>
            <a:endCxn id="227336" idx="1"/>
          </p:cNvCxnSpPr>
          <p:nvPr/>
        </p:nvCxnSpPr>
        <p:spPr bwMode="auto">
          <a:xfrm rot="16200000" flipH="1">
            <a:off x="1421467" y="2907125"/>
            <a:ext cx="2463981" cy="195362"/>
          </a:xfrm>
          <a:prstGeom prst="bentConnector2">
            <a:avLst/>
          </a:prstGeom>
          <a:noFill/>
          <a:ln w="12700">
            <a:solidFill>
              <a:schemeClr val="accent1"/>
            </a:solidFill>
            <a:miter lim="800000"/>
            <a:headEnd/>
            <a:tailEnd type="triangle" w="med" len="med"/>
          </a:ln>
          <a:effectLst/>
        </p:spPr>
      </p:cxnSp>
      <p:sp>
        <p:nvSpPr>
          <p:cNvPr id="227338" name="Rectangle 10"/>
          <p:cNvSpPr>
            <a:spLocks noChangeArrowheads="1"/>
          </p:cNvSpPr>
          <p:nvPr/>
        </p:nvSpPr>
        <p:spPr bwMode="auto">
          <a:xfrm>
            <a:off x="3352800" y="3789040"/>
            <a:ext cx="1911036" cy="175433"/>
          </a:xfrm>
          <a:prstGeom prst="rect">
            <a:avLst/>
          </a:prstGeom>
          <a:noFill/>
          <a:ln w="12700">
            <a:solidFill>
              <a:schemeClr val="tx1"/>
            </a:solidFill>
            <a:miter lim="800000"/>
            <a:headEnd/>
            <a:tailEnd/>
          </a:ln>
          <a:effectLst/>
        </p:spPr>
        <p:txBody>
          <a:bodyPr wrap="none" lIns="0" tIns="0" rIns="0" bIns="0">
            <a:spAutoFit/>
          </a:bodyPr>
          <a:lstStyle/>
          <a:p>
            <a:r>
              <a:rPr lang="de-DE" sz="1200" dirty="0"/>
              <a:t>Gebäude (Pickliste aus FIS)</a:t>
            </a:r>
          </a:p>
        </p:txBody>
      </p:sp>
      <p:cxnSp>
        <p:nvCxnSpPr>
          <p:cNvPr id="227339" name="AutoShape 11"/>
          <p:cNvCxnSpPr>
            <a:cxnSpLocks noChangeShapeType="1"/>
            <a:endCxn id="227338" idx="1"/>
          </p:cNvCxnSpPr>
          <p:nvPr/>
        </p:nvCxnSpPr>
        <p:spPr bwMode="auto">
          <a:xfrm rot="16200000" flipH="1">
            <a:off x="2226354" y="2750310"/>
            <a:ext cx="2103941" cy="148952"/>
          </a:xfrm>
          <a:prstGeom prst="bentConnector2">
            <a:avLst/>
          </a:prstGeom>
          <a:noFill/>
          <a:ln w="12700">
            <a:solidFill>
              <a:schemeClr val="accent1"/>
            </a:solidFill>
            <a:miter lim="800000"/>
            <a:headEnd/>
            <a:tailEnd type="triangle" w="med" len="med"/>
          </a:ln>
          <a:effectLst/>
        </p:spPr>
      </p:cxnSp>
      <p:sp>
        <p:nvSpPr>
          <p:cNvPr id="227340" name="Rectangle 12"/>
          <p:cNvSpPr>
            <a:spLocks noChangeArrowheads="1"/>
          </p:cNvSpPr>
          <p:nvPr/>
        </p:nvSpPr>
        <p:spPr bwMode="auto">
          <a:xfrm>
            <a:off x="4038600" y="3429000"/>
            <a:ext cx="2941896" cy="175433"/>
          </a:xfrm>
          <a:prstGeom prst="rect">
            <a:avLst/>
          </a:prstGeom>
          <a:noFill/>
          <a:ln w="12700">
            <a:solidFill>
              <a:schemeClr val="tx1"/>
            </a:solidFill>
            <a:miter lim="800000"/>
            <a:headEnd/>
            <a:tailEnd/>
          </a:ln>
          <a:effectLst/>
        </p:spPr>
        <p:txBody>
          <a:bodyPr wrap="none" lIns="0" tIns="0" rIns="0" bIns="0">
            <a:spAutoFit/>
          </a:bodyPr>
          <a:lstStyle/>
          <a:p>
            <a:r>
              <a:rPr lang="de-DE" sz="1200"/>
              <a:t>Geschoss (Pickliste) / Ebene (Eingabefeld)</a:t>
            </a:r>
          </a:p>
        </p:txBody>
      </p:sp>
      <p:cxnSp>
        <p:nvCxnSpPr>
          <p:cNvPr id="227341" name="AutoShape 13"/>
          <p:cNvCxnSpPr>
            <a:cxnSpLocks noChangeShapeType="1"/>
            <a:endCxn id="227340" idx="1"/>
          </p:cNvCxnSpPr>
          <p:nvPr/>
        </p:nvCxnSpPr>
        <p:spPr bwMode="auto">
          <a:xfrm rot="16200000" flipH="1">
            <a:off x="3037306" y="2515422"/>
            <a:ext cx="1815909" cy="186680"/>
          </a:xfrm>
          <a:prstGeom prst="bentConnector2">
            <a:avLst/>
          </a:prstGeom>
          <a:noFill/>
          <a:ln w="12700">
            <a:solidFill>
              <a:schemeClr val="accent1"/>
            </a:solidFill>
            <a:miter lim="800000"/>
            <a:headEnd/>
            <a:tailEnd type="triangle" w="med" len="med"/>
          </a:ln>
          <a:effectLst/>
        </p:spPr>
      </p:cxnSp>
      <p:sp>
        <p:nvSpPr>
          <p:cNvPr id="227342" name="Rectangle 14"/>
          <p:cNvSpPr>
            <a:spLocks noChangeArrowheads="1"/>
          </p:cNvSpPr>
          <p:nvPr/>
        </p:nvSpPr>
        <p:spPr bwMode="auto">
          <a:xfrm>
            <a:off x="4724400" y="3068960"/>
            <a:ext cx="1568891" cy="175433"/>
          </a:xfrm>
          <a:prstGeom prst="rect">
            <a:avLst/>
          </a:prstGeom>
          <a:noFill/>
          <a:ln w="12700">
            <a:solidFill>
              <a:schemeClr val="tx1"/>
            </a:solidFill>
            <a:miter lim="800000"/>
            <a:headEnd/>
            <a:tailEnd/>
          </a:ln>
          <a:effectLst/>
        </p:spPr>
        <p:txBody>
          <a:bodyPr wrap="none" lIns="0" tIns="0" rIns="0" bIns="0">
            <a:spAutoFit/>
          </a:bodyPr>
          <a:lstStyle/>
          <a:p>
            <a:r>
              <a:rPr lang="de-DE" sz="1200"/>
              <a:t>Technologie (Pickliste)</a:t>
            </a:r>
          </a:p>
        </p:txBody>
      </p:sp>
      <p:cxnSp>
        <p:nvCxnSpPr>
          <p:cNvPr id="227343" name="AutoShape 15"/>
          <p:cNvCxnSpPr>
            <a:cxnSpLocks noChangeShapeType="1"/>
            <a:endCxn id="227342" idx="1"/>
          </p:cNvCxnSpPr>
          <p:nvPr/>
        </p:nvCxnSpPr>
        <p:spPr bwMode="auto">
          <a:xfrm rot="16200000" flipH="1">
            <a:off x="3920266" y="2352542"/>
            <a:ext cx="1455869" cy="152400"/>
          </a:xfrm>
          <a:prstGeom prst="bentConnector2">
            <a:avLst/>
          </a:prstGeom>
          <a:noFill/>
          <a:ln w="12700">
            <a:solidFill>
              <a:schemeClr val="accent1"/>
            </a:solidFill>
            <a:miter lim="800000"/>
            <a:headEnd/>
            <a:tailEnd type="triangle" w="med" len="med"/>
          </a:ln>
          <a:effectLst/>
        </p:spPr>
      </p:cxnSp>
      <p:sp>
        <p:nvSpPr>
          <p:cNvPr id="227344" name="Rectangle 16"/>
          <p:cNvSpPr>
            <a:spLocks noChangeArrowheads="1"/>
          </p:cNvSpPr>
          <p:nvPr/>
        </p:nvSpPr>
        <p:spPr bwMode="auto">
          <a:xfrm>
            <a:off x="5562600" y="2708920"/>
            <a:ext cx="2110065" cy="175433"/>
          </a:xfrm>
          <a:prstGeom prst="rect">
            <a:avLst/>
          </a:prstGeom>
          <a:noFill/>
          <a:ln w="12700">
            <a:solidFill>
              <a:schemeClr val="tx1"/>
            </a:solidFill>
            <a:miter lim="800000"/>
            <a:headEnd/>
            <a:tailEnd/>
          </a:ln>
          <a:effectLst/>
        </p:spPr>
        <p:txBody>
          <a:bodyPr wrap="none" lIns="0" tIns="0" rIns="0" bIns="0">
            <a:spAutoFit/>
          </a:bodyPr>
          <a:lstStyle/>
          <a:p>
            <a:r>
              <a:rPr lang="de-DE" sz="1200" dirty="0"/>
              <a:t>Plannummer (Systemvergabe)</a:t>
            </a:r>
          </a:p>
        </p:txBody>
      </p:sp>
      <p:cxnSp>
        <p:nvCxnSpPr>
          <p:cNvPr id="227345" name="AutoShape 17"/>
          <p:cNvCxnSpPr>
            <a:cxnSpLocks noChangeShapeType="1"/>
            <a:endCxn id="227344" idx="1"/>
          </p:cNvCxnSpPr>
          <p:nvPr/>
        </p:nvCxnSpPr>
        <p:spPr bwMode="auto">
          <a:xfrm rot="16200000" flipH="1">
            <a:off x="4915430" y="2149466"/>
            <a:ext cx="1095829" cy="198512"/>
          </a:xfrm>
          <a:prstGeom prst="bentConnector2">
            <a:avLst/>
          </a:prstGeom>
          <a:noFill/>
          <a:ln w="12700">
            <a:solidFill>
              <a:schemeClr val="accent1"/>
            </a:solidFill>
            <a:miter lim="800000"/>
            <a:headEnd/>
            <a:tailEnd type="triangle" w="med" len="med"/>
          </a:ln>
          <a:effectLst/>
        </p:spPr>
      </p:cxnSp>
      <p:sp>
        <p:nvSpPr>
          <p:cNvPr id="31" name="Rectangle 16"/>
          <p:cNvSpPr>
            <a:spLocks noChangeArrowheads="1"/>
          </p:cNvSpPr>
          <p:nvPr/>
        </p:nvSpPr>
        <p:spPr bwMode="auto">
          <a:xfrm>
            <a:off x="6660232" y="1844824"/>
            <a:ext cx="1806585" cy="701731"/>
          </a:xfrm>
          <a:prstGeom prst="rect">
            <a:avLst/>
          </a:prstGeom>
          <a:noFill/>
          <a:ln w="12700">
            <a:solidFill>
              <a:schemeClr val="tx1"/>
            </a:solidFill>
            <a:miter lim="800000"/>
            <a:headEnd/>
            <a:tailEnd/>
          </a:ln>
          <a:effectLst/>
        </p:spPr>
        <p:txBody>
          <a:bodyPr wrap="none" lIns="0" tIns="0" rIns="0" bIns="0">
            <a:spAutoFit/>
          </a:bodyPr>
          <a:lstStyle/>
          <a:p>
            <a:r>
              <a:rPr lang="de-DE" sz="1200" dirty="0" smtClean="0"/>
              <a:t>Im Fließtext mit eintragen:</a:t>
            </a:r>
          </a:p>
          <a:p>
            <a:r>
              <a:rPr lang="de-DE" sz="1200" dirty="0"/>
              <a:t> </a:t>
            </a:r>
            <a:r>
              <a:rPr lang="de-DE" sz="1200" dirty="0" smtClean="0"/>
              <a:t>B  für Büroraumplanung</a:t>
            </a:r>
          </a:p>
          <a:p>
            <a:r>
              <a:rPr lang="de-DE" sz="1200" dirty="0"/>
              <a:t> </a:t>
            </a:r>
            <a:r>
              <a:rPr lang="de-DE" sz="1200" dirty="0" smtClean="0"/>
              <a:t>W  für Werkstattplanung</a:t>
            </a:r>
          </a:p>
          <a:p>
            <a:r>
              <a:rPr lang="de-DE" sz="1200" dirty="0" smtClean="0"/>
              <a:t> B-W für beides </a:t>
            </a:r>
            <a:endParaRPr lang="de-DE" sz="1200" dirty="0"/>
          </a:p>
        </p:txBody>
      </p:sp>
      <p:cxnSp>
        <p:nvCxnSpPr>
          <p:cNvPr id="32" name="AutoShape 17"/>
          <p:cNvCxnSpPr>
            <a:cxnSpLocks noChangeShapeType="1"/>
            <a:endCxn id="31" idx="1"/>
          </p:cNvCxnSpPr>
          <p:nvPr/>
        </p:nvCxnSpPr>
        <p:spPr bwMode="auto">
          <a:xfrm rot="16200000" flipH="1">
            <a:off x="6304778" y="1840236"/>
            <a:ext cx="494884" cy="216023"/>
          </a:xfrm>
          <a:prstGeom prst="bentConnector2">
            <a:avLst/>
          </a:prstGeom>
          <a:noFill/>
          <a:ln w="12700">
            <a:solidFill>
              <a:schemeClr val="accent1"/>
            </a:solidFill>
            <a:miter lim="800000"/>
            <a:headEnd/>
            <a:tailEnd type="triangle" w="med" len="med"/>
          </a:ln>
          <a:effectLst/>
        </p:spPr>
      </p:cxn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nicht konformen Plänen? </a:t>
            </a:r>
          </a:p>
        </p:txBody>
      </p:sp>
      <p:sp>
        <p:nvSpPr>
          <p:cNvPr id="229379" name="Text Box 3"/>
          <p:cNvSpPr txBox="1">
            <a:spLocks noChangeArrowheads="1"/>
          </p:cNvSpPr>
          <p:nvPr/>
        </p:nvSpPr>
        <p:spPr bwMode="auto">
          <a:xfrm>
            <a:off x="1371600" y="1389063"/>
            <a:ext cx="7366000" cy="3644900"/>
          </a:xfrm>
          <a:prstGeom prst="rect">
            <a:avLst/>
          </a:prstGeom>
          <a:noFill/>
          <a:ln w="12700">
            <a:noFill/>
            <a:miter lim="800000"/>
            <a:headEnd/>
            <a:tailEnd/>
          </a:ln>
          <a:effectLst/>
        </p:spPr>
        <p:txBody>
          <a:bodyPr lIns="0" tIns="0" rIns="0" bIns="0"/>
          <a:lstStyle/>
          <a:p>
            <a:r>
              <a:rPr lang="de-DE" sz="1800">
                <a:latin typeface="Arial" charset="0"/>
                <a:cs typeface="Arial" charset="0"/>
              </a:rPr>
              <a:t>Der Anwender hat die Wahlmöglichkeit, ob er den Dateinamen anpassen möchte oder nicht  – die Referenzbeziehungen bleiben dabei erhalten.</a:t>
            </a:r>
          </a:p>
          <a:p>
            <a:r>
              <a:rPr lang="de-DE" sz="1800">
                <a:latin typeface="Arial" charset="0"/>
                <a:cs typeface="Arial" charset="0"/>
              </a:rPr>
              <a:t>Zur Vergabe einer Plannummer und der Befüllung der weiteren Attribute</a:t>
            </a:r>
          </a:p>
          <a:p>
            <a:r>
              <a:rPr lang="de-DE" sz="1800">
                <a:latin typeface="Arial" charset="0"/>
                <a:cs typeface="Arial" charset="0"/>
              </a:rPr>
              <a:t>wird beim </a:t>
            </a:r>
            <a:r>
              <a:rPr lang="de-DE" sz="1800" b="1">
                <a:latin typeface="Arial" charset="0"/>
                <a:cs typeface="Arial" charset="0"/>
              </a:rPr>
              <a:t>Öffnen</a:t>
            </a:r>
            <a:r>
              <a:rPr lang="de-DE" sz="1800">
                <a:latin typeface="Arial" charset="0"/>
                <a:cs typeface="Arial" charset="0"/>
              </a:rPr>
              <a:t> eines nicht schreibgeschützten Planes der </a:t>
            </a:r>
          </a:p>
          <a:p>
            <a:r>
              <a:rPr lang="de-DE" sz="1800" b="1" u="sng">
                <a:solidFill>
                  <a:srgbClr val="336699"/>
                </a:solidFill>
                <a:latin typeface="Arial" charset="0"/>
                <a:cs typeface="Arial" charset="0"/>
                <a:hlinkClick r:id="" action="ppaction://noaction"/>
              </a:rPr>
              <a:t>Dokumenten-Wizard</a:t>
            </a:r>
            <a:r>
              <a:rPr lang="de-DE" sz="1800">
                <a:latin typeface="Arial" charset="0"/>
                <a:cs typeface="Arial" charset="0"/>
                <a:hlinkClick r:id="" action="ppaction://noaction"/>
              </a:rPr>
              <a:t> </a:t>
            </a:r>
            <a:r>
              <a:rPr lang="de-DE" sz="1800">
                <a:latin typeface="Arial" charset="0"/>
                <a:cs typeface="Arial" charset="0"/>
              </a:rPr>
              <a:t>aufgerufen. Dieser  </a:t>
            </a:r>
          </a:p>
          <a:p>
            <a:endParaRPr lang="de-DE" sz="1800">
              <a:latin typeface="Arial" charset="0"/>
              <a:cs typeface="Arial" charset="0"/>
            </a:endParaRPr>
          </a:p>
          <a:p>
            <a:pPr marL="854075" lvl="1" indent="-284163">
              <a:buFontTx/>
              <a:buChar char="–"/>
            </a:pPr>
            <a:r>
              <a:rPr lang="de-DE" sz="1800">
                <a:latin typeface="Arial" charset="0"/>
                <a:cs typeface="Arial" charset="0"/>
              </a:rPr>
              <a:t>vergibt eine Plannummer</a:t>
            </a:r>
          </a:p>
          <a:p>
            <a:pPr marL="854075" lvl="1" indent="-284163">
              <a:buFontTx/>
              <a:buChar char="–"/>
            </a:pPr>
            <a:r>
              <a:rPr lang="de-DE" sz="1800">
                <a:latin typeface="Arial" charset="0"/>
                <a:cs typeface="Arial" charset="0"/>
              </a:rPr>
              <a:t>erfasst die weiteren Attribute und befüllt </a:t>
            </a:r>
          </a:p>
          <a:p>
            <a:pPr marL="854075" lvl="1" indent="-284163">
              <a:buFontTx/>
              <a:buChar char="–"/>
            </a:pPr>
            <a:r>
              <a:rPr lang="de-DE" sz="1800">
                <a:latin typeface="Arial" charset="0"/>
                <a:cs typeface="Arial" charset="0"/>
              </a:rPr>
              <a:t>den Dokumenten-Namen und </a:t>
            </a:r>
          </a:p>
          <a:p>
            <a:pPr marL="854075" lvl="1" indent="-284163">
              <a:buFontTx/>
              <a:buChar char="–"/>
            </a:pPr>
            <a:r>
              <a:rPr lang="de-DE" sz="1800">
                <a:latin typeface="Arial" charset="0"/>
                <a:cs typeface="Arial" charset="0"/>
              </a:rPr>
              <a:t>die Dokumenten-Beschreibung.</a:t>
            </a:r>
            <a:br>
              <a:rPr lang="de-DE" sz="1800">
                <a:latin typeface="Arial" charset="0"/>
                <a:cs typeface="Arial" charset="0"/>
              </a:rPr>
            </a:br>
            <a:endParaRPr lang="de-DE" sz="1800">
              <a:latin typeface="Arial" charset="0"/>
              <a:cs typeface="Arial" charset="0"/>
            </a:endParaRPr>
          </a:p>
          <a:p>
            <a:r>
              <a:rPr lang="de-DE" sz="1800">
                <a:latin typeface="Arial" charset="0"/>
                <a:cs typeface="Arial" charset="0"/>
              </a:rPr>
              <a:t>Wurden bereits mit dem früheren Dokumenten-Wizard (vor 08/2004) Attribute erfaßt, so werden diese weiterverwendet (sofern sie nicht fehlerhaft sind). </a:t>
            </a:r>
          </a:p>
        </p:txBody>
      </p:sp>
      <p:sp>
        <p:nvSpPr>
          <p:cNvPr id="229380" name="Text Box 4">
            <a:hlinkClick r:id="" action="ppaction://noaction"/>
          </p:cNvPr>
          <p:cNvSpPr txBox="1">
            <a:spLocks noChangeArrowheads="1"/>
          </p:cNvSpPr>
          <p:nvPr/>
        </p:nvSpPr>
        <p:spPr bwMode="auto">
          <a:xfrm>
            <a:off x="4010025" y="6553200"/>
            <a:ext cx="5054600" cy="201613"/>
          </a:xfrm>
          <a:prstGeom prst="rect">
            <a:avLst/>
          </a:prstGeom>
          <a:noFill/>
          <a:ln w="12700">
            <a:noFill/>
            <a:miter lim="800000"/>
            <a:headEnd/>
            <a:tailEnd/>
          </a:ln>
          <a:effectLst/>
        </p:spPr>
        <p:txBody>
          <a:bodyPr wrap="none" lIns="0" tIns="0" rIns="0" bIns="0">
            <a:spAutoFit/>
          </a:bodyPr>
          <a:lstStyle/>
          <a:p>
            <a:r>
              <a:rPr lang="de-DE">
                <a:solidFill>
                  <a:srgbClr val="336699"/>
                </a:solidFill>
              </a:rPr>
              <a:t>-&gt; </a:t>
            </a:r>
            <a:r>
              <a:rPr lang="de-DE" u="sng">
                <a:solidFill>
                  <a:srgbClr val="336699"/>
                </a:solidFill>
              </a:rPr>
              <a:t>Zusammenhang Dateiname, Dok-Name, Dok-Beschreibung</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bei neuen Plänen? </a:t>
            </a:r>
            <a:br>
              <a:rPr lang="en-GB" sz="2600" b="1">
                <a:solidFill>
                  <a:schemeClr val="hlink"/>
                </a:solidFill>
              </a:rPr>
            </a:br>
            <a:endParaRPr lang="en-GB" sz="2600" b="1">
              <a:solidFill>
                <a:schemeClr val="hlink"/>
              </a:solidFill>
            </a:endParaRPr>
          </a:p>
        </p:txBody>
      </p:sp>
      <p:sp>
        <p:nvSpPr>
          <p:cNvPr id="236547"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Die </a:t>
            </a:r>
            <a:r>
              <a:rPr lang="de-DE" sz="1800" b="1">
                <a:latin typeface="Arial" charset="0"/>
                <a:cs typeface="Arial" charset="0"/>
              </a:rPr>
              <a:t>Neuanlage</a:t>
            </a:r>
            <a:r>
              <a:rPr lang="de-DE" sz="1800">
                <a:latin typeface="Arial" charset="0"/>
                <a:cs typeface="Arial" charset="0"/>
              </a:rPr>
              <a:t> von Dokumenten wird durch den </a:t>
            </a:r>
            <a:r>
              <a:rPr lang="de-DE" sz="1800" b="1">
                <a:latin typeface="Arial" charset="0"/>
                <a:cs typeface="Arial" charset="0"/>
                <a:hlinkClick r:id="" action="ppaction://noaction"/>
              </a:rPr>
              <a:t>Dokumenten-Wizard</a:t>
            </a:r>
            <a:r>
              <a:rPr lang="de-DE" sz="1800">
                <a:latin typeface="Arial" charset="0"/>
                <a:cs typeface="Arial" charset="0"/>
                <a:hlinkClick r:id="" action="ppaction://noaction"/>
              </a:rPr>
              <a:t> </a:t>
            </a:r>
            <a:r>
              <a:rPr lang="de-DE" sz="1800" b="1">
                <a:latin typeface="Arial" charset="0"/>
                <a:cs typeface="Arial" charset="0"/>
              </a:rPr>
              <a:t>unterstützt</a:t>
            </a:r>
            <a:r>
              <a:rPr lang="de-DE" sz="1800">
                <a:latin typeface="Arial" charset="0"/>
                <a:cs typeface="Arial" charset="0"/>
              </a:rPr>
              <a:t>. Dieser bietet die bei der letzten Neuanlage ausgewählten Attribute erneut an. Darüber hinaus kann ein </a:t>
            </a:r>
            <a:r>
              <a:rPr lang="de-DE" sz="1800" b="1">
                <a:latin typeface="Arial" charset="0"/>
                <a:cs typeface="Arial" charset="0"/>
              </a:rPr>
              <a:t>Standard-Seedfile</a:t>
            </a:r>
            <a:r>
              <a:rPr lang="de-DE" sz="1800">
                <a:latin typeface="Arial" charset="0"/>
                <a:cs typeface="Arial" charset="0"/>
              </a:rPr>
              <a:t> festgelegt werden, dass bei jeder Neuanlage verwendet wird. </a:t>
            </a:r>
          </a:p>
          <a:p>
            <a:endParaRPr lang="de-DE" sz="1800">
              <a:latin typeface="Arial" charset="0"/>
              <a:cs typeface="Arial" charset="0"/>
            </a:endParaRPr>
          </a:p>
          <a:p>
            <a:r>
              <a:rPr lang="de-DE" sz="1800">
                <a:latin typeface="Arial" charset="0"/>
                <a:cs typeface="Arial" charset="0"/>
              </a:rPr>
              <a:t>Der Dokumenten-Wizard </a:t>
            </a:r>
          </a:p>
          <a:p>
            <a:endParaRPr lang="de-DE" sz="1800">
              <a:latin typeface="Arial" charset="0"/>
              <a:cs typeface="Arial" charset="0"/>
            </a:endParaRPr>
          </a:p>
          <a:p>
            <a:pPr marL="854075" lvl="1" indent="-284163">
              <a:buFontTx/>
              <a:buChar char="–"/>
            </a:pPr>
            <a:r>
              <a:rPr lang="de-DE" sz="1800">
                <a:latin typeface="Arial" charset="0"/>
                <a:cs typeface="Arial" charset="0"/>
              </a:rPr>
              <a:t>vergibt eine Plannummer,</a:t>
            </a:r>
          </a:p>
          <a:p>
            <a:pPr marL="854075" lvl="1" indent="-284163">
              <a:buFontTx/>
              <a:buChar char="–"/>
            </a:pPr>
            <a:r>
              <a:rPr lang="de-DE" sz="1800">
                <a:latin typeface="Arial" charset="0"/>
                <a:cs typeface="Arial" charset="0"/>
              </a:rPr>
              <a:t>erzeugt einen konformen Dateinamen und befüllt</a:t>
            </a:r>
          </a:p>
          <a:p>
            <a:pPr marL="854075" lvl="1" indent="-284163">
              <a:buFontTx/>
              <a:buChar char="–"/>
            </a:pPr>
            <a:r>
              <a:rPr lang="de-DE" sz="1800">
                <a:latin typeface="Arial" charset="0"/>
                <a:cs typeface="Arial" charset="0"/>
              </a:rPr>
              <a:t>den Dokumenten-Name und</a:t>
            </a:r>
          </a:p>
          <a:p>
            <a:pPr marL="854075" lvl="1" indent="-284163">
              <a:buFontTx/>
              <a:buChar char="–"/>
            </a:pPr>
            <a:r>
              <a:rPr lang="de-DE" sz="1800">
                <a:latin typeface="Arial" charset="0"/>
                <a:cs typeface="Arial" charset="0"/>
              </a:rPr>
              <a:t>die Dokumenten-Beschreibung</a:t>
            </a:r>
          </a:p>
        </p:txBody>
      </p:sp>
      <p:sp>
        <p:nvSpPr>
          <p:cNvPr id="236548" name="Text Box 4">
            <a:hlinkClick r:id="" action="ppaction://noaction"/>
          </p:cNvPr>
          <p:cNvSpPr txBox="1">
            <a:spLocks noChangeArrowheads="1"/>
          </p:cNvSpPr>
          <p:nvPr/>
        </p:nvSpPr>
        <p:spPr bwMode="auto">
          <a:xfrm>
            <a:off x="4010025" y="6553200"/>
            <a:ext cx="5054600" cy="201613"/>
          </a:xfrm>
          <a:prstGeom prst="rect">
            <a:avLst/>
          </a:prstGeom>
          <a:noFill/>
          <a:ln w="12700">
            <a:noFill/>
            <a:miter lim="800000"/>
            <a:headEnd/>
            <a:tailEnd/>
          </a:ln>
          <a:effectLst/>
        </p:spPr>
        <p:txBody>
          <a:bodyPr wrap="none" lIns="0" tIns="0" rIns="0" bIns="0">
            <a:spAutoFit/>
          </a:bodyPr>
          <a:lstStyle/>
          <a:p>
            <a:r>
              <a:rPr lang="de-DE">
                <a:solidFill>
                  <a:srgbClr val="336699"/>
                </a:solidFill>
              </a:rPr>
              <a:t>-&gt; </a:t>
            </a:r>
            <a:r>
              <a:rPr lang="de-DE" u="sng">
                <a:solidFill>
                  <a:srgbClr val="336699"/>
                </a:solidFill>
              </a:rPr>
              <a:t>Zusammenhang Dateiname, Dok-Name, Dok-Beschreibung</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beim Importieren von Plänen? </a:t>
            </a:r>
            <a:br>
              <a:rPr lang="en-GB" sz="2600" b="1">
                <a:solidFill>
                  <a:schemeClr val="hlink"/>
                </a:solidFill>
              </a:rPr>
            </a:br>
            <a:endParaRPr lang="en-GB" sz="2600" b="1">
              <a:solidFill>
                <a:schemeClr val="hlink"/>
              </a:solidFill>
            </a:endParaRPr>
          </a:p>
        </p:txBody>
      </p:sp>
      <p:sp>
        <p:nvSpPr>
          <p:cNvPr id="237571"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Beim Importieren von Plänen wird unterschieden zwischen konformen und nicht konformen Dateien.</a:t>
            </a:r>
          </a:p>
          <a:p>
            <a:pPr marL="854075" lvl="1" indent="-284163">
              <a:buFontTx/>
              <a:buChar char="–"/>
            </a:pPr>
            <a:endParaRPr lang="de-DE" sz="1800">
              <a:latin typeface="Arial" charset="0"/>
              <a:cs typeface="Arial" charset="0"/>
            </a:endParaRPr>
          </a:p>
          <a:p>
            <a:r>
              <a:rPr lang="de-DE" sz="1800" b="1">
                <a:latin typeface="Arial" charset="0"/>
                <a:cs typeface="Arial" charset="0"/>
              </a:rPr>
              <a:t>Konforme Dateien mit Plannummern:</a:t>
            </a:r>
          </a:p>
          <a:p>
            <a:r>
              <a:rPr lang="de-DE" sz="1800">
                <a:latin typeface="Arial" charset="0"/>
                <a:cs typeface="Arial" charset="0"/>
              </a:rPr>
              <a:t>Anhand der aus dem Dateinamen extrahierten Plannummer wird in ProjectWise gesucht, in welchem Ordner sich die dazugehörige Datei befindet und diese überschrieben (unter Berücksichtigung der Schreibberechtigungen und der Übereinstimmung der Attribute)</a:t>
            </a:r>
          </a:p>
          <a:p>
            <a:pPr>
              <a:buFontTx/>
              <a:buChar char="–"/>
            </a:pPr>
            <a:endParaRPr lang="de-DE" sz="1800" b="1">
              <a:latin typeface="Arial" charset="0"/>
              <a:cs typeface="Arial" charset="0"/>
            </a:endParaRPr>
          </a:p>
          <a:p>
            <a:r>
              <a:rPr lang="de-DE" sz="1800" b="1">
                <a:latin typeface="Arial" charset="0"/>
                <a:cs typeface="Arial" charset="0"/>
              </a:rPr>
              <a:t>Nicht konforme Dateien:</a:t>
            </a:r>
          </a:p>
          <a:p>
            <a:r>
              <a:rPr lang="de-DE" sz="1800">
                <a:latin typeface="Arial" charset="0"/>
                <a:cs typeface="Arial" charset="0"/>
              </a:rPr>
              <a:t>Dateinamen von nicht konformen Dateien müssen </a:t>
            </a:r>
            <a:r>
              <a:rPr lang="de-DE" sz="1800" b="1">
                <a:latin typeface="Arial" charset="0"/>
                <a:cs typeface="Arial" charset="0"/>
              </a:rPr>
              <a:t>beim ersten Import</a:t>
            </a:r>
            <a:r>
              <a:rPr lang="de-DE" sz="1800">
                <a:latin typeface="Arial" charset="0"/>
                <a:cs typeface="Arial" charset="0"/>
              </a:rPr>
              <a:t> (=Neuanlage im System) mit dem Dokumenten-Wizard </a:t>
            </a:r>
            <a:r>
              <a:rPr lang="de-DE" sz="1800" b="1">
                <a:latin typeface="Arial" charset="0"/>
                <a:cs typeface="Arial" charset="0"/>
              </a:rPr>
              <a:t>angepasst</a:t>
            </a:r>
            <a:r>
              <a:rPr lang="de-DE" sz="1800">
                <a:latin typeface="Arial" charset="0"/>
                <a:cs typeface="Arial" charset="0"/>
              </a:rPr>
              <a:t> werden. Beim erneuten Import ins gleiche Verzeichnis, werden die Dateien </a:t>
            </a:r>
            <a:r>
              <a:rPr lang="de-DE" sz="1800" b="1">
                <a:latin typeface="Arial" charset="0"/>
                <a:cs typeface="Arial" charset="0"/>
              </a:rPr>
              <a:t>automatisch zugeordnet </a:t>
            </a:r>
            <a:r>
              <a:rPr lang="de-DE" sz="1800">
                <a:latin typeface="Arial" charset="0"/>
                <a:cs typeface="Arial" charset="0"/>
              </a:rPr>
              <a:t>(hierfür wird der ursprüngliche Dateiname ebenfalls gespeichert). Ist ein Dateiname zwar konform aber hat keine Plannummer, so wird der Dokumenten-Wizard mit den Werten aus dem Dateinamen vorbelegt. Nicht konforme Dateien die bereits im Verzeichnis vorliegen, müssen beim Import nicht angepasst werden.</a:t>
            </a:r>
          </a:p>
        </p:txBody>
      </p:sp>
      <p:sp>
        <p:nvSpPr>
          <p:cNvPr id="237572" name="Text Box 4">
            <a:hlinkClick r:id="" action="ppaction://noaction"/>
          </p:cNvPr>
          <p:cNvSpPr txBox="1">
            <a:spLocks noChangeArrowheads="1"/>
          </p:cNvSpPr>
          <p:nvPr/>
        </p:nvSpPr>
        <p:spPr bwMode="auto">
          <a:xfrm>
            <a:off x="7823200" y="6553200"/>
            <a:ext cx="1241425"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a:t>
            </a:r>
            <a:r>
              <a:rPr lang="de-DE" u="sng">
                <a:solidFill>
                  <a:srgbClr val="336699"/>
                </a:solidFill>
              </a:rPr>
              <a:t>Importdialog</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Lieferanten? </a:t>
            </a:r>
            <a:br>
              <a:rPr lang="en-GB" sz="2600" b="1">
                <a:solidFill>
                  <a:schemeClr val="hlink"/>
                </a:solidFill>
              </a:rPr>
            </a:br>
            <a:endParaRPr lang="en-GB" sz="2600" b="1">
              <a:solidFill>
                <a:schemeClr val="hlink"/>
              </a:solidFill>
            </a:endParaRPr>
          </a:p>
        </p:txBody>
      </p:sp>
      <p:sp>
        <p:nvSpPr>
          <p:cNvPr id="238595"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Damit Lieferanten namenskonforme Dateien erstellen können, benötigen sie Plannummern. </a:t>
            </a:r>
          </a:p>
          <a:p>
            <a:r>
              <a:rPr lang="de-DE" sz="1800">
                <a:latin typeface="Arial" charset="0"/>
                <a:cs typeface="Arial" charset="0"/>
              </a:rPr>
              <a:t>Mit Hilfe des </a:t>
            </a:r>
            <a:r>
              <a:rPr lang="de-DE" sz="1800">
                <a:latin typeface="Arial" charset="0"/>
                <a:cs typeface="Arial" charset="0"/>
                <a:hlinkClick r:id="" action="ppaction://noaction"/>
              </a:rPr>
              <a:t>Dokumenten-Wizards </a:t>
            </a:r>
            <a:r>
              <a:rPr lang="de-DE" sz="1800">
                <a:latin typeface="Arial" charset="0"/>
                <a:cs typeface="Arial" charset="0"/>
              </a:rPr>
              <a:t>kann mit einem Funktionsaufruf eine beliebige Anzahl von Leerdateien generiert werden. </a:t>
            </a:r>
          </a:p>
          <a:p>
            <a:r>
              <a:rPr lang="de-DE" sz="1800">
                <a:latin typeface="Arial" charset="0"/>
                <a:cs typeface="Arial" charset="0"/>
              </a:rPr>
              <a:t>Dabei werden die Attribute des Dateinamens soweit bekannt vorbelegt und die restlichen Attribute mit dem Dummy-Wert „xxx“ aufgefüllt. Mittels einer </a:t>
            </a:r>
            <a:r>
              <a:rPr lang="de-DE" sz="1800">
                <a:latin typeface="Arial" charset="0"/>
                <a:cs typeface="Arial" charset="0"/>
                <a:hlinkClick r:id="" action="ppaction://noaction"/>
              </a:rPr>
              <a:t>Exportfunktion</a:t>
            </a:r>
            <a:r>
              <a:rPr lang="de-DE" sz="1800">
                <a:latin typeface="Arial" charset="0"/>
                <a:cs typeface="Arial" charset="0"/>
              </a:rPr>
              <a:t> werden diese Dateien dann gezipt und an eine e-Mail angehängt. </a:t>
            </a:r>
          </a:p>
          <a:p>
            <a:r>
              <a:rPr lang="de-DE" sz="1800">
                <a:latin typeface="Arial" charset="0"/>
                <a:cs typeface="Arial" charset="0"/>
              </a:rPr>
              <a:t>Der Lieferant braucht dann nur noch die Dummy-Werte zu ersetzen und kann somit namenskonforme Dateien erzeugen.</a:t>
            </a:r>
          </a:p>
          <a:p>
            <a:endParaRPr lang="de-DE" sz="1800">
              <a:latin typeface="Arial" charset="0"/>
              <a:cs typeface="Arial" charset="0"/>
            </a:endParaRPr>
          </a:p>
          <a:p>
            <a:r>
              <a:rPr lang="de-DE" sz="1800">
                <a:latin typeface="Arial" charset="0"/>
                <a:cs typeface="Arial" charset="0"/>
              </a:rPr>
              <a:t>Beispiel:</a:t>
            </a:r>
          </a:p>
          <a:p>
            <a:r>
              <a:rPr lang="de-DE" sz="1800">
                <a:latin typeface="Arial" charset="0"/>
                <a:cs typeface="Arial" charset="0"/>
              </a:rPr>
              <a:t>Von BMW geschickte Leerdatei:</a:t>
            </a:r>
          </a:p>
          <a:p>
            <a:r>
              <a:rPr lang="de-DE" sz="1800">
                <a:solidFill>
                  <a:srgbClr val="336699"/>
                </a:solidFill>
                <a:latin typeface="Arial" charset="0"/>
                <a:cs typeface="Arial" charset="0"/>
              </a:rPr>
              <a:t>XXX</a:t>
            </a:r>
            <a:r>
              <a:rPr lang="de-DE" sz="1800">
                <a:latin typeface="Arial" charset="0"/>
                <a:cs typeface="Arial" charset="0"/>
              </a:rPr>
              <a:t>_ENT_0110_0550_00000_MONT_20000335_</a:t>
            </a:r>
            <a:r>
              <a:rPr lang="de-DE" sz="1800">
                <a:solidFill>
                  <a:srgbClr val="336699"/>
                </a:solidFill>
                <a:latin typeface="Arial" charset="0"/>
                <a:cs typeface="Arial" charset="0"/>
              </a:rPr>
              <a:t>Leerdatei</a:t>
            </a:r>
            <a:r>
              <a:rPr lang="de-DE" sz="1800">
                <a:latin typeface="Arial" charset="0"/>
                <a:cs typeface="Arial" charset="0"/>
              </a:rPr>
              <a:t>.dgn</a:t>
            </a:r>
          </a:p>
          <a:p>
            <a:endParaRPr lang="de-DE" sz="1800">
              <a:latin typeface="Arial" charset="0"/>
              <a:cs typeface="Arial" charset="0"/>
            </a:endParaRPr>
          </a:p>
          <a:p>
            <a:r>
              <a:rPr lang="de-DE" sz="1800">
                <a:latin typeface="Arial" charset="0"/>
                <a:cs typeface="Arial" charset="0"/>
              </a:rPr>
              <a:t>Durch Lieferanten vervollständigter Dateiname:</a:t>
            </a:r>
          </a:p>
          <a:p>
            <a:r>
              <a:rPr lang="de-DE" sz="1800">
                <a:solidFill>
                  <a:srgbClr val="336699"/>
                </a:solidFill>
                <a:latin typeface="Arial" charset="0"/>
                <a:cs typeface="Arial" charset="0"/>
              </a:rPr>
              <a:t>BFT</a:t>
            </a:r>
            <a:r>
              <a:rPr lang="de-DE" sz="1800">
                <a:latin typeface="Arial" charset="0"/>
                <a:cs typeface="Arial" charset="0"/>
              </a:rPr>
              <a:t>_ENT_0110_0550_00000_MONT_20000335_</a:t>
            </a:r>
            <a:r>
              <a:rPr lang="de-DE" sz="1800">
                <a:solidFill>
                  <a:srgbClr val="336699"/>
                </a:solidFill>
                <a:latin typeface="Arial" charset="0"/>
                <a:cs typeface="Arial" charset="0"/>
              </a:rPr>
              <a:t>Schubplatte</a:t>
            </a:r>
            <a:r>
              <a:rPr lang="de-DE" sz="1800">
                <a:latin typeface="Arial" charset="0"/>
                <a:cs typeface="Arial" charset="0"/>
              </a:rPr>
              <a:t>.dgn</a:t>
            </a:r>
          </a:p>
        </p:txBody>
      </p:sp>
      <p:sp>
        <p:nvSpPr>
          <p:cNvPr id="238597" name="Text Box 5">
            <a:hlinkClick r:id="" action="ppaction://noaction"/>
          </p:cNvPr>
          <p:cNvSpPr txBox="1">
            <a:spLocks noChangeArrowheads="1"/>
          </p:cNvSpPr>
          <p:nvPr/>
        </p:nvSpPr>
        <p:spPr bwMode="auto">
          <a:xfrm>
            <a:off x="7823200" y="6553200"/>
            <a:ext cx="1241425" cy="201613"/>
          </a:xfrm>
          <a:prstGeom prst="rect">
            <a:avLst/>
          </a:prstGeom>
          <a:noFill/>
          <a:ln w="12700">
            <a:noFill/>
            <a:miter lim="800000"/>
            <a:headEnd/>
            <a:tailEnd/>
          </a:ln>
          <a:effectLst/>
        </p:spPr>
        <p:txBody>
          <a:bodyPr wrap="none" lIns="0" tIns="0" rIns="0" bIns="0">
            <a:spAutoFit/>
          </a:bodyPr>
          <a:lstStyle/>
          <a:p>
            <a:pPr algn="r"/>
            <a:r>
              <a:rPr lang="de-DE">
                <a:solidFill>
                  <a:srgbClr val="336699"/>
                </a:solidFill>
              </a:rPr>
              <a:t>-&gt; </a:t>
            </a:r>
            <a:r>
              <a:rPr lang="de-DE" u="sng">
                <a:solidFill>
                  <a:srgbClr val="336699"/>
                </a:solidFill>
              </a:rPr>
              <a:t>Exportdialog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ChangeArrowheads="1"/>
          </p:cNvSpPr>
          <p:nvPr/>
        </p:nvSpPr>
        <p:spPr bwMode="auto">
          <a:xfrm>
            <a:off x="1314450" y="136525"/>
            <a:ext cx="7610475" cy="1103313"/>
          </a:xfrm>
          <a:prstGeom prst="rect">
            <a:avLst/>
          </a:prstGeom>
          <a:noFill/>
          <a:ln w="12700">
            <a:noFill/>
            <a:miter lim="800000"/>
            <a:headEnd/>
            <a:tailEnd/>
          </a:ln>
          <a:effectLst/>
        </p:spPr>
        <p:txBody>
          <a:bodyPr lIns="0" tIns="0" rIns="0" bIns="0"/>
          <a:lstStyle/>
          <a:p>
            <a:pPr defTabSz="896938"/>
            <a:r>
              <a:rPr lang="en-GB" sz="2600" b="1"/>
              <a:t>Namenskonvention Fabrikplanung</a:t>
            </a:r>
            <a:br>
              <a:rPr lang="en-GB" sz="2600" b="1"/>
            </a:br>
            <a:r>
              <a:rPr lang="en-GB" sz="2600" b="1">
                <a:solidFill>
                  <a:schemeClr val="hlink"/>
                </a:solidFill>
              </a:rPr>
              <a:t>Was passiert…</a:t>
            </a:r>
            <a:br>
              <a:rPr lang="en-GB" sz="2600" b="1">
                <a:solidFill>
                  <a:schemeClr val="hlink"/>
                </a:solidFill>
              </a:rPr>
            </a:br>
            <a:r>
              <a:rPr lang="en-GB" sz="2600" b="1">
                <a:solidFill>
                  <a:schemeClr val="hlink"/>
                </a:solidFill>
              </a:rPr>
              <a:t>			mit MS-Office-Dokumenten? </a:t>
            </a:r>
            <a:br>
              <a:rPr lang="en-GB" sz="2600" b="1">
                <a:solidFill>
                  <a:schemeClr val="hlink"/>
                </a:solidFill>
              </a:rPr>
            </a:br>
            <a:endParaRPr lang="en-GB" sz="2600" b="1">
              <a:solidFill>
                <a:schemeClr val="hlink"/>
              </a:solidFill>
            </a:endParaRPr>
          </a:p>
        </p:txBody>
      </p:sp>
      <p:sp>
        <p:nvSpPr>
          <p:cNvPr id="240643" name="Text Box 3"/>
          <p:cNvSpPr txBox="1">
            <a:spLocks noChangeArrowheads="1"/>
          </p:cNvSpPr>
          <p:nvPr/>
        </p:nvSpPr>
        <p:spPr bwMode="auto">
          <a:xfrm>
            <a:off x="1371600" y="1389063"/>
            <a:ext cx="7620000" cy="5011737"/>
          </a:xfrm>
          <a:prstGeom prst="rect">
            <a:avLst/>
          </a:prstGeom>
          <a:noFill/>
          <a:ln w="12700">
            <a:noFill/>
            <a:miter lim="800000"/>
            <a:headEnd/>
            <a:tailEnd/>
          </a:ln>
          <a:effectLst/>
        </p:spPr>
        <p:txBody>
          <a:bodyPr lIns="0" tIns="0" rIns="0" bIns="0"/>
          <a:lstStyle/>
          <a:p>
            <a:r>
              <a:rPr lang="de-DE" sz="1800">
                <a:latin typeface="Arial" charset="0"/>
                <a:cs typeface="Arial" charset="0"/>
              </a:rPr>
              <a:t>Word, Excel oder sonstige Dokumente </a:t>
            </a:r>
            <a:r>
              <a:rPr lang="de-DE" sz="1800" b="1">
                <a:latin typeface="Arial" charset="0"/>
                <a:cs typeface="Arial" charset="0"/>
              </a:rPr>
              <a:t>unterliegen nicht</a:t>
            </a:r>
            <a:r>
              <a:rPr lang="de-DE" sz="1800">
                <a:latin typeface="Arial" charset="0"/>
                <a:cs typeface="Arial" charset="0"/>
              </a:rPr>
              <a:t> der Namenskonvention. Diese können wie bisher auch in ProjectWise abgelegt und verwaltet werden.</a:t>
            </a:r>
          </a:p>
        </p:txBody>
      </p:sp>
    </p:spTree>
  </p:cSld>
  <p:clrMapOvr>
    <a:masterClrMapping/>
  </p:clrMapOvr>
  <p:transition/>
</p:sld>
</file>

<file path=ppt/theme/theme1.xml><?xml version="1.0" encoding="utf-8"?>
<a:theme xmlns:a="http://schemas.openxmlformats.org/drawingml/2006/main" name="Group_D">
  <a:themeElements>
    <a:clrScheme name="Group_D 2">
      <a:dk1>
        <a:srgbClr val="000000"/>
      </a:dk1>
      <a:lt1>
        <a:srgbClr val="FFFFFF"/>
      </a:lt1>
      <a:dk2>
        <a:srgbClr val="000000"/>
      </a:dk2>
      <a:lt2>
        <a:srgbClr val="969696"/>
      </a:lt2>
      <a:accent1>
        <a:srgbClr val="CC3333"/>
      </a:accent1>
      <a:accent2>
        <a:srgbClr val="666666"/>
      </a:accent2>
      <a:accent3>
        <a:srgbClr val="FFFFFF"/>
      </a:accent3>
      <a:accent4>
        <a:srgbClr val="000000"/>
      </a:accent4>
      <a:accent5>
        <a:srgbClr val="E2ADAD"/>
      </a:accent5>
      <a:accent6>
        <a:srgbClr val="5C5C5C"/>
      </a:accent6>
      <a:hlink>
        <a:srgbClr val="969696"/>
      </a:hlink>
      <a:folHlink>
        <a:srgbClr val="C0C0C0"/>
      </a:folHlink>
    </a:clrScheme>
    <a:fontScheme name="Group_D">
      <a:majorFont>
        <a:latin typeface="BMWTypeRegular"/>
        <a:ea typeface=""/>
        <a:cs typeface=""/>
      </a:majorFont>
      <a:minorFont>
        <a:latin typeface="BMWTypeRegular"/>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accent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95000"/>
          </a:lnSpc>
          <a:spcBef>
            <a:spcPct val="0"/>
          </a:spcBef>
          <a:spcAft>
            <a:spcPct val="0"/>
          </a:spcAft>
          <a:buClrTx/>
          <a:buSzTx/>
          <a:buFontTx/>
          <a:buNone/>
          <a:tabLst/>
          <a:defRPr kumimoji="0" lang="de-DE" sz="1400" b="0" i="0" u="none" strike="noStrike" cap="none" normalizeH="0" baseline="0" smtClean="0">
            <a:ln>
              <a:noFill/>
            </a:ln>
            <a:solidFill>
              <a:schemeClr val="tx1"/>
            </a:solidFill>
            <a:effectLst/>
            <a:latin typeface="BMWTypeRegular"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accent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95000"/>
          </a:lnSpc>
          <a:spcBef>
            <a:spcPct val="0"/>
          </a:spcBef>
          <a:spcAft>
            <a:spcPct val="0"/>
          </a:spcAft>
          <a:buClrTx/>
          <a:buSzTx/>
          <a:buFontTx/>
          <a:buNone/>
          <a:tabLst/>
          <a:defRPr kumimoji="0" lang="de-DE" sz="1400" b="0" i="0" u="none" strike="noStrike" cap="none" normalizeH="0" baseline="0" smtClean="0">
            <a:ln>
              <a:noFill/>
            </a:ln>
            <a:solidFill>
              <a:schemeClr val="tx1"/>
            </a:solidFill>
            <a:effectLst/>
            <a:latin typeface="BMWTypeRegular" pitchFamily="34" charset="0"/>
          </a:defRPr>
        </a:defPPr>
      </a:lstStyle>
    </a:lnDef>
  </a:objectDefaults>
  <a:extraClrSchemeLst>
    <a:extraClrScheme>
      <a:clrScheme name="Group_D 1">
        <a:dk1>
          <a:srgbClr val="000000"/>
        </a:dk1>
        <a:lt1>
          <a:srgbClr val="FFFFFF"/>
        </a:lt1>
        <a:dk2>
          <a:srgbClr val="000000"/>
        </a:dk2>
        <a:lt2>
          <a:srgbClr val="7F7F7F"/>
        </a:lt2>
        <a:accent1>
          <a:srgbClr val="333333"/>
        </a:accent1>
        <a:accent2>
          <a:srgbClr val="666666"/>
        </a:accent2>
        <a:accent3>
          <a:srgbClr val="FFFFFF"/>
        </a:accent3>
        <a:accent4>
          <a:srgbClr val="000000"/>
        </a:accent4>
        <a:accent5>
          <a:srgbClr val="ADADAD"/>
        </a:accent5>
        <a:accent6>
          <a:srgbClr val="5C5C5C"/>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Group_D 2">
        <a:dk1>
          <a:srgbClr val="000000"/>
        </a:dk1>
        <a:lt1>
          <a:srgbClr val="FFFFFF"/>
        </a:lt1>
        <a:dk2>
          <a:srgbClr val="000000"/>
        </a:dk2>
        <a:lt2>
          <a:srgbClr val="969696"/>
        </a:lt2>
        <a:accent1>
          <a:srgbClr val="CC3333"/>
        </a:accent1>
        <a:accent2>
          <a:srgbClr val="666666"/>
        </a:accent2>
        <a:accent3>
          <a:srgbClr val="FFFFFF"/>
        </a:accent3>
        <a:accent4>
          <a:srgbClr val="000000"/>
        </a:accent4>
        <a:accent5>
          <a:srgbClr val="E2ADAD"/>
        </a:accent5>
        <a:accent6>
          <a:srgbClr val="5C5C5C"/>
        </a:accent6>
        <a:hlink>
          <a:srgbClr val="969696"/>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U:\Daten\Templates\Office2000\Group_D.pot</Template>
  <TotalTime>0</TotalTime>
  <Pages>5</Pages>
  <Words>915</Words>
  <Application>Microsoft Office PowerPoint</Application>
  <PresentationFormat>Overheadfolien</PresentationFormat>
  <Paragraphs>178</Paragraphs>
  <Slides>20</Slides>
  <Notes>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Folientitel</vt:lpstr>
      </vt:variant>
      <vt:variant>
        <vt:i4>20</vt:i4>
      </vt:variant>
      <vt:variant>
        <vt:lpstr>Zielgruppenorientierte Präsentationen</vt:lpstr>
      </vt:variant>
      <vt:variant>
        <vt:i4>5</vt:i4>
      </vt:variant>
    </vt:vector>
  </HeadingPairs>
  <TitlesOfParts>
    <vt:vector size="32" baseType="lpstr">
      <vt:lpstr>BMWTypeLight</vt:lpstr>
      <vt:lpstr>BMWTypeRegular</vt:lpstr>
      <vt:lpstr>Times New Roman</vt:lpstr>
      <vt:lpstr>Arial</vt:lpstr>
      <vt:lpstr>Wingdings</vt:lpstr>
      <vt:lpstr>Courier New</vt:lpstr>
      <vt:lpstr>Group_D</vt:lpstr>
      <vt:lpstr>Folie 1</vt:lpstr>
      <vt:lpstr>Folie 2</vt:lpstr>
      <vt:lpstr>Namenskonvention Fabrikplanung Überblick Aufbau Dateiname (1/2)</vt:lpstr>
      <vt:lpstr>Namenskonvention Fabrikplanung Überblick Aufbau Dateiname (2/2)</vt:lpstr>
      <vt:lpstr>Folie 5</vt:lpstr>
      <vt:lpstr>Folie 6</vt:lpstr>
      <vt:lpstr>Folie 7</vt:lpstr>
      <vt:lpstr>Folie 8</vt:lpstr>
      <vt:lpstr>Folie 9</vt:lpstr>
      <vt:lpstr>Folie 10</vt:lpstr>
      <vt:lpstr>Folie 11</vt:lpstr>
      <vt:lpstr>Folie 12</vt:lpstr>
      <vt:lpstr>Folie 13</vt:lpstr>
      <vt:lpstr>Folie 14</vt:lpstr>
      <vt:lpstr>Folie 15</vt:lpstr>
      <vt:lpstr>Folie 16</vt:lpstr>
      <vt:lpstr>Namenskonvention Fabrikplanung Oberfläche Dokumenten-Wizard</vt:lpstr>
      <vt:lpstr>Namenskonvention Fabrikplanung Oberfläche Dok-Wizard (Dateianlage)</vt:lpstr>
      <vt:lpstr>Namenskonvention Fabrikplanung Oberfläche Importdialog</vt:lpstr>
      <vt:lpstr>Namenskonvention Fabrikplanung Oberfläche Exportdialog</vt:lpstr>
      <vt:lpstr>Name, Beschreibung, Dateiname</vt:lpstr>
      <vt:lpstr>Doc-Wizard</vt:lpstr>
      <vt:lpstr>Importdialog</vt:lpstr>
      <vt:lpstr>Exportdialog</vt:lpstr>
      <vt:lpstr>Dateianlage</vt:lpstr>
    </vt:vector>
  </TitlesOfParts>
  <Company>BMW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Musterpraesentation</dc:subject>
  <dc:creator>Q155970</dc:creator>
  <cp:keywords/>
  <dc:description/>
  <cp:lastModifiedBy>Siemon Jochen</cp:lastModifiedBy>
  <cp:revision>54</cp:revision>
  <cp:lastPrinted>2001-06-26T11:04:46Z</cp:lastPrinted>
  <dcterms:created xsi:type="dcterms:W3CDTF">2003-02-07T14:51:41Z</dcterms:created>
  <dcterms:modified xsi:type="dcterms:W3CDTF">2011-03-22T08:57:39Z</dcterms:modified>
</cp:coreProperties>
</file>