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7" r:id="rId3"/>
    <p:sldId id="268" r:id="rId4"/>
    <p:sldId id="270" r:id="rId5"/>
    <p:sldId id="266" r:id="rId6"/>
    <p:sldId id="272" r:id="rId7"/>
    <p:sldId id="277" r:id="rId8"/>
    <p:sldId id="273" r:id="rId9"/>
    <p:sldId id="275" r:id="rId10"/>
    <p:sldId id="274" r:id="rId11"/>
    <p:sldId id="276" r:id="rId12"/>
    <p:sldId id="263" r:id="rId13"/>
  </p:sldIdLst>
  <p:sldSz cx="9144000" cy="6858000" type="screen4x3"/>
  <p:notesSz cx="6743700" cy="9893300"/>
  <p:defaultTextStyle>
    <a:defPPr>
      <a:defRPr lang="de-DE"/>
    </a:defPPr>
    <a:lvl1pPr algn="l" rtl="0" fontAlgn="base">
      <a:lnSpc>
        <a:spcPct val="9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BMWTypeRegular" pitchFamily="34" charset="0"/>
        <a:ea typeface="+mn-ea"/>
        <a:cs typeface="+mn-cs"/>
      </a:defRPr>
    </a:lvl1pPr>
    <a:lvl2pPr marL="457200" algn="l" rtl="0" fontAlgn="base">
      <a:lnSpc>
        <a:spcPct val="9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BMWTypeRegular" pitchFamily="34" charset="0"/>
        <a:ea typeface="+mn-ea"/>
        <a:cs typeface="+mn-cs"/>
      </a:defRPr>
    </a:lvl2pPr>
    <a:lvl3pPr marL="914400" algn="l" rtl="0" fontAlgn="base">
      <a:lnSpc>
        <a:spcPct val="9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BMWTypeRegular" pitchFamily="34" charset="0"/>
        <a:ea typeface="+mn-ea"/>
        <a:cs typeface="+mn-cs"/>
      </a:defRPr>
    </a:lvl3pPr>
    <a:lvl4pPr marL="1371600" algn="l" rtl="0" fontAlgn="base">
      <a:lnSpc>
        <a:spcPct val="9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BMWTypeRegular" pitchFamily="34" charset="0"/>
        <a:ea typeface="+mn-ea"/>
        <a:cs typeface="+mn-cs"/>
      </a:defRPr>
    </a:lvl4pPr>
    <a:lvl5pPr marL="1828800" algn="l" rtl="0" fontAlgn="base">
      <a:lnSpc>
        <a:spcPct val="9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BMWTypeRegular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MWTypeRegular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MWTypeRegular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MWTypeRegular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MWTypeRegular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F5F5"/>
    <a:srgbClr val="BEE6E6"/>
    <a:srgbClr val="A5CFCF"/>
    <a:srgbClr val="7DB3B3"/>
    <a:srgbClr val="669999"/>
    <a:srgbClr val="CC3333"/>
    <a:srgbClr val="999999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88" autoAdjust="0"/>
    <p:restoredTop sz="94682" autoAdjust="0"/>
  </p:normalViewPr>
  <p:slideViewPr>
    <p:cSldViewPr snapToGrid="0">
      <p:cViewPr varScale="1">
        <p:scale>
          <a:sx n="79" d="100"/>
          <a:sy n="79" d="100"/>
        </p:scale>
        <p:origin x="-996" y="-90"/>
      </p:cViewPr>
      <p:guideLst>
        <p:guide orient="horz" pos="122"/>
        <p:guide orient="horz" pos="960"/>
        <p:guide pos="113"/>
        <p:guide pos="841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1113" y="0"/>
            <a:ext cx="29225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CH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98000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1113" y="9398000"/>
            <a:ext cx="29225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A270B02-6038-4CE3-BBA5-CB00AEE463F7}" type="slidenum">
              <a:rPr lang="de-CH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/>
            </a:lvl1pPr>
          </a:lstStyle>
          <a:p>
            <a:endParaRPr lang="de-DE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9525" y="0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/>
            </a:lvl1pPr>
          </a:lstStyle>
          <a:p>
            <a:endParaRPr lang="de-DE"/>
          </a:p>
        </p:txBody>
      </p:sp>
      <p:sp>
        <p:nvSpPr>
          <p:cNvPr id="7270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898525" y="741363"/>
            <a:ext cx="4946650" cy="3709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2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99000"/>
            <a:ext cx="5394325" cy="445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6413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/>
            </a:lvl1pPr>
          </a:lstStyle>
          <a:p>
            <a:endParaRPr lang="de-DE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9525" y="9396413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/>
            </a:lvl1pPr>
          </a:lstStyle>
          <a:p>
            <a:fld id="{B8437940-C284-429D-B75B-079B3DA4A3D0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MWTypeRegular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MWTypeRegular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MWTypeRegular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MWTypeRegular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MWTypeRegular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93" name="Picture 10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4138" y="6113463"/>
            <a:ext cx="188753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5792" name="Picture 1040" descr="s8v4fa2p3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4450" y="5243513"/>
            <a:ext cx="993775" cy="1195387"/>
          </a:xfrm>
          <a:prstGeom prst="rect">
            <a:avLst/>
          </a:prstGeom>
          <a:noFill/>
        </p:spPr>
      </p:pic>
      <p:sp>
        <p:nvSpPr>
          <p:cNvPr id="75782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1335088" y="1443038"/>
            <a:ext cx="7696200" cy="3263900"/>
          </a:xfrm>
        </p:spPr>
        <p:txBody>
          <a:bodyPr/>
          <a:lstStyle>
            <a:lvl1pPr>
              <a:defRPr sz="3800" b="1">
                <a:solidFill>
                  <a:schemeClr val="bg2"/>
                </a:solidFill>
              </a:defRPr>
            </a:lvl1pPr>
          </a:lstStyle>
          <a:p>
            <a:r>
              <a:rPr lang="de-CH"/>
              <a:t>Master-Untertitelformat bearbeiten</a:t>
            </a:r>
          </a:p>
        </p:txBody>
      </p:sp>
      <p:sp>
        <p:nvSpPr>
          <p:cNvPr id="75783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1335088" y="107950"/>
            <a:ext cx="7716837" cy="1154113"/>
          </a:xfrm>
        </p:spPr>
        <p:txBody>
          <a:bodyPr/>
          <a:lstStyle>
            <a:lvl1pPr>
              <a:defRPr sz="3800"/>
            </a:lvl1pPr>
          </a:lstStyle>
          <a:p>
            <a:r>
              <a:rPr lang="de-CH"/>
              <a:t>Mastertitelformat bearbeiten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085013" y="133350"/>
            <a:ext cx="1916112" cy="65166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35088" y="133350"/>
            <a:ext cx="5597525" cy="6516688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35088" y="1474788"/>
            <a:ext cx="3754437" cy="5175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41925" y="1474788"/>
            <a:ext cx="3756025" cy="5175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35088" y="1474788"/>
            <a:ext cx="7662862" cy="5175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CH" smtClean="0"/>
              <a:t>Mastertextformat bearbeiten</a:t>
            </a:r>
          </a:p>
          <a:p>
            <a:pPr lvl="1"/>
            <a:r>
              <a:rPr lang="de-DE" altLang="de-CH" smtClean="0"/>
              <a:t>Zweite Ebene</a:t>
            </a:r>
          </a:p>
          <a:p>
            <a:pPr lvl="2"/>
            <a:r>
              <a:rPr lang="de-DE" altLang="de-CH" smtClean="0"/>
              <a:t>Dritte Ebene</a:t>
            </a:r>
          </a:p>
          <a:p>
            <a:pPr lvl="3"/>
            <a:r>
              <a:rPr lang="de-DE" altLang="de-CH" smtClean="0"/>
              <a:t>Vierte Ebene</a:t>
            </a:r>
          </a:p>
          <a:p>
            <a:pPr lvl="4"/>
            <a:r>
              <a:rPr lang="de-DE" altLang="de-CH" smtClean="0"/>
              <a:t>Fünfte Ebene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335088" y="133350"/>
            <a:ext cx="7666037" cy="1101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CH" smtClean="0"/>
              <a:t>Mastertitelformat bearbeiten</a:t>
            </a:r>
          </a:p>
        </p:txBody>
      </p:sp>
      <p:sp>
        <p:nvSpPr>
          <p:cNvPr id="74759" name="Text Box 7"/>
          <p:cNvSpPr txBox="1">
            <a:spLocks noChangeArrowheads="1"/>
          </p:cNvSpPr>
          <p:nvPr/>
        </p:nvSpPr>
        <p:spPr bwMode="auto">
          <a:xfrm>
            <a:off x="179388" y="171450"/>
            <a:ext cx="1069975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r>
              <a:rPr lang="de-DE" sz="900">
                <a:latin typeface="BMWTypeLight" pitchFamily="34" charset="0"/>
              </a:rPr>
              <a:t>Namenskonvention</a:t>
            </a:r>
          </a:p>
          <a:p>
            <a:r>
              <a:rPr lang="de-DE" sz="900">
                <a:latin typeface="BMWTypeLight" pitchFamily="34" charset="0"/>
              </a:rPr>
              <a:t>MZ-611, J. Liewald</a:t>
            </a:r>
          </a:p>
          <a:p>
            <a:r>
              <a:rPr lang="de-DE" sz="900">
                <a:latin typeface="BMWTypeLight" pitchFamily="34" charset="0"/>
              </a:rPr>
              <a:t>21.02.2008</a:t>
            </a:r>
          </a:p>
          <a:p>
            <a:r>
              <a:rPr lang="de-DE" sz="900">
                <a:latin typeface="BMWTypeLight" pitchFamily="34" charset="0"/>
              </a:rPr>
              <a:t>Seite </a:t>
            </a:r>
            <a:fld id="{8868AD45-A02E-4309-88F6-104BE5BCCAE0}" type="slidenum">
              <a:rPr lang="de-DE" sz="900">
                <a:latin typeface="BMWTypeLight" pitchFamily="34" charset="0"/>
              </a:rPr>
              <a:pPr/>
              <a:t>‹Nr.›</a:t>
            </a:fld>
            <a:endParaRPr lang="de-DE" sz="900">
              <a:latin typeface="BMWTypeLight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l" defTabSz="896938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896938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BMWTypeRegular" pitchFamily="34" charset="0"/>
        </a:defRPr>
      </a:lvl2pPr>
      <a:lvl3pPr algn="l" defTabSz="896938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BMWTypeRegular" pitchFamily="34" charset="0"/>
        </a:defRPr>
      </a:lvl3pPr>
      <a:lvl4pPr algn="l" defTabSz="896938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BMWTypeRegular" pitchFamily="34" charset="0"/>
        </a:defRPr>
      </a:lvl4pPr>
      <a:lvl5pPr algn="l" defTabSz="896938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BMWTypeRegular" pitchFamily="34" charset="0"/>
        </a:defRPr>
      </a:lvl5pPr>
      <a:lvl6pPr marL="457200" algn="l" defTabSz="896938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BMWTypeRegular" pitchFamily="34" charset="0"/>
        </a:defRPr>
      </a:lvl6pPr>
      <a:lvl7pPr marL="914400" algn="l" defTabSz="896938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BMWTypeRegular" pitchFamily="34" charset="0"/>
        </a:defRPr>
      </a:lvl7pPr>
      <a:lvl8pPr marL="1371600" algn="l" defTabSz="896938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BMWTypeRegular" pitchFamily="34" charset="0"/>
        </a:defRPr>
      </a:lvl8pPr>
      <a:lvl9pPr marL="1828800" algn="l" defTabSz="896938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BMWTypeRegular" pitchFamily="34" charset="0"/>
        </a:defRPr>
      </a:lvl9pPr>
    </p:titleStyle>
    <p:bodyStyle>
      <a:lvl1pPr algn="l" defTabSz="917575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161925" algn="l" defTabSz="917575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+mn-lt"/>
        </a:defRPr>
      </a:lvl2pPr>
      <a:lvl3pPr marL="323850" algn="l" defTabSz="917575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+mn-lt"/>
        </a:defRPr>
      </a:lvl3pPr>
      <a:lvl4pPr marL="485775" algn="l" defTabSz="917575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+mn-lt"/>
        </a:defRPr>
      </a:lvl4pPr>
      <a:lvl5pPr marL="647700" algn="l" defTabSz="917575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+mn-lt"/>
        </a:defRPr>
      </a:lvl5pPr>
      <a:lvl6pPr marL="1104900" algn="l" defTabSz="917575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+mn-lt"/>
        </a:defRPr>
      </a:lvl6pPr>
      <a:lvl7pPr marL="1562100" algn="l" defTabSz="917575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+mn-lt"/>
        </a:defRPr>
      </a:lvl7pPr>
      <a:lvl8pPr marL="2019300" algn="l" defTabSz="917575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+mn-lt"/>
        </a:defRPr>
      </a:lvl8pPr>
      <a:lvl9pPr marL="2476500" algn="l" defTabSz="917575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335088" y="107950"/>
            <a:ext cx="7808912" cy="1154113"/>
          </a:xfrm>
        </p:spPr>
        <p:txBody>
          <a:bodyPr/>
          <a:lstStyle/>
          <a:p>
            <a:r>
              <a:rPr lang="de-DE"/>
              <a:t>Fabrikplanung</a:t>
            </a:r>
            <a:br>
              <a:rPr lang="de-DE"/>
            </a:br>
            <a:r>
              <a:rPr lang="de-DE">
                <a:solidFill>
                  <a:schemeClr val="bg2"/>
                </a:solidFill>
              </a:rPr>
              <a:t>Namenskonvention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/>
          <a:lstStyle/>
          <a:p>
            <a:endParaRPr lang="de-CH">
              <a:solidFill>
                <a:schemeClr val="tx1"/>
              </a:solidFill>
            </a:endParaRPr>
          </a:p>
          <a:p>
            <a:endParaRPr lang="de-DE">
              <a:solidFill>
                <a:schemeClr val="tx1"/>
              </a:solidFill>
            </a:endParaRPr>
          </a:p>
          <a:p>
            <a:r>
              <a:rPr lang="de-DE">
                <a:solidFill>
                  <a:schemeClr val="tx1"/>
                </a:solidFill>
              </a:rPr>
              <a:t>Tipps und Tricks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Namenskonvention Tipps &amp; Tricks </a:t>
            </a:r>
            <a:br>
              <a:rPr lang="de-DE"/>
            </a:br>
            <a:r>
              <a:rPr lang="de-DE">
                <a:solidFill>
                  <a:schemeClr val="bg2"/>
                </a:solidFill>
              </a:rPr>
              <a:t>Export-Dialog</a:t>
            </a:r>
          </a:p>
        </p:txBody>
      </p:sp>
      <p:pic>
        <p:nvPicPr>
          <p:cNvPr id="1198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132138"/>
            <a:ext cx="7675563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1389063" y="1123950"/>
            <a:ext cx="759460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de-DE" b="1"/>
              <a:t>Aufruf des Exportdialogs:</a:t>
            </a:r>
          </a:p>
          <a:p>
            <a:r>
              <a:rPr lang="de-DE"/>
              <a:t>Markieren Sie in ProjectWise die zu exportierenden Dokumente mit der rechten Maustaste und wählen Sie die Funktion BMW-DocWizard-&gt;Dokumente Exportieren.</a:t>
            </a:r>
          </a:p>
        </p:txBody>
      </p:sp>
      <p:sp>
        <p:nvSpPr>
          <p:cNvPr id="119813" name="AutoShape 5"/>
          <p:cNvSpPr>
            <a:spLocks/>
          </p:cNvSpPr>
          <p:nvPr/>
        </p:nvSpPr>
        <p:spPr bwMode="auto">
          <a:xfrm>
            <a:off x="5867400" y="2365375"/>
            <a:ext cx="1704975" cy="609600"/>
          </a:xfrm>
          <a:prstGeom prst="borderCallout2">
            <a:avLst>
              <a:gd name="adj1" fmla="val 18750"/>
              <a:gd name="adj2" fmla="val 104468"/>
              <a:gd name="adj3" fmla="val 18750"/>
              <a:gd name="adj4" fmla="val 124208"/>
              <a:gd name="adj5" fmla="val 223440"/>
              <a:gd name="adj6" fmla="val 144694"/>
            </a:avLst>
          </a:prstGeom>
          <a:solidFill>
            <a:srgbClr val="7DB3B3"/>
          </a:solidFill>
          <a:ln w="9525">
            <a:solidFill>
              <a:srgbClr val="7DB3B3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/>
            <a:r>
              <a:rPr lang="de-DE" sz="1400"/>
              <a:t>Definiert wohin die Dateien exportiert werden sollen</a:t>
            </a:r>
          </a:p>
        </p:txBody>
      </p:sp>
      <p:sp>
        <p:nvSpPr>
          <p:cNvPr id="119814" name="AutoShape 6"/>
          <p:cNvSpPr>
            <a:spLocks/>
          </p:cNvSpPr>
          <p:nvPr/>
        </p:nvSpPr>
        <p:spPr bwMode="auto">
          <a:xfrm>
            <a:off x="2152650" y="5508625"/>
            <a:ext cx="1933575" cy="1247775"/>
          </a:xfrm>
          <a:prstGeom prst="borderCallout2">
            <a:avLst>
              <a:gd name="adj1" fmla="val 9162"/>
              <a:gd name="adj2" fmla="val -3940"/>
              <a:gd name="adj3" fmla="val 9162"/>
              <a:gd name="adj4" fmla="val -13630"/>
              <a:gd name="adj5" fmla="val -116792"/>
              <a:gd name="adj6" fmla="val -23644"/>
            </a:avLst>
          </a:prstGeom>
          <a:solidFill>
            <a:srgbClr val="7DB3B3"/>
          </a:solidFill>
          <a:ln w="9525">
            <a:solidFill>
              <a:srgbClr val="7DB3B3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/>
            <a:r>
              <a:rPr lang="de-DE" sz="1400"/>
              <a:t>Legt fest ob die Dateien nur herauskopiert werden sollen, oder auch den Status „Exportiert“ bekommen sollen </a:t>
            </a:r>
          </a:p>
        </p:txBody>
      </p:sp>
      <p:sp>
        <p:nvSpPr>
          <p:cNvPr id="119815" name="AutoShape 7"/>
          <p:cNvSpPr>
            <a:spLocks/>
          </p:cNvSpPr>
          <p:nvPr/>
        </p:nvSpPr>
        <p:spPr bwMode="auto">
          <a:xfrm>
            <a:off x="6932613" y="5335588"/>
            <a:ext cx="2078037" cy="1525587"/>
          </a:xfrm>
          <a:prstGeom prst="borderCallout2">
            <a:avLst>
              <a:gd name="adj1" fmla="val 7491"/>
              <a:gd name="adj2" fmla="val -3667"/>
              <a:gd name="adj3" fmla="val 7491"/>
              <a:gd name="adj4" fmla="val -4509"/>
              <a:gd name="adj5" fmla="val -85537"/>
              <a:gd name="adj6" fmla="val -4509"/>
            </a:avLst>
          </a:prstGeom>
          <a:solidFill>
            <a:srgbClr val="7DB3B3"/>
          </a:solidFill>
          <a:ln w="9525">
            <a:solidFill>
              <a:srgbClr val="7DB3B3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/>
            <a:r>
              <a:rPr lang="de-DE" sz="1400"/>
              <a:t>Dateien werden nach dem Export gezipt und an eine E-Mail angehängt.</a:t>
            </a:r>
          </a:p>
          <a:p>
            <a:pPr algn="ctr"/>
            <a:r>
              <a:rPr lang="de-DE" sz="1400"/>
              <a:t>(Achtung: Diese Funktion verpackt alle Dateien die sich im Export-Verzeichnis befinden!) </a:t>
            </a:r>
          </a:p>
        </p:txBody>
      </p:sp>
      <p:sp>
        <p:nvSpPr>
          <p:cNvPr id="119816" name="AutoShape 8"/>
          <p:cNvSpPr>
            <a:spLocks/>
          </p:cNvSpPr>
          <p:nvPr/>
        </p:nvSpPr>
        <p:spPr bwMode="auto">
          <a:xfrm>
            <a:off x="1409700" y="2251075"/>
            <a:ext cx="1695450" cy="828675"/>
          </a:xfrm>
          <a:prstGeom prst="borderCallout2">
            <a:avLst>
              <a:gd name="adj1" fmla="val 13792"/>
              <a:gd name="adj2" fmla="val 104495"/>
              <a:gd name="adj3" fmla="val 13792"/>
              <a:gd name="adj4" fmla="val 111421"/>
              <a:gd name="adj5" fmla="val 214944"/>
              <a:gd name="adj6" fmla="val 118537"/>
            </a:avLst>
          </a:prstGeom>
          <a:solidFill>
            <a:srgbClr val="7DB3B3"/>
          </a:solidFill>
          <a:ln w="9525">
            <a:solidFill>
              <a:srgbClr val="7DB3B3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/>
            <a:r>
              <a:rPr lang="de-DE" sz="1400"/>
              <a:t>Definiert ob die </a:t>
            </a:r>
          </a:p>
          <a:p>
            <a:pPr algn="ctr"/>
            <a:r>
              <a:rPr lang="de-DE" sz="1400"/>
              <a:t>Referenzen mit herauskopiert werden sollen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Namenskonvention Tipps &amp; Tricks </a:t>
            </a:r>
            <a:br>
              <a:rPr lang="de-DE"/>
            </a:br>
            <a:r>
              <a:rPr lang="de-DE">
                <a:solidFill>
                  <a:schemeClr val="bg2"/>
                </a:solidFill>
              </a:rPr>
              <a:t>Import von Dateien (1/2)</a:t>
            </a:r>
          </a:p>
        </p:txBody>
      </p:sp>
      <p:pic>
        <p:nvPicPr>
          <p:cNvPr id="1218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9813" y="2159000"/>
            <a:ext cx="7978775" cy="4598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21860" name="AutoShape 4"/>
          <p:cNvSpPr>
            <a:spLocks/>
          </p:cNvSpPr>
          <p:nvPr/>
        </p:nvSpPr>
        <p:spPr bwMode="auto">
          <a:xfrm>
            <a:off x="3171825" y="3090863"/>
            <a:ext cx="5778500" cy="1254125"/>
          </a:xfrm>
          <a:prstGeom prst="borderCallout2">
            <a:avLst>
              <a:gd name="adj1" fmla="val 9116"/>
              <a:gd name="adj2" fmla="val -1319"/>
              <a:gd name="adj3" fmla="val 9116"/>
              <a:gd name="adj4" fmla="val -14421"/>
              <a:gd name="adj5" fmla="val 64556"/>
              <a:gd name="adj6" fmla="val -27639"/>
            </a:avLst>
          </a:prstGeom>
          <a:solidFill>
            <a:srgbClr val="7DB3B3"/>
          </a:solidFill>
          <a:ln w="19050">
            <a:solidFill>
              <a:srgbClr val="7DB3B3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/>
            <a:r>
              <a:rPr lang="de-DE" sz="1400"/>
              <a:t>Im oberen Bereich des Dialoges werden die Dateien aufgelistet, die </a:t>
            </a:r>
            <a:r>
              <a:rPr lang="de-DE" sz="1400" b="1"/>
              <a:t>anhand ihrer Plannummer einem Dokument in ProjectWise zugeordnet</a:t>
            </a:r>
            <a:r>
              <a:rPr lang="de-DE" sz="1400"/>
              <a:t> werden können, diese Dokumente können sich in Ordnern befinden, die </a:t>
            </a:r>
            <a:r>
              <a:rPr lang="de-DE" sz="1400" b="1"/>
              <a:t>nicht dem ProjectWise Zielordner entsprechen</a:t>
            </a:r>
            <a:r>
              <a:rPr lang="de-DE" sz="1400"/>
              <a:t>!</a:t>
            </a:r>
          </a:p>
          <a:p>
            <a:pPr algn="ctr"/>
            <a:r>
              <a:rPr lang="de-DE" sz="1400"/>
              <a:t>D.h. beim Import werden die in ProjectWise vorhandenen Dateien durch die Neuen ersetzt. </a:t>
            </a:r>
          </a:p>
        </p:txBody>
      </p:sp>
      <p:sp>
        <p:nvSpPr>
          <p:cNvPr id="121861" name="AutoShape 5"/>
          <p:cNvSpPr>
            <a:spLocks/>
          </p:cNvSpPr>
          <p:nvPr/>
        </p:nvSpPr>
        <p:spPr bwMode="auto">
          <a:xfrm>
            <a:off x="1803400" y="5711825"/>
            <a:ext cx="2279650" cy="838200"/>
          </a:xfrm>
          <a:prstGeom prst="borderCallout2">
            <a:avLst>
              <a:gd name="adj1" fmla="val 13634"/>
              <a:gd name="adj2" fmla="val -3343"/>
              <a:gd name="adj3" fmla="val 13634"/>
              <a:gd name="adj4" fmla="val -9403"/>
              <a:gd name="adj5" fmla="val -42801"/>
              <a:gd name="adj6" fmla="val -15528"/>
            </a:avLst>
          </a:prstGeom>
          <a:solidFill>
            <a:srgbClr val="7DB3B3"/>
          </a:solidFill>
          <a:ln w="19050">
            <a:solidFill>
              <a:srgbClr val="7DB3B3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/>
            <a:r>
              <a:rPr lang="de-DE" sz="1400"/>
              <a:t>Im unteren Bereich des Dialoges werden alle Dateien aufgelistet, die </a:t>
            </a:r>
            <a:r>
              <a:rPr lang="de-DE" sz="1400" b="1"/>
              <a:t>keine Plannummer</a:t>
            </a:r>
            <a:r>
              <a:rPr lang="de-DE" sz="1400"/>
              <a:t> haben.</a:t>
            </a:r>
          </a:p>
        </p:txBody>
      </p:sp>
      <p:sp>
        <p:nvSpPr>
          <p:cNvPr id="121864" name="AutoShape 8"/>
          <p:cNvSpPr>
            <a:spLocks/>
          </p:cNvSpPr>
          <p:nvPr/>
        </p:nvSpPr>
        <p:spPr bwMode="auto">
          <a:xfrm>
            <a:off x="5149850" y="5583238"/>
            <a:ext cx="3614738" cy="1062037"/>
          </a:xfrm>
          <a:prstGeom prst="borderCallout2">
            <a:avLst>
              <a:gd name="adj1" fmla="val 10764"/>
              <a:gd name="adj2" fmla="val -2106"/>
              <a:gd name="adj3" fmla="val 10764"/>
              <a:gd name="adj4" fmla="val -7861"/>
              <a:gd name="adj5" fmla="val -25412"/>
              <a:gd name="adj6" fmla="val -13704"/>
            </a:avLst>
          </a:prstGeom>
          <a:solidFill>
            <a:srgbClr val="7DB3B3"/>
          </a:solidFill>
          <a:ln w="19050">
            <a:solidFill>
              <a:srgbClr val="7DB3B3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/>
            <a:r>
              <a:rPr lang="de-DE" sz="1400"/>
              <a:t>Wurde in dem ProjectWise Zielordner ein Dokument mit </a:t>
            </a:r>
            <a:r>
              <a:rPr lang="de-DE" sz="1400" b="1"/>
              <a:t>gleichem Dateinamen oder Ursprungsdateinamen</a:t>
            </a:r>
            <a:r>
              <a:rPr lang="de-DE" sz="1400"/>
              <a:t> gefunden, so wird dieses durch die neue Datei ersetzt und der Doc-Wizard muss nicht befüllt werden.</a:t>
            </a:r>
          </a:p>
        </p:txBody>
      </p:sp>
      <p:sp>
        <p:nvSpPr>
          <p:cNvPr id="121865" name="Text Box 9"/>
          <p:cNvSpPr txBox="1">
            <a:spLocks noChangeArrowheads="1"/>
          </p:cNvSpPr>
          <p:nvPr/>
        </p:nvSpPr>
        <p:spPr bwMode="auto">
          <a:xfrm>
            <a:off x="1160463" y="1123950"/>
            <a:ext cx="759460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de-DE" b="1"/>
              <a:t>Aufruf des Importdialogs:</a:t>
            </a:r>
          </a:p>
          <a:p>
            <a:r>
              <a:rPr lang="de-DE"/>
              <a:t>Markieren Sie im Windows-Explorer die zu importierenden Dokumente und verschieben Sie diese per Drag &amp; Drop in den ProjectWise-Zielordner.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Namenskonvention Tipps &amp; Tricks </a:t>
            </a:r>
            <a:br>
              <a:rPr lang="de-DE"/>
            </a:br>
            <a:r>
              <a:rPr lang="de-DE">
                <a:solidFill>
                  <a:schemeClr val="bg2"/>
                </a:solidFill>
              </a:rPr>
              <a:t>Import von Dateien (2/2)</a:t>
            </a:r>
          </a:p>
        </p:txBody>
      </p:sp>
      <p:pic>
        <p:nvPicPr>
          <p:cNvPr id="10752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413" y="1847850"/>
            <a:ext cx="7978775" cy="4598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07528" name="AutoShape 8"/>
          <p:cNvSpPr>
            <a:spLocks/>
          </p:cNvSpPr>
          <p:nvPr/>
        </p:nvSpPr>
        <p:spPr bwMode="auto">
          <a:xfrm>
            <a:off x="4103688" y="1082675"/>
            <a:ext cx="3819525" cy="638175"/>
          </a:xfrm>
          <a:prstGeom prst="borderCallout2">
            <a:avLst>
              <a:gd name="adj1" fmla="val 17912"/>
              <a:gd name="adj2" fmla="val -1995"/>
              <a:gd name="adj3" fmla="val 17912"/>
              <a:gd name="adj4" fmla="val -29176"/>
              <a:gd name="adj5" fmla="val 297014"/>
              <a:gd name="adj6" fmla="val -56856"/>
            </a:avLst>
          </a:prstGeom>
          <a:solidFill>
            <a:srgbClr val="7DB3B3"/>
          </a:solidFill>
          <a:ln w="9525">
            <a:solidFill>
              <a:srgbClr val="7DB3B3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/>
            <a:r>
              <a:rPr lang="de-DE" sz="1400"/>
              <a:t>Bei farbig hinterlegten Dokumenten weichen die neuen Attribute von den in ProjectWise bereits gespeicherten Attributen ab</a:t>
            </a:r>
          </a:p>
        </p:txBody>
      </p:sp>
      <p:sp>
        <p:nvSpPr>
          <p:cNvPr id="107529" name="AutoShape 9"/>
          <p:cNvSpPr>
            <a:spLocks/>
          </p:cNvSpPr>
          <p:nvPr/>
        </p:nvSpPr>
        <p:spPr bwMode="auto">
          <a:xfrm>
            <a:off x="4151313" y="3195638"/>
            <a:ext cx="1992312" cy="1049337"/>
          </a:xfrm>
          <a:prstGeom prst="borderCallout2">
            <a:avLst>
              <a:gd name="adj1" fmla="val 10894"/>
              <a:gd name="adj2" fmla="val -3824"/>
              <a:gd name="adj3" fmla="val 10894"/>
              <a:gd name="adj4" fmla="val -33546"/>
              <a:gd name="adj5" fmla="val 153102"/>
              <a:gd name="adj6" fmla="val -78167"/>
            </a:avLst>
          </a:prstGeom>
          <a:solidFill>
            <a:srgbClr val="7DB3B3"/>
          </a:solidFill>
          <a:ln w="19050">
            <a:solidFill>
              <a:srgbClr val="7DB3B3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/>
            <a:r>
              <a:rPr lang="de-DE" sz="1400"/>
              <a:t>Wird hier </a:t>
            </a:r>
          </a:p>
        </p:txBody>
      </p:sp>
      <p:sp>
        <p:nvSpPr>
          <p:cNvPr id="107530" name="AutoShape 10"/>
          <p:cNvSpPr>
            <a:spLocks/>
          </p:cNvSpPr>
          <p:nvPr/>
        </p:nvSpPr>
        <p:spPr bwMode="auto">
          <a:xfrm>
            <a:off x="4135438" y="3190875"/>
            <a:ext cx="2125662" cy="1222375"/>
          </a:xfrm>
          <a:prstGeom prst="borderCallout2">
            <a:avLst>
              <a:gd name="adj1" fmla="val 9352"/>
              <a:gd name="adj2" fmla="val -3583"/>
              <a:gd name="adj3" fmla="val 9352"/>
              <a:gd name="adj4" fmla="val -14190"/>
              <a:gd name="adj5" fmla="val -35065"/>
              <a:gd name="adj6" fmla="val -30097"/>
            </a:avLst>
          </a:prstGeom>
          <a:solidFill>
            <a:srgbClr val="7DB3B3"/>
          </a:solidFill>
          <a:ln w="19050">
            <a:solidFill>
              <a:srgbClr val="7DB3B3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/>
            <a:r>
              <a:rPr lang="de-DE" sz="1400"/>
              <a:t>Die Spalte Status zeigt vor dem Import, was mit der Datei passieren wird (z.B. Neuanlage), und meldet nach dem Import das Ergebnis.</a:t>
            </a:r>
          </a:p>
        </p:txBody>
      </p:sp>
      <p:sp>
        <p:nvSpPr>
          <p:cNvPr id="107531" name="AutoShape 11"/>
          <p:cNvSpPr>
            <a:spLocks/>
          </p:cNvSpPr>
          <p:nvPr/>
        </p:nvSpPr>
        <p:spPr bwMode="auto">
          <a:xfrm>
            <a:off x="3487738" y="5233988"/>
            <a:ext cx="2949575" cy="1228725"/>
          </a:xfrm>
          <a:prstGeom prst="borderCallout2">
            <a:avLst>
              <a:gd name="adj1" fmla="val 9301"/>
              <a:gd name="adj2" fmla="val -2583"/>
              <a:gd name="adj3" fmla="val 9301"/>
              <a:gd name="adj4" fmla="val -14426"/>
              <a:gd name="adj5" fmla="val -5426"/>
              <a:gd name="adj6" fmla="val -32130"/>
            </a:avLst>
          </a:prstGeom>
          <a:solidFill>
            <a:srgbClr val="7DB3B3"/>
          </a:solidFill>
          <a:ln w="19050">
            <a:solidFill>
              <a:srgbClr val="7DB3B3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/>
            <a:r>
              <a:rPr lang="de-DE" sz="1400"/>
              <a:t>Soll eine nicht namenskonforme Datei einem bestimmten Dokument in ProjectWise zugeordnet werden, so kann über „Kontextmenu-&gt; Zieldokument auswählen“ dieses festgelegt werden.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Namenskonvention Tipps &amp; Tricks </a:t>
            </a:r>
            <a:br>
              <a:rPr lang="de-DE"/>
            </a:br>
            <a:r>
              <a:rPr lang="de-DE">
                <a:solidFill>
                  <a:schemeClr val="bg2"/>
                </a:solidFill>
              </a:rPr>
              <a:t>ProjectWise Explorer</a:t>
            </a:r>
          </a:p>
        </p:txBody>
      </p:sp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1379538" y="1123950"/>
            <a:ext cx="7451725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de-DE"/>
              <a:t>Es gibt die Möglichkeit im ProjectWise Explorer die Spaltenbelegung </a:t>
            </a:r>
            <a:br>
              <a:rPr lang="de-DE"/>
            </a:br>
            <a:r>
              <a:rPr lang="de-DE"/>
              <a:t>zu ändern und sich die Attribute der Namenskonvention einzublenden.</a:t>
            </a:r>
          </a:p>
          <a:p>
            <a:r>
              <a:rPr lang="de-DE"/>
              <a:t>Dadurch kann man z.B. nach der Zeichnungsnummer, dem Fließtext oder der Planart sortieren.</a:t>
            </a:r>
          </a:p>
          <a:p>
            <a:endParaRPr lang="de-DE"/>
          </a:p>
          <a:p>
            <a:r>
              <a:rPr lang="de-DE"/>
              <a:t>Übrigens: Die Spalte „Ursprungsdatei“ zeigt den Dateinamen an, wie er vor der letzten Umbenennung war.</a:t>
            </a:r>
          </a:p>
        </p:txBody>
      </p:sp>
      <p:pic>
        <p:nvPicPr>
          <p:cNvPr id="1116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9063" y="3773488"/>
            <a:ext cx="6975475" cy="294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Namenskonvention Tipps &amp; Tricks </a:t>
            </a:r>
            <a:br>
              <a:rPr lang="de-DE"/>
            </a:br>
            <a:r>
              <a:rPr lang="de-DE">
                <a:solidFill>
                  <a:schemeClr val="bg2"/>
                </a:solidFill>
              </a:rPr>
              <a:t>DocWizard (1/4)</a:t>
            </a:r>
          </a:p>
        </p:txBody>
      </p:sp>
      <p:pic>
        <p:nvPicPr>
          <p:cNvPr id="11367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5875" y="3206750"/>
            <a:ext cx="3841750" cy="3519488"/>
          </a:xfrm>
          <a:prstGeom prst="rect">
            <a:avLst/>
          </a:prstGeom>
          <a:noFill/>
          <a:ln w="12700">
            <a:miter lim="800000"/>
            <a:headEnd/>
            <a:tailEnd/>
          </a:ln>
          <a:effectLst/>
        </p:spPr>
      </p:pic>
      <p:sp>
        <p:nvSpPr>
          <p:cNvPr id="113672" name="Oval 8"/>
          <p:cNvSpPr>
            <a:spLocks noChangeArrowheads="1"/>
          </p:cNvSpPr>
          <p:nvPr/>
        </p:nvSpPr>
        <p:spPr bwMode="auto">
          <a:xfrm>
            <a:off x="5195888" y="6402388"/>
            <a:ext cx="822325" cy="274637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endParaRPr lang="de-DE"/>
          </a:p>
        </p:txBody>
      </p:sp>
      <p:sp>
        <p:nvSpPr>
          <p:cNvPr id="113673" name="Oval 9"/>
          <p:cNvSpPr>
            <a:spLocks noChangeArrowheads="1"/>
          </p:cNvSpPr>
          <p:nvPr/>
        </p:nvSpPr>
        <p:spPr bwMode="auto">
          <a:xfrm>
            <a:off x="5094288" y="3495675"/>
            <a:ext cx="3924300" cy="922338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endParaRPr lang="de-DE"/>
          </a:p>
        </p:txBody>
      </p:sp>
      <p:sp>
        <p:nvSpPr>
          <p:cNvPr id="113674" name="Text Box 10"/>
          <p:cNvSpPr txBox="1">
            <a:spLocks noChangeArrowheads="1"/>
          </p:cNvSpPr>
          <p:nvPr/>
        </p:nvSpPr>
        <p:spPr bwMode="auto">
          <a:xfrm>
            <a:off x="1379538" y="1123950"/>
            <a:ext cx="745172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de-DE" b="1"/>
              <a:t>Öffnen und Umbenennen von Dokumenten:</a:t>
            </a:r>
          </a:p>
          <a:p>
            <a:r>
              <a:rPr lang="de-DE"/>
              <a:t>Im Doc-Wizard können Sie über das Häkchen „Dateiname anpassen“ steuern, ob nur der ProjectWise Dokumentname und die –beschreibung geändert werden soll, oder auch der Dateiname. </a:t>
            </a:r>
          </a:p>
          <a:p>
            <a:pPr eaLnBrk="0" hangingPunct="0">
              <a:lnSpc>
                <a:spcPct val="100000"/>
              </a:lnSpc>
            </a:pPr>
            <a:r>
              <a:rPr lang="de-DE"/>
              <a:t>Wie sich Ihre Eingaben auswirken, können Sie immer im oberen Bereich des Doc-Wizards sehen.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Namenskonvention Tipps &amp; Tricks </a:t>
            </a:r>
            <a:br>
              <a:rPr lang="de-DE"/>
            </a:br>
            <a:r>
              <a:rPr lang="de-DE">
                <a:solidFill>
                  <a:schemeClr val="bg2"/>
                </a:solidFill>
              </a:rPr>
              <a:t>DocWizard: (2/4)</a:t>
            </a:r>
          </a:p>
        </p:txBody>
      </p:sp>
      <p:sp>
        <p:nvSpPr>
          <p:cNvPr id="115715" name="Text Box 3"/>
          <p:cNvSpPr txBox="1">
            <a:spLocks noChangeArrowheads="1"/>
          </p:cNvSpPr>
          <p:nvPr/>
        </p:nvSpPr>
        <p:spPr bwMode="auto">
          <a:xfrm>
            <a:off x="1389063" y="1123950"/>
            <a:ext cx="7451725" cy="222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de-DE" b="1"/>
              <a:t>Schnelles Öffnen einer Datei:</a:t>
            </a:r>
          </a:p>
          <a:p>
            <a:r>
              <a:rPr lang="de-DE"/>
              <a:t>Wenn Sie nur mal schnell in eine Datei hineinschauen und keine Änderungen daran vornehmen wollen, können Sie die Datei</a:t>
            </a:r>
            <a:r>
              <a:rPr lang="de-DE" b="1"/>
              <a:t> </a:t>
            </a:r>
            <a:r>
              <a:rPr lang="de-DE"/>
              <a:t>„Schreibgeschützt öffnen“ und dadurch vermeiden, dass Sie den Doc-Wizard befüllen müssen.</a:t>
            </a:r>
          </a:p>
          <a:p>
            <a:pPr>
              <a:lnSpc>
                <a:spcPct val="50000"/>
              </a:lnSpc>
            </a:pPr>
            <a:endParaRPr lang="de-DE"/>
          </a:p>
          <a:p>
            <a:r>
              <a:rPr lang="de-DE"/>
              <a:t>Markieren Sie dazu die Datei mit der rechten Maustaste und wählen dann aus dem Kontextmenu:  „Schreibgeschützt öffnen“</a:t>
            </a:r>
          </a:p>
          <a:p>
            <a:endParaRPr lang="de-DE"/>
          </a:p>
        </p:txBody>
      </p:sp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1397000" y="3344863"/>
            <a:ext cx="3800475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de-DE" b="1"/>
              <a:t>Schnelles Befüllen des Doc-Wizards:</a:t>
            </a:r>
          </a:p>
          <a:p>
            <a:r>
              <a:rPr lang="de-DE"/>
              <a:t>Sie können per Tastatur aus langen Picklisten (z.B. Werk &amp; Gebäude) schnell einen Wert auswählen. Markieren Sie das Feld und tippen Sie die ersten Buchstaben ein, bis der richtige Wert markiert ist und schließen Sie dann die Auswahl mit der „Return“- oder „Enter“-Taste ab.</a:t>
            </a:r>
          </a:p>
        </p:txBody>
      </p:sp>
      <p:pic>
        <p:nvPicPr>
          <p:cNvPr id="11571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4788" y="3398838"/>
            <a:ext cx="3667125" cy="336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Namenskonvention Tipps &amp; Tricks </a:t>
            </a:r>
            <a:br>
              <a:rPr lang="de-DE"/>
            </a:br>
            <a:r>
              <a:rPr lang="de-DE">
                <a:solidFill>
                  <a:schemeClr val="bg2"/>
                </a:solidFill>
              </a:rPr>
              <a:t>DocWizard: (3/4)</a:t>
            </a:r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1389063" y="1123950"/>
            <a:ext cx="7451725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de-DE" b="1"/>
              <a:t>Anlegen von MicroStation- oder FIS-Dateien:</a:t>
            </a:r>
          </a:p>
          <a:p>
            <a:r>
              <a:rPr lang="de-DE"/>
              <a:t>Öffnen Sie mit der rechten Maustaste das Kontextmenu und wählen Sie die Funktion „Neu-&gt;Dokument“. Der Doc-Wizard ist bereits mit den Werten der letzten Neuanlage vorbefüllt. Diese brauchen Sie nur noch anzupassen und über den Knopf „Auswählen“ eine Seeddatei festzulegen. </a:t>
            </a:r>
          </a:p>
          <a:p>
            <a:endParaRPr lang="de-DE"/>
          </a:p>
        </p:txBody>
      </p:sp>
      <p:pic>
        <p:nvPicPr>
          <p:cNvPr id="11059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3363" y="3059113"/>
            <a:ext cx="3973512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059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0" y="3548063"/>
            <a:ext cx="42576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0599" name="Line 7"/>
          <p:cNvSpPr>
            <a:spLocks noChangeShapeType="1"/>
          </p:cNvSpPr>
          <p:nvPr/>
        </p:nvSpPr>
        <p:spPr bwMode="auto">
          <a:xfrm flipV="1">
            <a:off x="5181600" y="5667375"/>
            <a:ext cx="1009650" cy="37147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Namenskonvention Tipps &amp; Tricks </a:t>
            </a:r>
            <a:br>
              <a:rPr lang="de-DE"/>
            </a:br>
            <a:r>
              <a:rPr lang="de-DE">
                <a:solidFill>
                  <a:schemeClr val="bg2"/>
                </a:solidFill>
              </a:rPr>
              <a:t>DocWizard: (4/4)</a:t>
            </a:r>
          </a:p>
        </p:txBody>
      </p:sp>
      <p:sp>
        <p:nvSpPr>
          <p:cNvPr id="117763" name="Text Box 3"/>
          <p:cNvSpPr txBox="1">
            <a:spLocks noChangeArrowheads="1"/>
          </p:cNvSpPr>
          <p:nvPr/>
        </p:nvSpPr>
        <p:spPr bwMode="auto">
          <a:xfrm>
            <a:off x="1389063" y="1123950"/>
            <a:ext cx="7451725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de-DE" b="1"/>
              <a:t>Anlegen mehrerer Dateien:</a:t>
            </a:r>
          </a:p>
          <a:p>
            <a:r>
              <a:rPr lang="de-DE"/>
              <a:t>Öffnen Sie mit der rechten Maustaste das Kontextmenu und wählen Sie die Funktion „Neu-&gt;Mehrere Dokumente“. Im folgenden Dialog können Sie die Anzahl der zu erstellenden Dokumente festlegen. Anschließend öffnet sich der Doc-Wizard in dem Sie einmalig für alle Dateien die Attribute festlegen. Der Doc-Wizard erzeugt dann die gewünschte Anzahl gleichnamiger Dateien (mit unterschiedlichen Plannummern). </a:t>
            </a:r>
          </a:p>
        </p:txBody>
      </p:sp>
      <p:pic>
        <p:nvPicPr>
          <p:cNvPr id="11776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6525" y="3060700"/>
            <a:ext cx="3190875" cy="1590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11776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6025" y="3054350"/>
            <a:ext cx="3984625" cy="3651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117771" name="Text Box 11"/>
          <p:cNvSpPr txBox="1">
            <a:spLocks noChangeArrowheads="1"/>
          </p:cNvSpPr>
          <p:nvPr/>
        </p:nvSpPr>
        <p:spPr bwMode="auto">
          <a:xfrm>
            <a:off x="252413" y="4727575"/>
            <a:ext cx="4630737" cy="2082800"/>
          </a:xfrm>
          <a:prstGeom prst="rect">
            <a:avLst/>
          </a:prstGeom>
          <a:solidFill>
            <a:srgbClr val="CC3333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de-DE" b="1"/>
              <a:t>Achtung:</a:t>
            </a:r>
            <a:r>
              <a:rPr lang="de-DE"/>
              <a:t> Auf Grund eines Fehlers in ProjectWise kann dieser Vorgang abbrechen, wenn gleichzeitig ein anderer Anwender ebenfalls neue Dokumente anlegt.</a:t>
            </a:r>
          </a:p>
          <a:p>
            <a:r>
              <a:rPr lang="de-DE"/>
              <a:t>Bitte prüfen Sie daher bei einem Abbruch unbedingt die angelegten Dokumente!</a:t>
            </a:r>
            <a:br>
              <a:rPr lang="de-DE"/>
            </a:br>
            <a:r>
              <a:rPr lang="de-DE"/>
              <a:t>(siehe nächste Folie!)</a:t>
            </a:r>
          </a:p>
        </p:txBody>
      </p:sp>
      <p:sp>
        <p:nvSpPr>
          <p:cNvPr id="117772" name="AutoShape 12"/>
          <p:cNvSpPr>
            <a:spLocks/>
          </p:cNvSpPr>
          <p:nvPr/>
        </p:nvSpPr>
        <p:spPr bwMode="auto">
          <a:xfrm>
            <a:off x="6426200" y="5062538"/>
            <a:ext cx="2562225" cy="1601787"/>
          </a:xfrm>
          <a:prstGeom prst="borderCallout2">
            <a:avLst>
              <a:gd name="adj1" fmla="val 7134"/>
              <a:gd name="adj2" fmla="val -2972"/>
              <a:gd name="adj3" fmla="val 7134"/>
              <a:gd name="adj4" fmla="val -21005"/>
              <a:gd name="adj5" fmla="val -17741"/>
              <a:gd name="adj6" fmla="val -39713"/>
            </a:avLst>
          </a:prstGeom>
          <a:solidFill>
            <a:srgbClr val="7DB3B3"/>
          </a:solidFill>
          <a:ln w="19050" algn="ctr">
            <a:solidFill>
              <a:srgbClr val="7DB3B3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r>
              <a:rPr lang="de-DE"/>
              <a:t>Attribute die Sie zum jetzigen Zeitpunkt noch nicht festlegen wollen, können Sie mit den Dummy-Werten (XXX) belegen.</a:t>
            </a:r>
          </a:p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Namenskonvention Tipps &amp; Tricks </a:t>
            </a:r>
            <a:br>
              <a:rPr lang="de-DE"/>
            </a:br>
            <a:r>
              <a:rPr lang="de-DE">
                <a:solidFill>
                  <a:schemeClr val="bg2"/>
                </a:solidFill>
              </a:rPr>
              <a:t>Prüfung bei Abbruch der Mehrfachanlage</a:t>
            </a:r>
          </a:p>
        </p:txBody>
      </p:sp>
      <p:pic>
        <p:nvPicPr>
          <p:cNvPr id="122889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2250" y="982663"/>
            <a:ext cx="3841750" cy="3519487"/>
          </a:xfrm>
          <a:prstGeom prst="rect">
            <a:avLst/>
          </a:prstGeom>
          <a:noFill/>
          <a:ln w="12700">
            <a:miter lim="800000"/>
            <a:headEnd/>
            <a:tailEnd/>
          </a:ln>
          <a:effectLst/>
        </p:spPr>
      </p:pic>
      <p:pic>
        <p:nvPicPr>
          <p:cNvPr id="12288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9063" y="3773488"/>
            <a:ext cx="6975475" cy="294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890" name="Text Box 10"/>
          <p:cNvSpPr txBox="1">
            <a:spLocks noChangeArrowheads="1"/>
          </p:cNvSpPr>
          <p:nvPr/>
        </p:nvSpPr>
        <p:spPr bwMode="auto">
          <a:xfrm>
            <a:off x="214313" y="1123950"/>
            <a:ext cx="50165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de-DE" b="1"/>
              <a:t>Wurde die Mehrfachanlage von Dateien abgebrochen, prüfen Sie bitte unbedingt ob bei den angelegten Dokumenten, die Vergabe der Plannummer erfolgreich war.</a:t>
            </a:r>
          </a:p>
          <a:p>
            <a:r>
              <a:rPr lang="de-DE" b="1"/>
              <a:t>Es kann passieren, dass zwar  im Datei- und Dokumentname eine Plannummer steht, diese aber an eine andere Datei vergeben worden ist. Dadurch kann beim Import dieser Datei eine andere überschrieben werden. </a:t>
            </a:r>
          </a:p>
        </p:txBody>
      </p:sp>
      <p:sp>
        <p:nvSpPr>
          <p:cNvPr id="122891" name="AutoShape 11"/>
          <p:cNvSpPr>
            <a:spLocks/>
          </p:cNvSpPr>
          <p:nvPr/>
        </p:nvSpPr>
        <p:spPr bwMode="auto">
          <a:xfrm>
            <a:off x="6894513" y="4735513"/>
            <a:ext cx="1992312" cy="1049337"/>
          </a:xfrm>
          <a:prstGeom prst="borderCallout2">
            <a:avLst>
              <a:gd name="adj1" fmla="val 10894"/>
              <a:gd name="adj2" fmla="val -3824"/>
              <a:gd name="adj3" fmla="val 10894"/>
              <a:gd name="adj4" fmla="val -60157"/>
              <a:gd name="adj5" fmla="val 4389"/>
              <a:gd name="adj6" fmla="val -144861"/>
            </a:avLst>
          </a:prstGeom>
          <a:solidFill>
            <a:srgbClr val="7DB3B3"/>
          </a:solidFill>
          <a:ln w="19050">
            <a:solidFill>
              <a:srgbClr val="7DB3B3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/>
            <a:r>
              <a:rPr lang="de-DE" sz="1400"/>
              <a:t>Wird hier </a:t>
            </a:r>
          </a:p>
        </p:txBody>
      </p:sp>
      <p:sp>
        <p:nvSpPr>
          <p:cNvPr id="122892" name="AutoShape 12"/>
          <p:cNvSpPr>
            <a:spLocks/>
          </p:cNvSpPr>
          <p:nvPr/>
        </p:nvSpPr>
        <p:spPr bwMode="auto">
          <a:xfrm>
            <a:off x="6878638" y="4730750"/>
            <a:ext cx="2265362" cy="1849438"/>
          </a:xfrm>
          <a:prstGeom prst="borderCallout2">
            <a:avLst>
              <a:gd name="adj1" fmla="val 6181"/>
              <a:gd name="adj2" fmla="val -3366"/>
              <a:gd name="adj3" fmla="val 6181"/>
              <a:gd name="adj4" fmla="val -4134"/>
              <a:gd name="adj5" fmla="val -127208"/>
              <a:gd name="adj6" fmla="val -5324"/>
            </a:avLst>
          </a:prstGeom>
          <a:solidFill>
            <a:srgbClr val="7DB3B3"/>
          </a:solidFill>
          <a:ln w="19050">
            <a:solidFill>
              <a:srgbClr val="7DB3B3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/>
            <a:r>
              <a:rPr lang="de-DE" sz="1400"/>
              <a:t>Sie können an diesen beiden Stellen prüfen ob die Vergabe der Plannummer erfolgreich war! Ist hier keine Nummer eingetragen, öffnen Sie bitte das Dokument noch mal mit Doc-Wizard </a:t>
            </a:r>
          </a:p>
          <a:p>
            <a:pPr algn="ctr"/>
            <a:r>
              <a:rPr lang="de-DE" sz="1400"/>
              <a:t>-&gt;Eigenschaften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Namenskonvention Tipps &amp; Tricks </a:t>
            </a:r>
            <a:br>
              <a:rPr lang="de-DE"/>
            </a:br>
            <a:r>
              <a:rPr lang="de-DE">
                <a:solidFill>
                  <a:schemeClr val="bg2"/>
                </a:solidFill>
              </a:rPr>
              <a:t>Zusammenarbeit mit Lieferanten (1/2)</a:t>
            </a:r>
          </a:p>
        </p:txBody>
      </p:sp>
      <p:sp>
        <p:nvSpPr>
          <p:cNvPr id="118789" name="Text Box 5"/>
          <p:cNvSpPr txBox="1">
            <a:spLocks noChangeArrowheads="1"/>
          </p:cNvSpPr>
          <p:nvPr/>
        </p:nvSpPr>
        <p:spPr bwMode="auto">
          <a:xfrm>
            <a:off x="1389063" y="1123950"/>
            <a:ext cx="7594600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de-DE"/>
              <a:t>Der Doc-Wizard unterstützt mit seiner Export- und Importfunktion die Zusammenarbeit mit externen Lieferanten. Folgendes Prinzip liegt dabei zugrunde:</a:t>
            </a:r>
          </a:p>
          <a:p>
            <a:endParaRPr lang="de-DE"/>
          </a:p>
          <a:p>
            <a:r>
              <a:rPr lang="de-DE"/>
              <a:t>Dateien die beim </a:t>
            </a:r>
            <a:r>
              <a:rPr lang="de-DE" b="1"/>
              <a:t>Lieferanten bearbeitet</a:t>
            </a:r>
            <a:r>
              <a:rPr lang="de-DE"/>
              <a:t> werden, sind in ProjectWise für den </a:t>
            </a:r>
            <a:r>
              <a:rPr lang="de-DE" b="1"/>
              <a:t>Lesezugriff verfügbar</a:t>
            </a:r>
            <a:r>
              <a:rPr lang="de-DE"/>
              <a:t>, aber für die </a:t>
            </a:r>
            <a:r>
              <a:rPr lang="de-DE" b="1"/>
              <a:t>Bearbeitung gesperrt</a:t>
            </a:r>
            <a:r>
              <a:rPr lang="de-DE"/>
              <a:t>! </a:t>
            </a:r>
          </a:p>
          <a:p>
            <a:endParaRPr lang="de-DE"/>
          </a:p>
          <a:p>
            <a:r>
              <a:rPr lang="de-DE"/>
              <a:t>Um dies zu erreichen, werden die zu bearbeitenden Dateien zum Lieferanten exportiert (Status „Exportiert“, Diskettensymbol vor der Datei) und sind dadurch in PW schreibgeschützt.</a:t>
            </a:r>
          </a:p>
          <a:p>
            <a:endParaRPr lang="de-DE"/>
          </a:p>
          <a:p>
            <a:r>
              <a:rPr lang="de-DE"/>
              <a:t>Folgende Aufgaben werden durch den Doc-Wizard unterstützt: </a:t>
            </a:r>
          </a:p>
          <a:p>
            <a:endParaRPr lang="de-DE"/>
          </a:p>
          <a:p>
            <a:pPr>
              <a:buFontTx/>
              <a:buAutoNum type="arabicPeriod"/>
            </a:pPr>
            <a:r>
              <a:rPr lang="de-DE"/>
              <a:t> Generieren, verschicken und exportieren von Leerdateien mit</a:t>
            </a:r>
            <a:br>
              <a:rPr lang="de-DE"/>
            </a:br>
            <a:r>
              <a:rPr lang="de-DE"/>
              <a:t>     Plannummern an den Lieferanten</a:t>
            </a:r>
          </a:p>
          <a:p>
            <a:pPr>
              <a:buFontTx/>
              <a:buAutoNum type="arabicPeriod"/>
            </a:pPr>
            <a:r>
              <a:rPr lang="de-DE"/>
              <a:t> Exportieren und verschicken von Dateien mit / ohne Referenzen</a:t>
            </a:r>
          </a:p>
          <a:p>
            <a:pPr>
              <a:buFontTx/>
              <a:buAutoNum type="arabicPeriod"/>
            </a:pPr>
            <a:r>
              <a:rPr lang="de-DE"/>
              <a:t> Aktualisieren einer exportierten Datei in PW (neuer Stand vom</a:t>
            </a:r>
            <a:br>
              <a:rPr lang="de-DE"/>
            </a:br>
            <a:r>
              <a:rPr lang="de-DE"/>
              <a:t>    Lieferant wird ins PW eingestellt, Status „Exportiert“ bleibt erhalten)</a:t>
            </a:r>
          </a:p>
          <a:p>
            <a:pPr>
              <a:buFontTx/>
              <a:buAutoNum type="arabicPeriod"/>
            </a:pPr>
            <a:r>
              <a:rPr lang="de-DE"/>
              <a:t> Importieren einer Datei (Datei wird aktualisiert, Status „Exportiert“ wird</a:t>
            </a:r>
            <a:br>
              <a:rPr lang="de-DE"/>
            </a:br>
            <a:r>
              <a:rPr lang="de-DE"/>
              <a:t>    aufgehoben)</a:t>
            </a:r>
          </a:p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Namenskonvention Tipps &amp; Tricks </a:t>
            </a:r>
            <a:br>
              <a:rPr lang="de-DE"/>
            </a:br>
            <a:r>
              <a:rPr lang="de-DE">
                <a:solidFill>
                  <a:schemeClr val="bg2"/>
                </a:solidFill>
              </a:rPr>
              <a:t>Zusammenarbeit mit Lieferanten (2/2)</a:t>
            </a:r>
            <a:br>
              <a:rPr lang="de-DE">
                <a:solidFill>
                  <a:schemeClr val="bg2"/>
                </a:solidFill>
              </a:rPr>
            </a:br>
            <a:r>
              <a:rPr lang="de-DE">
                <a:solidFill>
                  <a:schemeClr val="bg2"/>
                </a:solidFill>
              </a:rPr>
              <a:t>Generieren &amp; verschicken von Leerdateien</a:t>
            </a:r>
            <a:r>
              <a:rPr lang="de-DE" sz="1800" b="0"/>
              <a:t> </a:t>
            </a:r>
          </a:p>
        </p:txBody>
      </p:sp>
      <p:sp>
        <p:nvSpPr>
          <p:cNvPr id="120835" name="Text Box 3"/>
          <p:cNvSpPr txBox="1">
            <a:spLocks noChangeArrowheads="1"/>
          </p:cNvSpPr>
          <p:nvPr/>
        </p:nvSpPr>
        <p:spPr bwMode="auto">
          <a:xfrm>
            <a:off x="1389063" y="1352550"/>
            <a:ext cx="7594600" cy="520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de-DE"/>
              <a:t>Erzeugen Sie im jeweiligem Verzeichnis mit rechtem Maus-Klick </a:t>
            </a:r>
            <a:br>
              <a:rPr lang="de-DE"/>
            </a:br>
            <a:r>
              <a:rPr lang="de-DE"/>
              <a:t>-&gt; Neu -&gt; Mehrere Dokumente die gewünschte Anzahl an Leerdokumenten (siehe Folie „DocWizard (4/4)</a:t>
            </a:r>
          </a:p>
          <a:p>
            <a:pPr marL="342900" indent="-342900">
              <a:buFontTx/>
              <a:buAutoNum type="arabicPeriod"/>
            </a:pPr>
            <a:r>
              <a:rPr lang="de-DE"/>
              <a:t>Markieren Sie diese Dateien mit der rechten Maustaste und wählen Sie die Funktion: BMW DocWizard -&gt; Exportieren</a:t>
            </a:r>
          </a:p>
          <a:p>
            <a:pPr marL="342900" indent="-342900">
              <a:buFontTx/>
              <a:buAutoNum type="arabicPeriod"/>
            </a:pPr>
            <a:r>
              <a:rPr lang="de-DE"/>
              <a:t>Legen Sie über den Button „Auswählen“ fest in welches Windows-Verzeichnis die Dateien exportiert werden sollen </a:t>
            </a:r>
          </a:p>
          <a:p>
            <a:pPr marL="342900" indent="-342900">
              <a:buFontTx/>
              <a:buAutoNum type="arabicPeriod"/>
            </a:pPr>
            <a:r>
              <a:rPr lang="de-DE"/>
              <a:t>Setzen Sie die Häkchen für „Exportstatus setzen“ und „Dateien mit EMail versenden“</a:t>
            </a:r>
          </a:p>
          <a:p>
            <a:pPr marL="342900" indent="-342900">
              <a:buFontTx/>
              <a:buAutoNum type="arabicPeriod"/>
            </a:pPr>
            <a:endParaRPr lang="de-DE"/>
          </a:p>
          <a:p>
            <a:pPr marL="342900" indent="-342900">
              <a:buFontTx/>
              <a:buAutoNum type="arabicPeriod"/>
            </a:pPr>
            <a:endParaRPr lang="de-DE"/>
          </a:p>
          <a:p>
            <a:pPr marL="342900" indent="-342900">
              <a:buFontTx/>
              <a:buAutoNum type="arabicPeriod"/>
            </a:pPr>
            <a:endParaRPr lang="de-DE"/>
          </a:p>
          <a:p>
            <a:pPr marL="342900" indent="-342900">
              <a:buFontTx/>
              <a:buAutoNum type="arabicPeriod"/>
            </a:pPr>
            <a:endParaRPr lang="de-DE"/>
          </a:p>
          <a:p>
            <a:pPr marL="342900" indent="-342900">
              <a:buFontTx/>
              <a:buAutoNum type="arabicPeriod"/>
            </a:pPr>
            <a:endParaRPr lang="de-DE"/>
          </a:p>
          <a:p>
            <a:pPr marL="342900" indent="-342900">
              <a:buFontTx/>
              <a:buAutoNum type="arabicPeriod"/>
            </a:pPr>
            <a:endParaRPr lang="de-DE"/>
          </a:p>
          <a:p>
            <a:pPr marL="342900" indent="-342900">
              <a:buFontTx/>
              <a:buAutoNum type="arabicPeriod"/>
            </a:pPr>
            <a:endParaRPr lang="de-DE"/>
          </a:p>
          <a:p>
            <a:pPr marL="342900" indent="-342900">
              <a:buFontTx/>
              <a:buAutoNum type="arabicPeriod"/>
            </a:pPr>
            <a:endParaRPr lang="de-DE"/>
          </a:p>
          <a:p>
            <a:pPr marL="342900" indent="-342900">
              <a:buFontTx/>
              <a:buAutoNum type="arabicPeriod"/>
            </a:pPr>
            <a:r>
              <a:rPr lang="de-DE"/>
              <a:t>Starten Sie den Exportvorgang mit dem Button „Exportieren“</a:t>
            </a:r>
          </a:p>
          <a:p>
            <a:pPr marL="342900" indent="-342900">
              <a:buFontTx/>
              <a:buAutoNum type="arabicPeriod"/>
            </a:pPr>
            <a:r>
              <a:rPr lang="de-DE"/>
              <a:t>Anschließend öffnet sich eine E-Mail, an der in einem ZIP-Archiv die Dateien angehängt sind</a:t>
            </a:r>
          </a:p>
        </p:txBody>
      </p:sp>
      <p:pic>
        <p:nvPicPr>
          <p:cNvPr id="1208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075" y="3721100"/>
            <a:ext cx="6989763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up_D">
  <a:themeElements>
    <a:clrScheme name="Group_D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CC3333"/>
      </a:accent1>
      <a:accent2>
        <a:srgbClr val="666666"/>
      </a:accent2>
      <a:accent3>
        <a:srgbClr val="FFFFFF"/>
      </a:accent3>
      <a:accent4>
        <a:srgbClr val="000000"/>
      </a:accent4>
      <a:accent5>
        <a:srgbClr val="E2ADAD"/>
      </a:accent5>
      <a:accent6>
        <a:srgbClr val="5C5C5C"/>
      </a:accent6>
      <a:hlink>
        <a:srgbClr val="969696"/>
      </a:hlink>
      <a:folHlink>
        <a:srgbClr val="C0C0C0"/>
      </a:folHlink>
    </a:clrScheme>
    <a:fontScheme name="Group_D">
      <a:majorFont>
        <a:latin typeface="BMWTypeRegular"/>
        <a:ea typeface=""/>
        <a:cs typeface=""/>
      </a:majorFont>
      <a:minorFont>
        <a:latin typeface="BMWTypeRegular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MWTypeRegular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MWTypeRegular" pitchFamily="34" charset="0"/>
          </a:defRPr>
        </a:defPPr>
      </a:lstStyle>
    </a:lnDef>
  </a:objectDefaults>
  <a:extraClrSchemeLst>
    <a:extraClrScheme>
      <a:clrScheme name="Group_D 1">
        <a:dk1>
          <a:srgbClr val="000000"/>
        </a:dk1>
        <a:lt1>
          <a:srgbClr val="FFFFFF"/>
        </a:lt1>
        <a:dk2>
          <a:srgbClr val="000000"/>
        </a:dk2>
        <a:lt2>
          <a:srgbClr val="7F7F7F"/>
        </a:lt2>
        <a:accent1>
          <a:srgbClr val="333333"/>
        </a:accent1>
        <a:accent2>
          <a:srgbClr val="666666"/>
        </a:accent2>
        <a:accent3>
          <a:srgbClr val="FFFFFF"/>
        </a:accent3>
        <a:accent4>
          <a:srgbClr val="000000"/>
        </a:accent4>
        <a:accent5>
          <a:srgbClr val="ADADAD"/>
        </a:accent5>
        <a:accent6>
          <a:srgbClr val="5C5C5C"/>
        </a:accent6>
        <a:hlink>
          <a:srgbClr val="96969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oup_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CC3333"/>
        </a:accent1>
        <a:accent2>
          <a:srgbClr val="666666"/>
        </a:accent2>
        <a:accent3>
          <a:srgbClr val="FFFFFF"/>
        </a:accent3>
        <a:accent4>
          <a:srgbClr val="000000"/>
        </a:accent4>
        <a:accent5>
          <a:srgbClr val="E2ADAD"/>
        </a:accent5>
        <a:accent6>
          <a:srgbClr val="5C5C5C"/>
        </a:accent6>
        <a:hlink>
          <a:srgbClr val="969696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U:\Daten\Templates\Office2000\Group_D.pot</Template>
  <TotalTime>0</TotalTime>
  <Words>872</Words>
  <Application>Microsoft Office PowerPoint</Application>
  <PresentationFormat>Bildschirmpräsentation (4:3)</PresentationFormat>
  <Paragraphs>84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BMWTypeRegular</vt:lpstr>
      <vt:lpstr>BMWTypeLight</vt:lpstr>
      <vt:lpstr>Times New Roman</vt:lpstr>
      <vt:lpstr>Group_D</vt:lpstr>
      <vt:lpstr>Fabrikplanung Namenskonvention</vt:lpstr>
      <vt:lpstr>Namenskonvention Tipps &amp; Tricks  ProjectWise Explorer</vt:lpstr>
      <vt:lpstr>Namenskonvention Tipps &amp; Tricks  DocWizard (1/4)</vt:lpstr>
      <vt:lpstr>Namenskonvention Tipps &amp; Tricks  DocWizard: (2/4)</vt:lpstr>
      <vt:lpstr>Namenskonvention Tipps &amp; Tricks  DocWizard: (3/4)</vt:lpstr>
      <vt:lpstr>Namenskonvention Tipps &amp; Tricks  DocWizard: (4/4)</vt:lpstr>
      <vt:lpstr>Namenskonvention Tipps &amp; Tricks  Prüfung bei Abbruch der Mehrfachanlage</vt:lpstr>
      <vt:lpstr>Namenskonvention Tipps &amp; Tricks  Zusammenarbeit mit Lieferanten (1/2)</vt:lpstr>
      <vt:lpstr>Namenskonvention Tipps &amp; Tricks  Zusammenarbeit mit Lieferanten (2/2) Generieren &amp; verschicken von Leerdateien </vt:lpstr>
      <vt:lpstr>Namenskonvention Tipps &amp; Tricks  Export-Dialog</vt:lpstr>
      <vt:lpstr>Namenskonvention Tipps &amp; Tricks  Import von Dateien (1/2)</vt:lpstr>
      <vt:lpstr>Namenskonvention Tipps &amp; Tricks  Import von Dateien (2/2)</vt:lpstr>
    </vt:vector>
  </TitlesOfParts>
  <Company>BMW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Präsentation. Ergänzt mit einem Untertitel.</dc:title>
  <dc:creator>Q144825</dc:creator>
  <cp:lastModifiedBy>Siemon Jochen</cp:lastModifiedBy>
  <cp:revision>25</cp:revision>
  <dcterms:created xsi:type="dcterms:W3CDTF">2004-03-05T14:43:17Z</dcterms:created>
  <dcterms:modified xsi:type="dcterms:W3CDTF">2011-03-22T09:02:38Z</dcterms:modified>
</cp:coreProperties>
</file>