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23"/>
  </p:notesMasterIdLst>
  <p:handoutMasterIdLst>
    <p:handoutMasterId r:id="rId24"/>
  </p:handoutMasterIdLst>
  <p:sldIdLst>
    <p:sldId id="257" r:id="rId2"/>
    <p:sldId id="271" r:id="rId3"/>
    <p:sldId id="266" r:id="rId4"/>
    <p:sldId id="259" r:id="rId5"/>
    <p:sldId id="265" r:id="rId6"/>
    <p:sldId id="267" r:id="rId7"/>
    <p:sldId id="274" r:id="rId8"/>
    <p:sldId id="275" r:id="rId9"/>
    <p:sldId id="276" r:id="rId10"/>
    <p:sldId id="278" r:id="rId11"/>
    <p:sldId id="281" r:id="rId12"/>
    <p:sldId id="284" r:id="rId13"/>
    <p:sldId id="282" r:id="rId14"/>
    <p:sldId id="283" r:id="rId15"/>
    <p:sldId id="263" r:id="rId16"/>
    <p:sldId id="273" r:id="rId17"/>
    <p:sldId id="272" r:id="rId18"/>
    <p:sldId id="270" r:id="rId19"/>
    <p:sldId id="280" r:id="rId20"/>
    <p:sldId id="277" r:id="rId21"/>
    <p:sldId id="279" r:id="rId22"/>
  </p:sldIdLst>
  <p:sldSz cx="9144000" cy="6858000" type="overhead"/>
  <p:notesSz cx="9910763" cy="6780213"/>
  <p:embeddedFontLst>
    <p:embeddedFont>
      <p:font typeface="BMWTypeLight" pitchFamily="34" charset="0"/>
      <p:regular r:id="rId25"/>
      <p:bold r:id="rId26"/>
    </p:embeddedFont>
    <p:embeddedFont>
      <p:font typeface="BMWTypeRegular" pitchFamily="34" charset="0"/>
      <p:regular r:id="rId27"/>
      <p:bold r:id="rId28"/>
    </p:embeddedFont>
  </p:embeddedFontLst>
  <p:custShowLst>
    <p:custShow name="Name, Beschreibung, Dateiname" id="0">
      <p:sldLst>
        <p:sld r:id="rId18"/>
      </p:sldLst>
    </p:custShow>
    <p:custShow name="Doc-Wizard" id="1">
      <p:sldLst>
        <p:sld r:id="rId19"/>
      </p:sldLst>
    </p:custShow>
    <p:custShow name="Importdialog" id="2">
      <p:sldLst>
        <p:sld r:id="rId21"/>
      </p:sldLst>
    </p:custShow>
    <p:custShow name="Exportdialog" id="3">
      <p:sldLst>
        <p:sld r:id="rId22"/>
      </p:sldLst>
    </p:custShow>
    <p:custShow name="Dateianlage" id="4">
      <p:sldLst>
        <p:sld r:id="rId20"/>
      </p:sldLst>
    </p:custShow>
  </p:custShowLst>
  <p:defaultTextStyle>
    <a:defPPr>
      <a:defRPr lang="de-DE"/>
    </a:defPPr>
    <a:lvl1pPr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1pPr>
    <a:lvl2pPr marL="4572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2pPr>
    <a:lvl3pPr marL="9144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3pPr>
    <a:lvl4pPr marL="13716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4pPr>
    <a:lvl5pPr marL="18288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5pPr>
    <a:lvl6pPr marL="2286000" algn="l" defTabSz="914400" rtl="0" eaLnBrk="1" latinLnBrk="0" hangingPunct="1">
      <a:defRPr sz="1400" kern="1200">
        <a:solidFill>
          <a:schemeClr val="tx1"/>
        </a:solidFill>
        <a:latin typeface="BMWTypeRegular" pitchFamily="34" charset="0"/>
        <a:ea typeface="+mn-ea"/>
        <a:cs typeface="+mn-cs"/>
      </a:defRPr>
    </a:lvl6pPr>
    <a:lvl7pPr marL="2743200" algn="l" defTabSz="914400" rtl="0" eaLnBrk="1" latinLnBrk="0" hangingPunct="1">
      <a:defRPr sz="1400" kern="1200">
        <a:solidFill>
          <a:schemeClr val="tx1"/>
        </a:solidFill>
        <a:latin typeface="BMWTypeRegular" pitchFamily="34" charset="0"/>
        <a:ea typeface="+mn-ea"/>
        <a:cs typeface="+mn-cs"/>
      </a:defRPr>
    </a:lvl7pPr>
    <a:lvl8pPr marL="3200400" algn="l" defTabSz="914400" rtl="0" eaLnBrk="1" latinLnBrk="0" hangingPunct="1">
      <a:defRPr sz="1400" kern="1200">
        <a:solidFill>
          <a:schemeClr val="tx1"/>
        </a:solidFill>
        <a:latin typeface="BMWTypeRegular" pitchFamily="34" charset="0"/>
        <a:ea typeface="+mn-ea"/>
        <a:cs typeface="+mn-cs"/>
      </a:defRPr>
    </a:lvl8pPr>
    <a:lvl9pPr marL="3657600" algn="l" defTabSz="914400" rtl="0" eaLnBrk="1" latinLnBrk="0" hangingPunct="1">
      <a:defRPr sz="1400" kern="1200">
        <a:solidFill>
          <a:schemeClr val="tx1"/>
        </a:solidFill>
        <a:latin typeface="BMWTypeRegular"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5008"/>
    <a:srgbClr val="996633"/>
    <a:srgbClr val="669999"/>
    <a:srgbClr val="336699"/>
    <a:srgbClr val="993366"/>
    <a:srgbClr val="CC3333"/>
    <a:srgbClr val="CC6600"/>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78" autoAdjust="0"/>
    <p:restoredTop sz="90969" autoAdjust="0"/>
  </p:normalViewPr>
  <p:slideViewPr>
    <p:cSldViewPr>
      <p:cViewPr varScale="1">
        <p:scale>
          <a:sx n="79" d="100"/>
          <a:sy n="79" d="100"/>
        </p:scale>
        <p:origin x="-1494" y="-90"/>
      </p:cViewPr>
      <p:guideLst>
        <p:guide orient="horz" pos="960"/>
        <p:guide orient="horz" pos="-241"/>
        <p:guide orient="horz" pos="120"/>
        <p:guide pos="840"/>
        <p:guide pos="-377"/>
        <p:guide pos="12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30"/>
    </p:cViewPr>
  </p:sorterViewPr>
  <p:notesViewPr>
    <p:cSldViewPr>
      <p:cViewPr varScale="1">
        <p:scale>
          <a:sx n="74" d="100"/>
          <a:sy n="74" d="100"/>
        </p:scale>
        <p:origin x="-498" y="-72"/>
      </p:cViewPr>
      <p:guideLst>
        <p:guide orient="horz" pos="312"/>
        <p:guide pos="3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3260725" y="511175"/>
            <a:ext cx="3389313" cy="2541588"/>
          </a:xfrm>
          <a:prstGeom prst="rect">
            <a:avLst/>
          </a:prstGeom>
          <a:noFill/>
          <a:ln w="12700">
            <a:solidFill>
              <a:schemeClr val="tx1"/>
            </a:solidFill>
            <a:miter lim="800000"/>
            <a:headEnd/>
            <a:tailEnd/>
          </a:ln>
          <a:effectLst/>
        </p:spPr>
      </p:sp>
      <p:sp>
        <p:nvSpPr>
          <p:cNvPr id="2051" name="Rectangle 3"/>
          <p:cNvSpPr>
            <a:spLocks noGrp="1" noChangeArrowheads="1"/>
          </p:cNvSpPr>
          <p:nvPr>
            <p:ph type="body" sz="quarter" idx="3"/>
          </p:nvPr>
        </p:nvSpPr>
        <p:spPr bwMode="auto">
          <a:xfrm>
            <a:off x="1320800" y="3219450"/>
            <a:ext cx="7269163" cy="3049588"/>
          </a:xfrm>
          <a:prstGeom prst="rect">
            <a:avLst/>
          </a:prstGeom>
          <a:noFill/>
          <a:ln w="12700">
            <a:noFill/>
            <a:miter lim="800000"/>
            <a:headEnd/>
            <a:tailEnd/>
          </a:ln>
          <a:effectLst/>
        </p:spPr>
        <p:txBody>
          <a:bodyPr vert="horz" wrap="square" lIns="87570" tIns="47029" rIns="87570" bIns="47029"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052" name="Rectangle 4"/>
          <p:cNvSpPr>
            <a:spLocks noChangeArrowheads="1"/>
          </p:cNvSpPr>
          <p:nvPr/>
        </p:nvSpPr>
        <p:spPr bwMode="auto">
          <a:xfrm>
            <a:off x="9139238" y="441325"/>
            <a:ext cx="352425" cy="277813"/>
          </a:xfrm>
          <a:prstGeom prst="rect">
            <a:avLst/>
          </a:prstGeom>
          <a:noFill/>
          <a:ln w="12700">
            <a:noFill/>
            <a:miter lim="800000"/>
            <a:headEnd/>
            <a:tailEnd/>
          </a:ln>
          <a:effectLst/>
        </p:spPr>
        <p:txBody>
          <a:bodyPr wrap="none" lIns="87570" tIns="47029" rIns="87570" bIns="47029">
            <a:spAutoFit/>
          </a:bodyPr>
          <a:lstStyle/>
          <a:p>
            <a:pPr algn="ctr" defTabSz="873125">
              <a:lnSpc>
                <a:spcPct val="100000"/>
              </a:lnSpc>
            </a:pPr>
            <a:fld id="{3FBB1510-8487-41C5-962F-836ACEF07080}" type="slidenum">
              <a:rPr lang="de-DE" sz="1200">
                <a:solidFill>
                  <a:srgbClr val="676767"/>
                </a:solidFill>
                <a:latin typeface="BMWTypeLight" pitchFamily="34" charset="0"/>
              </a:rPr>
              <a:pPr algn="ctr" defTabSz="873125">
                <a:lnSpc>
                  <a:spcPct val="100000"/>
                </a:lnSpc>
              </a:pPr>
              <a:t>‹Nr.›</a:t>
            </a:fld>
            <a:endParaRPr lang="de-DE" sz="1200">
              <a:solidFill>
                <a:srgbClr val="676767"/>
              </a:solidFill>
              <a:latin typeface="BMWTypeLight" pitchFamily="34" charset="0"/>
            </a:endParaRPr>
          </a:p>
        </p:txBody>
      </p:sp>
    </p:spTree>
  </p:cSld>
  <p:clrMap bg1="lt1" tx1="dk1" bg2="lt2" tx2="dk2" accent1="accent1" accent2="accent2" accent3="accent3" accent4="accent4" accent5="accent5" accent6="accent6" hlink="hlink" folHlink="folHlink"/>
  <p:notesStyle>
    <a:lvl1pPr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1pPr>
    <a:lvl2pPr marL="427038"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2pPr>
    <a:lvl3pPr marL="855663"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3pPr>
    <a:lvl4pPr marL="1281113"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4pPr>
    <a:lvl5pPr marL="1709738"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67938" name="Rectangle 2"/>
          <p:cNvSpPr>
            <a:spLocks noGrp="1" noChangeArrowheads="1"/>
          </p:cNvSpPr>
          <p:nvPr>
            <p:ph type="subTitle" idx="1"/>
          </p:nvPr>
        </p:nvSpPr>
        <p:spPr>
          <a:xfrm>
            <a:off x="1309688" y="1439863"/>
            <a:ext cx="7696200" cy="3813175"/>
          </a:xfrm>
        </p:spPr>
        <p:txBody>
          <a:bodyPr/>
          <a:lstStyle>
            <a:lvl1pPr>
              <a:defRPr sz="3800" b="1">
                <a:solidFill>
                  <a:schemeClr val="bg2"/>
                </a:solidFill>
              </a:defRPr>
            </a:lvl1pPr>
          </a:lstStyle>
          <a:p>
            <a:r>
              <a:rPr lang="de-CH"/>
              <a:t>Master-Untertitelformat bearbeiten</a:t>
            </a:r>
          </a:p>
        </p:txBody>
      </p:sp>
      <p:sp>
        <p:nvSpPr>
          <p:cNvPr id="167939" name="Rectangle 3"/>
          <p:cNvSpPr>
            <a:spLocks noGrp="1" noChangeArrowheads="1"/>
          </p:cNvSpPr>
          <p:nvPr>
            <p:ph type="ctrTitle"/>
          </p:nvPr>
        </p:nvSpPr>
        <p:spPr>
          <a:xfrm>
            <a:off x="1309688" y="117475"/>
            <a:ext cx="7716837" cy="1154113"/>
          </a:xfrm>
        </p:spPr>
        <p:txBody>
          <a:bodyPr/>
          <a:lstStyle>
            <a:lvl1pPr>
              <a:defRPr sz="3800"/>
            </a:lvl1pPr>
          </a:lstStyle>
          <a:p>
            <a:r>
              <a:rPr lang="de-CH"/>
              <a:t>Mastertitelformat bearbeiten</a:t>
            </a:r>
          </a:p>
        </p:txBody>
      </p:sp>
      <p:pic>
        <p:nvPicPr>
          <p:cNvPr id="167941" name="Picture 5" descr="gro1f0p"/>
          <p:cNvPicPr>
            <a:picLocks noChangeAspect="1" noChangeArrowheads="1"/>
          </p:cNvPicPr>
          <p:nvPr/>
        </p:nvPicPr>
        <p:blipFill>
          <a:blip r:embed="rId2" cstate="print"/>
          <a:srcRect/>
          <a:stretch>
            <a:fillRect/>
          </a:stretch>
        </p:blipFill>
        <p:spPr bwMode="auto">
          <a:xfrm>
            <a:off x="1306513" y="6078538"/>
            <a:ext cx="2019300" cy="441325"/>
          </a:xfrm>
          <a:prstGeom prst="rect">
            <a:avLst/>
          </a:prstGeom>
          <a:noFill/>
        </p:spPr>
      </p:pic>
      <p:pic>
        <p:nvPicPr>
          <p:cNvPr id="167942" name="Picture 6"/>
          <p:cNvPicPr>
            <a:picLocks noChangeArrowheads="1"/>
          </p:cNvPicPr>
          <p:nvPr/>
        </p:nvPicPr>
        <p:blipFill>
          <a:blip r:embed="rId3" cstate="print"/>
          <a:srcRect/>
          <a:stretch>
            <a:fillRect/>
          </a:stretch>
        </p:blipFill>
        <p:spPr bwMode="auto">
          <a:xfrm>
            <a:off x="7673975" y="5248275"/>
            <a:ext cx="993775" cy="1198563"/>
          </a:xfrm>
          <a:prstGeom prst="rect">
            <a:avLst/>
          </a:prstGeom>
          <a:noFill/>
          <a:ln w="12700">
            <a:noFill/>
            <a:miter lim="800000"/>
            <a:headEnd/>
            <a:tailEnd/>
          </a:ln>
          <a:effectLst/>
        </p:spPr>
      </p:pic>
      <p:sp>
        <p:nvSpPr>
          <p:cNvPr id="167944" name="Rectangle 8"/>
          <p:cNvSpPr>
            <a:spLocks noChangeArrowheads="1"/>
          </p:cNvSpPr>
          <p:nvPr/>
        </p:nvSpPr>
        <p:spPr bwMode="auto">
          <a:xfrm>
            <a:off x="107950" y="176213"/>
            <a:ext cx="1009650" cy="520700"/>
          </a:xfrm>
          <a:prstGeom prst="rect">
            <a:avLst/>
          </a:prstGeom>
          <a:noFill/>
          <a:ln w="12700">
            <a:noFill/>
            <a:miter lim="800000"/>
            <a:headEnd/>
            <a:tailEnd/>
          </a:ln>
          <a:effectLst/>
        </p:spPr>
        <p:txBody>
          <a:bodyPr lIns="78278" tIns="0" rIns="78278" bIns="0">
            <a:spAutoFit/>
          </a:bodyPr>
          <a:lstStyle/>
          <a:p>
            <a:pPr defTabSz="777875"/>
            <a:r>
              <a:rPr lang="de-DE" altLang="de-CH" sz="900">
                <a:latin typeface="BMWTypeLight" pitchFamily="34" charset="0"/>
              </a:rPr>
              <a:t>Thema</a:t>
            </a:r>
          </a:p>
          <a:p>
            <a:pPr defTabSz="777875"/>
            <a:r>
              <a:rPr lang="de-DE" altLang="de-CH" sz="900">
                <a:latin typeface="BMWTypeLight" pitchFamily="34" charset="0"/>
              </a:rPr>
              <a:t>Abteilung</a:t>
            </a:r>
          </a:p>
          <a:p>
            <a:pPr defTabSz="777875"/>
            <a:r>
              <a:rPr lang="de-CH" sz="900">
                <a:latin typeface="BMWTypeLight" pitchFamily="34" charset="0"/>
              </a:rPr>
              <a:t>Datum</a:t>
            </a:r>
            <a:endParaRPr lang="de-DE" sz="900">
              <a:latin typeface="BMWTypeLight" pitchFamily="34" charset="0"/>
            </a:endParaRPr>
          </a:p>
          <a:p>
            <a:pPr defTabSz="777875"/>
            <a:r>
              <a:rPr lang="de-DE" sz="900">
                <a:latin typeface="BMWTypeLight" pitchFamily="34" charset="0"/>
              </a:rPr>
              <a:t>Seite </a:t>
            </a:r>
            <a:fld id="{9844C4AD-F264-4F38-ACA9-E451FCD917CE}" type="slidenum">
              <a:rPr lang="de-DE" sz="900">
                <a:latin typeface="BMWTypeLight" pitchFamily="34" charset="0"/>
              </a:rPr>
              <a:pPr defTabSz="777875"/>
              <a:t>‹Nr.›</a:t>
            </a:fld>
            <a:endParaRPr lang="de-DE" sz="900">
              <a:latin typeface="BMWTypeLight" pitchFamily="34"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24688" y="136525"/>
            <a:ext cx="1903412" cy="6375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314450" y="136525"/>
            <a:ext cx="5557838" cy="6375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317625" y="1481138"/>
            <a:ext cx="3729038" cy="5030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99063" y="1481138"/>
            <a:ext cx="3729037" cy="5030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317625" y="1481138"/>
            <a:ext cx="7610475" cy="5030787"/>
          </a:xfrm>
          <a:prstGeom prst="rect">
            <a:avLst/>
          </a:prstGeom>
          <a:noFill/>
          <a:ln w="12700">
            <a:noFill/>
            <a:miter lim="800000"/>
            <a:headEnd/>
            <a:tailEnd/>
          </a:ln>
          <a:effec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7" name="Rectangle 3"/>
          <p:cNvSpPr>
            <a:spLocks noGrp="1" noChangeArrowheads="1"/>
          </p:cNvSpPr>
          <p:nvPr>
            <p:ph type="title"/>
          </p:nvPr>
        </p:nvSpPr>
        <p:spPr bwMode="auto">
          <a:xfrm>
            <a:off x="1314450" y="136525"/>
            <a:ext cx="7610475" cy="1103313"/>
          </a:xfrm>
          <a:prstGeom prst="rect">
            <a:avLst/>
          </a:prstGeom>
          <a:noFill/>
          <a:ln w="12700">
            <a:noFill/>
            <a:miter lim="800000"/>
            <a:headEnd/>
            <a:tailEnd/>
          </a:ln>
          <a:effectLst/>
        </p:spPr>
        <p:txBody>
          <a:bodyPr vert="horz" wrap="square" lIns="0" tIns="0" rIns="0" bIns="0" numCol="1" anchor="t" anchorCtr="0" compatLnSpc="1">
            <a:prstTxWarp prst="textNoShape">
              <a:avLst/>
            </a:prstTxWarp>
          </a:bodyPr>
          <a:lstStyle/>
          <a:p>
            <a:pPr lvl="0"/>
            <a:r>
              <a:rPr lang="de-DE" smtClean="0"/>
              <a:t>Mastertitelformat bearbeiten</a:t>
            </a:r>
          </a:p>
        </p:txBody>
      </p:sp>
      <p:sp>
        <p:nvSpPr>
          <p:cNvPr id="1050" name="Rectangle 26"/>
          <p:cNvSpPr>
            <a:spLocks noChangeArrowheads="1"/>
          </p:cNvSpPr>
          <p:nvPr/>
        </p:nvSpPr>
        <p:spPr bwMode="auto">
          <a:xfrm>
            <a:off x="107950" y="176213"/>
            <a:ext cx="1187450" cy="650875"/>
          </a:xfrm>
          <a:prstGeom prst="rect">
            <a:avLst/>
          </a:prstGeom>
          <a:noFill/>
          <a:ln w="12700">
            <a:noFill/>
            <a:miter lim="800000"/>
            <a:headEnd/>
            <a:tailEnd/>
          </a:ln>
          <a:effectLst/>
        </p:spPr>
        <p:txBody>
          <a:bodyPr lIns="78278" tIns="0" rIns="78278" bIns="0">
            <a:spAutoFit/>
          </a:bodyPr>
          <a:lstStyle/>
          <a:p>
            <a:pPr defTabSz="777875"/>
            <a:r>
              <a:rPr lang="de-DE" altLang="de-CH" sz="900">
                <a:latin typeface="BMWTypeLight" pitchFamily="34" charset="0"/>
              </a:rPr>
              <a:t>Naming Conventions</a:t>
            </a:r>
          </a:p>
          <a:p>
            <a:pPr defTabSz="777875"/>
            <a:r>
              <a:rPr lang="de-DE" altLang="de-CH" sz="900">
                <a:latin typeface="BMWTypeLight" pitchFamily="34" charset="0"/>
              </a:rPr>
              <a:t>TG-41, Liew</a:t>
            </a:r>
            <a:r>
              <a:rPr lang="de-CH" altLang="de-CH" sz="900">
                <a:latin typeface="BMWTypeLight" pitchFamily="34" charset="0"/>
              </a:rPr>
              <a:t>ald</a:t>
            </a:r>
            <a:endParaRPr lang="de-DE" altLang="de-CH" sz="900">
              <a:latin typeface="BMWTypeLight" pitchFamily="34" charset="0"/>
            </a:endParaRPr>
          </a:p>
          <a:p>
            <a:pPr defTabSz="777875"/>
            <a:r>
              <a:rPr lang="de-CH" sz="900">
                <a:latin typeface="BMWTypeLight" pitchFamily="34" charset="0"/>
              </a:rPr>
              <a:t>14.07.04</a:t>
            </a:r>
            <a:endParaRPr lang="de-DE" sz="900">
              <a:latin typeface="BMWTypeLight" pitchFamily="34" charset="0"/>
            </a:endParaRPr>
          </a:p>
          <a:p>
            <a:pPr defTabSz="777875"/>
            <a:r>
              <a:rPr lang="de-DE" sz="900">
                <a:latin typeface="BMWTypeLight" pitchFamily="34" charset="0"/>
              </a:rPr>
              <a:t>Page  </a:t>
            </a:r>
            <a:fld id="{B6C75D4E-0831-424C-BC32-57DE6485C8EB}" type="slidenum">
              <a:rPr lang="de-DE" sz="900">
                <a:latin typeface="BMWTypeLight" pitchFamily="34" charset="0"/>
              </a:rPr>
              <a:pPr defTabSz="777875"/>
              <a:t>‹Nr.›</a:t>
            </a:fld>
            <a:endParaRPr lang="de-DE" sz="900">
              <a:latin typeface="BMWTypeLight"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896938" rtl="0" eaLnBrk="0" fontAlgn="base" hangingPunct="0">
        <a:lnSpc>
          <a:spcPct val="95000"/>
        </a:lnSpc>
        <a:spcBef>
          <a:spcPct val="0"/>
        </a:spcBef>
        <a:spcAft>
          <a:spcPct val="0"/>
        </a:spcAft>
        <a:defRPr sz="2600" b="1">
          <a:solidFill>
            <a:schemeClr val="tx1"/>
          </a:solidFill>
          <a:latin typeface="+mj-lt"/>
          <a:ea typeface="+mj-ea"/>
          <a:cs typeface="+mj-cs"/>
        </a:defRPr>
      </a:lvl1pPr>
      <a:lvl2pPr algn="l" defTabSz="896938" rtl="0" eaLnBrk="0" fontAlgn="base" hangingPunct="0">
        <a:lnSpc>
          <a:spcPct val="95000"/>
        </a:lnSpc>
        <a:spcBef>
          <a:spcPct val="0"/>
        </a:spcBef>
        <a:spcAft>
          <a:spcPct val="0"/>
        </a:spcAft>
        <a:defRPr sz="2600" b="1">
          <a:solidFill>
            <a:schemeClr val="tx1"/>
          </a:solidFill>
          <a:latin typeface="BMWTypeRegular" pitchFamily="34" charset="0"/>
        </a:defRPr>
      </a:lvl2pPr>
      <a:lvl3pPr algn="l" defTabSz="896938" rtl="0" eaLnBrk="0" fontAlgn="base" hangingPunct="0">
        <a:lnSpc>
          <a:spcPct val="95000"/>
        </a:lnSpc>
        <a:spcBef>
          <a:spcPct val="0"/>
        </a:spcBef>
        <a:spcAft>
          <a:spcPct val="0"/>
        </a:spcAft>
        <a:defRPr sz="2600" b="1">
          <a:solidFill>
            <a:schemeClr val="tx1"/>
          </a:solidFill>
          <a:latin typeface="BMWTypeRegular" pitchFamily="34" charset="0"/>
        </a:defRPr>
      </a:lvl3pPr>
      <a:lvl4pPr algn="l" defTabSz="896938" rtl="0" eaLnBrk="0" fontAlgn="base" hangingPunct="0">
        <a:lnSpc>
          <a:spcPct val="95000"/>
        </a:lnSpc>
        <a:spcBef>
          <a:spcPct val="0"/>
        </a:spcBef>
        <a:spcAft>
          <a:spcPct val="0"/>
        </a:spcAft>
        <a:defRPr sz="2600" b="1">
          <a:solidFill>
            <a:schemeClr val="tx1"/>
          </a:solidFill>
          <a:latin typeface="BMWTypeRegular" pitchFamily="34" charset="0"/>
        </a:defRPr>
      </a:lvl4pPr>
      <a:lvl5pPr algn="l" defTabSz="896938" rtl="0" eaLnBrk="0" fontAlgn="base" hangingPunct="0">
        <a:lnSpc>
          <a:spcPct val="95000"/>
        </a:lnSpc>
        <a:spcBef>
          <a:spcPct val="0"/>
        </a:spcBef>
        <a:spcAft>
          <a:spcPct val="0"/>
        </a:spcAft>
        <a:defRPr sz="2600" b="1">
          <a:solidFill>
            <a:schemeClr val="tx1"/>
          </a:solidFill>
          <a:latin typeface="BMWTypeRegular" pitchFamily="34" charset="0"/>
        </a:defRPr>
      </a:lvl5pPr>
      <a:lvl6pPr marL="457200" algn="l" defTabSz="896938" rtl="0" eaLnBrk="0" fontAlgn="base" hangingPunct="0">
        <a:lnSpc>
          <a:spcPct val="95000"/>
        </a:lnSpc>
        <a:spcBef>
          <a:spcPct val="0"/>
        </a:spcBef>
        <a:spcAft>
          <a:spcPct val="0"/>
        </a:spcAft>
        <a:defRPr sz="2600" b="1">
          <a:solidFill>
            <a:schemeClr val="tx1"/>
          </a:solidFill>
          <a:latin typeface="BMWTypeRegular" pitchFamily="34" charset="0"/>
        </a:defRPr>
      </a:lvl6pPr>
      <a:lvl7pPr marL="914400" algn="l" defTabSz="896938" rtl="0" eaLnBrk="0" fontAlgn="base" hangingPunct="0">
        <a:lnSpc>
          <a:spcPct val="95000"/>
        </a:lnSpc>
        <a:spcBef>
          <a:spcPct val="0"/>
        </a:spcBef>
        <a:spcAft>
          <a:spcPct val="0"/>
        </a:spcAft>
        <a:defRPr sz="2600" b="1">
          <a:solidFill>
            <a:schemeClr val="tx1"/>
          </a:solidFill>
          <a:latin typeface="BMWTypeRegular" pitchFamily="34" charset="0"/>
        </a:defRPr>
      </a:lvl7pPr>
      <a:lvl8pPr marL="1371600" algn="l" defTabSz="896938" rtl="0" eaLnBrk="0" fontAlgn="base" hangingPunct="0">
        <a:lnSpc>
          <a:spcPct val="95000"/>
        </a:lnSpc>
        <a:spcBef>
          <a:spcPct val="0"/>
        </a:spcBef>
        <a:spcAft>
          <a:spcPct val="0"/>
        </a:spcAft>
        <a:defRPr sz="2600" b="1">
          <a:solidFill>
            <a:schemeClr val="tx1"/>
          </a:solidFill>
          <a:latin typeface="BMWTypeRegular" pitchFamily="34" charset="0"/>
        </a:defRPr>
      </a:lvl8pPr>
      <a:lvl9pPr marL="1828800" algn="l" defTabSz="896938" rtl="0" eaLnBrk="0" fontAlgn="base" hangingPunct="0">
        <a:lnSpc>
          <a:spcPct val="95000"/>
        </a:lnSpc>
        <a:spcBef>
          <a:spcPct val="0"/>
        </a:spcBef>
        <a:spcAft>
          <a:spcPct val="0"/>
        </a:spcAft>
        <a:defRPr sz="2600" b="1">
          <a:solidFill>
            <a:schemeClr val="tx1"/>
          </a:solidFill>
          <a:latin typeface="BMWTypeRegular" pitchFamily="34" charset="0"/>
        </a:defRPr>
      </a:lvl9pPr>
    </p:titleStyle>
    <p:bodyStyle>
      <a:lvl1pPr algn="l" defTabSz="917575" rtl="0" eaLnBrk="0" fontAlgn="base" hangingPunct="0">
        <a:lnSpc>
          <a:spcPct val="95000"/>
        </a:lnSpc>
        <a:spcBef>
          <a:spcPct val="0"/>
        </a:spcBef>
        <a:spcAft>
          <a:spcPct val="0"/>
        </a:spcAft>
        <a:defRPr sz="2200">
          <a:solidFill>
            <a:schemeClr val="tx1"/>
          </a:solidFill>
          <a:latin typeface="+mn-lt"/>
          <a:ea typeface="+mn-ea"/>
          <a:cs typeface="+mn-cs"/>
        </a:defRPr>
      </a:lvl1pPr>
      <a:lvl2pPr marL="161925" algn="l" defTabSz="917575" rtl="0" eaLnBrk="0" fontAlgn="base" hangingPunct="0">
        <a:lnSpc>
          <a:spcPct val="95000"/>
        </a:lnSpc>
        <a:spcBef>
          <a:spcPct val="0"/>
        </a:spcBef>
        <a:spcAft>
          <a:spcPct val="0"/>
        </a:spcAft>
        <a:defRPr sz="2200">
          <a:solidFill>
            <a:schemeClr val="tx1"/>
          </a:solidFill>
          <a:latin typeface="+mn-lt"/>
        </a:defRPr>
      </a:lvl2pPr>
      <a:lvl3pPr marL="323850" algn="l" defTabSz="917575" rtl="0" eaLnBrk="0" fontAlgn="base" hangingPunct="0">
        <a:lnSpc>
          <a:spcPct val="95000"/>
        </a:lnSpc>
        <a:spcBef>
          <a:spcPct val="0"/>
        </a:spcBef>
        <a:spcAft>
          <a:spcPct val="0"/>
        </a:spcAft>
        <a:defRPr sz="2200">
          <a:solidFill>
            <a:schemeClr val="tx1"/>
          </a:solidFill>
          <a:latin typeface="+mn-lt"/>
        </a:defRPr>
      </a:lvl3pPr>
      <a:lvl4pPr marL="485775" algn="l" defTabSz="917575" rtl="0" eaLnBrk="0" fontAlgn="base" hangingPunct="0">
        <a:lnSpc>
          <a:spcPct val="95000"/>
        </a:lnSpc>
        <a:spcBef>
          <a:spcPct val="0"/>
        </a:spcBef>
        <a:spcAft>
          <a:spcPct val="0"/>
        </a:spcAft>
        <a:defRPr sz="2200">
          <a:solidFill>
            <a:schemeClr val="tx1"/>
          </a:solidFill>
          <a:latin typeface="+mn-lt"/>
        </a:defRPr>
      </a:lvl4pPr>
      <a:lvl5pPr marL="647700" algn="l" defTabSz="917575" rtl="0" eaLnBrk="0" fontAlgn="base" hangingPunct="0">
        <a:lnSpc>
          <a:spcPct val="95000"/>
        </a:lnSpc>
        <a:spcBef>
          <a:spcPct val="0"/>
        </a:spcBef>
        <a:spcAft>
          <a:spcPct val="0"/>
        </a:spcAft>
        <a:defRPr sz="2200">
          <a:solidFill>
            <a:schemeClr val="tx1"/>
          </a:solidFill>
          <a:latin typeface="+mn-lt"/>
        </a:defRPr>
      </a:lvl5pPr>
      <a:lvl6pPr marL="1104900" algn="l" defTabSz="917575" rtl="0" eaLnBrk="0" fontAlgn="base" hangingPunct="0">
        <a:lnSpc>
          <a:spcPct val="95000"/>
        </a:lnSpc>
        <a:spcBef>
          <a:spcPct val="0"/>
        </a:spcBef>
        <a:spcAft>
          <a:spcPct val="0"/>
        </a:spcAft>
        <a:defRPr sz="2200">
          <a:solidFill>
            <a:schemeClr val="tx1"/>
          </a:solidFill>
          <a:latin typeface="+mn-lt"/>
        </a:defRPr>
      </a:lvl6pPr>
      <a:lvl7pPr marL="1562100" algn="l" defTabSz="917575" rtl="0" eaLnBrk="0" fontAlgn="base" hangingPunct="0">
        <a:lnSpc>
          <a:spcPct val="95000"/>
        </a:lnSpc>
        <a:spcBef>
          <a:spcPct val="0"/>
        </a:spcBef>
        <a:spcAft>
          <a:spcPct val="0"/>
        </a:spcAft>
        <a:defRPr sz="2200">
          <a:solidFill>
            <a:schemeClr val="tx1"/>
          </a:solidFill>
          <a:latin typeface="+mn-lt"/>
        </a:defRPr>
      </a:lvl7pPr>
      <a:lvl8pPr marL="2019300" algn="l" defTabSz="917575" rtl="0" eaLnBrk="0" fontAlgn="base" hangingPunct="0">
        <a:lnSpc>
          <a:spcPct val="95000"/>
        </a:lnSpc>
        <a:spcBef>
          <a:spcPct val="0"/>
        </a:spcBef>
        <a:spcAft>
          <a:spcPct val="0"/>
        </a:spcAft>
        <a:defRPr sz="2200">
          <a:solidFill>
            <a:schemeClr val="tx1"/>
          </a:solidFill>
          <a:latin typeface="+mn-lt"/>
        </a:defRPr>
      </a:lvl8pPr>
      <a:lvl9pPr marL="2476500" algn="l" defTabSz="917575" rtl="0" eaLnBrk="0" fontAlgn="base" hangingPunct="0">
        <a:lnSpc>
          <a:spcPct val="95000"/>
        </a:lnSpc>
        <a:spcBef>
          <a:spcPct val="0"/>
        </a:spcBef>
        <a:spcAft>
          <a:spcPct val="0"/>
        </a:spcAft>
        <a:defRPr sz="2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66" name="Rectangle 2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Overview </a:t>
            </a:r>
          </a:p>
        </p:txBody>
      </p:sp>
      <p:sp>
        <p:nvSpPr>
          <p:cNvPr id="210968" name="Text Box 24"/>
          <p:cNvSpPr txBox="1">
            <a:spLocks noChangeArrowheads="1"/>
          </p:cNvSpPr>
          <p:nvPr/>
        </p:nvSpPr>
        <p:spPr bwMode="auto">
          <a:xfrm>
            <a:off x="1371600" y="1365250"/>
            <a:ext cx="7143750" cy="3756025"/>
          </a:xfrm>
          <a:prstGeom prst="rect">
            <a:avLst/>
          </a:prstGeom>
          <a:noFill/>
          <a:ln w="12700">
            <a:noFill/>
            <a:miter lim="800000"/>
            <a:headEnd/>
            <a:tailEnd/>
          </a:ln>
          <a:effectLst/>
        </p:spPr>
        <p:txBody>
          <a:bodyPr wrap="none" lIns="0" tIns="0" rIns="0" bIns="0">
            <a:spAutoFit/>
          </a:bodyPr>
          <a:lstStyle/>
          <a:p>
            <a:pPr marL="187325" indent="-187325"/>
            <a:r>
              <a:rPr lang="en-GB" sz="2000">
                <a:solidFill>
                  <a:srgbClr val="000000"/>
                </a:solidFill>
                <a:latin typeface="Arial" charset="0"/>
                <a:cs typeface="Arial" charset="0"/>
              </a:rPr>
              <a:t>CCB Factory Planning and the FIS Operator Group have</a:t>
            </a:r>
          </a:p>
          <a:p>
            <a:pPr marL="187325" indent="-187325"/>
            <a:r>
              <a:rPr lang="en-GB" sz="2000">
                <a:solidFill>
                  <a:srgbClr val="000000"/>
                </a:solidFill>
                <a:latin typeface="Arial" charset="0"/>
                <a:cs typeface="Arial" charset="0"/>
              </a:rPr>
              <a:t>argued for the introduction of </a:t>
            </a:r>
            <a:r>
              <a:rPr lang="en-GB" sz="2000" b="1">
                <a:solidFill>
                  <a:srgbClr val="000000"/>
                </a:solidFill>
                <a:latin typeface="Arial" charset="0"/>
                <a:cs typeface="Arial" charset="0"/>
              </a:rPr>
              <a:t>cross-technology naming</a:t>
            </a:r>
          </a:p>
          <a:p>
            <a:pPr marL="187325" indent="-187325"/>
            <a:r>
              <a:rPr lang="en-GB" sz="2000" b="1">
                <a:solidFill>
                  <a:srgbClr val="000000"/>
                </a:solidFill>
                <a:latin typeface="Arial" charset="0"/>
                <a:cs typeface="Arial" charset="0"/>
              </a:rPr>
              <a:t>conventions </a:t>
            </a:r>
            <a:r>
              <a:rPr lang="en-GB" sz="2000">
                <a:solidFill>
                  <a:srgbClr val="000000"/>
                </a:solidFill>
                <a:latin typeface="Arial" charset="0"/>
                <a:cs typeface="Arial" charset="0"/>
              </a:rPr>
              <a:t>for</a:t>
            </a:r>
            <a:r>
              <a:rPr lang="en-GB" sz="2000" b="1">
                <a:solidFill>
                  <a:srgbClr val="000000"/>
                </a:solidFill>
                <a:latin typeface="Arial" charset="0"/>
                <a:cs typeface="Arial" charset="0"/>
              </a:rPr>
              <a:t> </a:t>
            </a:r>
            <a:r>
              <a:rPr lang="en-GB" sz="2000">
                <a:solidFill>
                  <a:srgbClr val="000000"/>
                </a:solidFill>
                <a:latin typeface="Arial" charset="0"/>
                <a:cs typeface="Arial" charset="0"/>
              </a:rPr>
              <a:t>CAD files in factory planning.</a:t>
            </a:r>
          </a:p>
          <a:p>
            <a:pPr marL="187325" indent="-187325"/>
            <a:endParaRPr lang="en-GB" sz="2000">
              <a:solidFill>
                <a:srgbClr val="000000"/>
              </a:solidFill>
              <a:latin typeface="Arial" charset="0"/>
              <a:cs typeface="Arial" charset="0"/>
            </a:endParaRPr>
          </a:p>
          <a:p>
            <a:pPr marL="187325" indent="-187325"/>
            <a:r>
              <a:rPr lang="en-GB" sz="2000">
                <a:solidFill>
                  <a:srgbClr val="000000"/>
                </a:solidFill>
                <a:latin typeface="Arial" charset="0"/>
                <a:cs typeface="Arial" charset="0"/>
              </a:rPr>
              <a:t>Consequently, naming conventions have been agreed in</a:t>
            </a:r>
          </a:p>
          <a:p>
            <a:pPr marL="187325" indent="-187325"/>
            <a:r>
              <a:rPr lang="en-GB" sz="2000">
                <a:solidFill>
                  <a:srgbClr val="000000"/>
                </a:solidFill>
                <a:latin typeface="Arial" charset="0"/>
                <a:cs typeface="Arial" charset="0"/>
              </a:rPr>
              <a:t>CCB Factory Planning and have been implemented accordingly</a:t>
            </a:r>
          </a:p>
          <a:p>
            <a:pPr marL="187325" indent="-187325"/>
            <a:r>
              <a:rPr lang="en-GB" sz="2000">
                <a:solidFill>
                  <a:srgbClr val="000000"/>
                </a:solidFill>
                <a:latin typeface="Arial" charset="0"/>
                <a:cs typeface="Arial" charset="0"/>
              </a:rPr>
              <a:t>by TG-41 in ProjectWise.</a:t>
            </a:r>
          </a:p>
          <a:p>
            <a:pPr marL="187325" indent="-187325"/>
            <a:endParaRPr lang="en-GB" sz="2000">
              <a:solidFill>
                <a:srgbClr val="000000"/>
              </a:solidFill>
              <a:latin typeface="Arial" charset="0"/>
              <a:cs typeface="Arial" charset="0"/>
            </a:endParaRPr>
          </a:p>
          <a:p>
            <a:pPr marL="187325" indent="-187325"/>
            <a:r>
              <a:rPr lang="en-GB" sz="2000">
                <a:solidFill>
                  <a:srgbClr val="000000"/>
                </a:solidFill>
                <a:latin typeface="Arial" charset="0"/>
                <a:cs typeface="Arial" charset="0"/>
              </a:rPr>
              <a:t>Now that this work has been completed, </a:t>
            </a:r>
            <a:r>
              <a:rPr lang="en-GB" sz="2000" b="1">
                <a:solidFill>
                  <a:srgbClr val="000000"/>
                </a:solidFill>
                <a:latin typeface="Arial" charset="0"/>
                <a:cs typeface="Arial" charset="0"/>
              </a:rPr>
              <a:t>productive launch</a:t>
            </a:r>
          </a:p>
          <a:p>
            <a:pPr marL="187325" indent="-187325"/>
            <a:r>
              <a:rPr lang="en-GB" sz="2000">
                <a:solidFill>
                  <a:srgbClr val="000000"/>
                </a:solidFill>
                <a:latin typeface="Arial" charset="0"/>
                <a:cs typeface="Arial" charset="0"/>
              </a:rPr>
              <a:t>of the naming conventions is scheduled for </a:t>
            </a:r>
            <a:r>
              <a:rPr lang="en-GB" sz="2000" b="1">
                <a:solidFill>
                  <a:srgbClr val="000000"/>
                </a:solidFill>
                <a:latin typeface="Arial" charset="0"/>
                <a:cs typeface="Arial" charset="0"/>
              </a:rPr>
              <a:t>mid-August</a:t>
            </a:r>
            <a:r>
              <a:rPr lang="en-GB" sz="2000">
                <a:solidFill>
                  <a:srgbClr val="000000"/>
                </a:solidFill>
                <a:latin typeface="Arial" charset="0"/>
                <a:cs typeface="Arial" charset="0"/>
              </a:rPr>
              <a:t>.</a:t>
            </a:r>
          </a:p>
          <a:p>
            <a:pPr marL="187325" indent="-187325"/>
            <a:endParaRPr lang="en-GB" sz="2000">
              <a:solidFill>
                <a:srgbClr val="000000"/>
              </a:solidFill>
              <a:latin typeface="Arial" charset="0"/>
              <a:cs typeface="Arial" charset="0"/>
            </a:endParaRPr>
          </a:p>
          <a:p>
            <a:pPr marL="187325" indent="-187325"/>
            <a:r>
              <a:rPr lang="en-GB" sz="2000">
                <a:solidFill>
                  <a:srgbClr val="000000"/>
                </a:solidFill>
                <a:latin typeface="Arial" charset="0"/>
                <a:cs typeface="Arial" charset="0"/>
              </a:rPr>
              <a:t>The presentation below is intended to provided you with an </a:t>
            </a:r>
          </a:p>
          <a:p>
            <a:pPr marL="187325" indent="-187325"/>
            <a:r>
              <a:rPr lang="en-GB" sz="2000">
                <a:solidFill>
                  <a:srgbClr val="000000"/>
                </a:solidFill>
                <a:latin typeface="Arial" charset="0"/>
                <a:cs typeface="Arial" charset="0"/>
              </a:rPr>
              <a:t>overview of what changes you will encounter.</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MS-Office documents? </a:t>
            </a:r>
            <a:br>
              <a:rPr lang="en-GB" sz="2600" b="1">
                <a:solidFill>
                  <a:schemeClr val="hlink"/>
                </a:solidFill>
              </a:rPr>
            </a:br>
            <a:endParaRPr lang="en-GB" sz="2600" b="1">
              <a:solidFill>
                <a:schemeClr val="hlink"/>
              </a:solidFill>
            </a:endParaRPr>
          </a:p>
        </p:txBody>
      </p:sp>
      <p:sp>
        <p:nvSpPr>
          <p:cNvPr id="240643"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Word, Excel or other documents </a:t>
            </a:r>
            <a:r>
              <a:rPr lang="de-DE" sz="1800" b="1">
                <a:latin typeface="Arial" charset="0"/>
                <a:cs typeface="Arial" charset="0"/>
              </a:rPr>
              <a:t>are not subject </a:t>
            </a:r>
            <a:r>
              <a:rPr lang="de-DE" sz="1800">
                <a:latin typeface="Arial" charset="0"/>
                <a:cs typeface="Arial" charset="0"/>
              </a:rPr>
              <a:t>to the naming conventions. They can also be saved and managed in ProjectWise as previously.</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when referencing? </a:t>
            </a:r>
            <a:br>
              <a:rPr lang="en-GB" sz="2600" b="1">
                <a:solidFill>
                  <a:schemeClr val="hlink"/>
                </a:solidFill>
              </a:rPr>
            </a:br>
            <a:endParaRPr lang="en-GB" sz="2600" b="1">
              <a:solidFill>
                <a:schemeClr val="hlink"/>
              </a:solidFill>
            </a:endParaRPr>
          </a:p>
        </p:txBody>
      </p:sp>
      <p:sp>
        <p:nvSpPr>
          <p:cNvPr id="243715"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The referencing function of MicroStation has been extended so that the reference information is automatically populated when appending a reference:</a:t>
            </a:r>
          </a:p>
          <a:p>
            <a:endParaRPr lang="de-DE" sz="1800">
              <a:latin typeface="Arial" charset="0"/>
              <a:cs typeface="Arial" charset="0"/>
            </a:endParaRPr>
          </a:p>
          <a:p>
            <a:r>
              <a:rPr lang="de-DE" sz="1800">
                <a:latin typeface="Arial" charset="0"/>
                <a:cs typeface="Arial" charset="0"/>
              </a:rPr>
              <a:t>Logical reference name: 	e.g. ANL_TFP_Exportdatei_20000319</a:t>
            </a:r>
          </a:p>
          <a:p>
            <a:r>
              <a:rPr lang="de-DE" sz="1800">
                <a:latin typeface="Arial" charset="0"/>
                <a:cs typeface="Arial" charset="0"/>
              </a:rPr>
              <a:t>Reference description: 	e.g. 0110_0550_00000_MONT</a:t>
            </a:r>
          </a:p>
          <a:p>
            <a:endParaRPr lang="de-DE" sz="1800">
              <a:latin typeface="Arial" charset="0"/>
              <a:cs typeface="Arial" charset="0"/>
            </a:endParaRPr>
          </a:p>
        </p:txBody>
      </p:sp>
      <p:pic>
        <p:nvPicPr>
          <p:cNvPr id="243718" name="Picture 6"/>
          <p:cNvPicPr>
            <a:picLocks noChangeAspect="1" noChangeArrowheads="1"/>
          </p:cNvPicPr>
          <p:nvPr/>
        </p:nvPicPr>
        <p:blipFill>
          <a:blip r:embed="rId2" cstate="print"/>
          <a:srcRect/>
          <a:stretch>
            <a:fillRect/>
          </a:stretch>
        </p:blipFill>
        <p:spPr bwMode="auto">
          <a:xfrm>
            <a:off x="1371600" y="3124200"/>
            <a:ext cx="6629400" cy="3482975"/>
          </a:xfrm>
          <a:prstGeom prst="rect">
            <a:avLst/>
          </a:prstGeom>
          <a:noFill/>
          <a:ln w="12700">
            <a:noFill/>
            <a:miter lim="800000"/>
            <a:headEnd/>
            <a:tailEnd/>
          </a:ln>
          <a:effec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reference relationships? </a:t>
            </a:r>
            <a:br>
              <a:rPr lang="en-GB" sz="2600" b="1">
                <a:solidFill>
                  <a:schemeClr val="hlink"/>
                </a:solidFill>
              </a:rPr>
            </a:br>
            <a:endParaRPr lang="en-GB" sz="2600" b="1">
              <a:solidFill>
                <a:schemeClr val="hlink"/>
              </a:solidFill>
            </a:endParaRPr>
          </a:p>
        </p:txBody>
      </p:sp>
      <p:sp>
        <p:nvSpPr>
          <p:cNvPr id="246787"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en-GB" sz="1800" b="1">
                <a:latin typeface="Arial" charset="0"/>
                <a:cs typeface="Arial" charset="0"/>
              </a:rPr>
              <a:t>Case 1:</a:t>
            </a:r>
          </a:p>
          <a:p>
            <a:pPr marL="854075" lvl="1" indent="-284163">
              <a:buFontTx/>
              <a:buChar char="–"/>
            </a:pPr>
            <a:r>
              <a:rPr lang="en-GB" sz="1800">
                <a:latin typeface="Arial" charset="0"/>
                <a:cs typeface="Arial" charset="0"/>
              </a:rPr>
              <a:t>File name of the master file is changed in ProjectWise</a:t>
            </a:r>
          </a:p>
          <a:p>
            <a:pPr marL="854075" lvl="1" indent="-284163">
              <a:buFontTx/>
              <a:buChar char="–"/>
            </a:pPr>
            <a:r>
              <a:rPr lang="en-GB" sz="1800">
                <a:latin typeface="Arial" charset="0"/>
                <a:cs typeface="Arial" charset="0"/>
              </a:rPr>
              <a:t>File name of the reference file is </a:t>
            </a:r>
            <a:r>
              <a:rPr lang="en-GB" sz="1800" b="1">
                <a:latin typeface="Arial" charset="0"/>
                <a:cs typeface="Arial" charset="0"/>
              </a:rPr>
              <a:t>not changed</a:t>
            </a:r>
          </a:p>
          <a:p>
            <a:pPr marL="854075" lvl="1" indent="-284163">
              <a:buFontTx/>
              <a:buChar char="–"/>
            </a:pPr>
            <a:endParaRPr lang="en-GB" sz="1800">
              <a:latin typeface="Arial" charset="0"/>
              <a:cs typeface="Arial" charset="0"/>
            </a:endParaRPr>
          </a:p>
          <a:p>
            <a:pPr marL="854075" lvl="1" indent="-284163"/>
            <a:r>
              <a:rPr lang="en-GB" sz="1800">
                <a:latin typeface="Arial" charset="0"/>
                <a:cs typeface="Arial" charset="0"/>
              </a:rPr>
              <a:t>What happens:</a:t>
            </a:r>
          </a:p>
          <a:p>
            <a:pPr marL="854075" lvl="1" indent="-284163">
              <a:buFont typeface="Wingdings" pitchFamily="2" charset="2"/>
              <a:buChar char="Ø"/>
            </a:pPr>
            <a:r>
              <a:rPr lang="en-GB" sz="1800">
                <a:latin typeface="Arial" charset="0"/>
                <a:cs typeface="Arial" charset="0"/>
              </a:rPr>
              <a:t>Reference relationship of master file to reference file </a:t>
            </a:r>
            <a:r>
              <a:rPr lang="en-GB" sz="1800" b="1">
                <a:latin typeface="Arial" charset="0"/>
                <a:cs typeface="Arial" charset="0"/>
              </a:rPr>
              <a:t>remains</a:t>
            </a:r>
            <a:endParaRPr lang="en-GB" sz="1800">
              <a:latin typeface="Arial" charset="0"/>
              <a:cs typeface="Arial" charset="0"/>
            </a:endParaRPr>
          </a:p>
          <a:p>
            <a:endParaRPr lang="en-GB" sz="1800" b="1">
              <a:latin typeface="Arial" charset="0"/>
              <a:cs typeface="Arial" charset="0"/>
            </a:endParaRPr>
          </a:p>
          <a:p>
            <a:r>
              <a:rPr lang="en-GB" sz="1800" b="1">
                <a:latin typeface="Arial" charset="0"/>
                <a:cs typeface="Arial" charset="0"/>
              </a:rPr>
              <a:t>Case 2:</a:t>
            </a:r>
          </a:p>
          <a:p>
            <a:pPr marL="854075" lvl="1" indent="-284163">
              <a:buFontTx/>
              <a:buChar char="–"/>
            </a:pPr>
            <a:r>
              <a:rPr lang="en-GB" sz="1800">
                <a:latin typeface="Arial" charset="0"/>
                <a:cs typeface="Arial" charset="0"/>
              </a:rPr>
              <a:t>File name of the master file is / is not changed in ProjectWise</a:t>
            </a:r>
          </a:p>
          <a:p>
            <a:pPr marL="854075" lvl="1" indent="-284163">
              <a:buFontTx/>
              <a:buChar char="–"/>
            </a:pPr>
            <a:r>
              <a:rPr lang="en-GB" sz="1800">
                <a:latin typeface="Arial" charset="0"/>
                <a:cs typeface="Arial" charset="0"/>
              </a:rPr>
              <a:t>File name of the reference file is </a:t>
            </a:r>
            <a:r>
              <a:rPr lang="en-GB" sz="1800" b="1">
                <a:latin typeface="Arial" charset="0"/>
                <a:cs typeface="Arial" charset="0"/>
              </a:rPr>
              <a:t>changed </a:t>
            </a:r>
            <a:r>
              <a:rPr lang="en-GB" sz="1800">
                <a:latin typeface="Arial" charset="0"/>
                <a:cs typeface="Arial" charset="0"/>
              </a:rPr>
              <a:t>in ProjectWise</a:t>
            </a:r>
            <a:endParaRPr lang="en-GB" sz="1800" b="1">
              <a:latin typeface="Arial" charset="0"/>
              <a:cs typeface="Arial" charset="0"/>
            </a:endParaRPr>
          </a:p>
          <a:p>
            <a:pPr marL="854075" lvl="1" indent="-284163">
              <a:buFontTx/>
              <a:buChar char="–"/>
            </a:pPr>
            <a:endParaRPr lang="en-GB" sz="1800">
              <a:latin typeface="Arial" charset="0"/>
              <a:cs typeface="Arial" charset="0"/>
            </a:endParaRPr>
          </a:p>
          <a:p>
            <a:pPr marL="854075" lvl="1" indent="-284163"/>
            <a:r>
              <a:rPr lang="en-GB" sz="1800">
                <a:latin typeface="Arial" charset="0"/>
                <a:cs typeface="Arial" charset="0"/>
              </a:rPr>
              <a:t>What happens:</a:t>
            </a:r>
          </a:p>
          <a:p>
            <a:pPr marL="854075" lvl="1" indent="-284163">
              <a:buFont typeface="Wingdings" pitchFamily="2" charset="2"/>
              <a:buChar char="Ø"/>
            </a:pPr>
            <a:r>
              <a:rPr lang="en-GB" sz="1800">
                <a:latin typeface="Arial" charset="0"/>
                <a:cs typeface="Arial" charset="0"/>
              </a:rPr>
              <a:t>Reference relationship of master file to reference file </a:t>
            </a:r>
            <a:r>
              <a:rPr lang="en-GB" sz="1800" b="1">
                <a:latin typeface="Arial" charset="0"/>
                <a:cs typeface="Arial" charset="0"/>
              </a:rPr>
              <a:t>may be broken </a:t>
            </a:r>
            <a:r>
              <a:rPr lang="en-GB" sz="1800">
                <a:latin typeface="Arial" charset="0"/>
                <a:cs typeface="Arial" charset="0"/>
              </a:rPr>
              <a:t>under certain circumstances (e.g. if reference file is also moved)</a:t>
            </a:r>
            <a:endParaRPr lang="en-GB" sz="1800" b="1">
              <a:latin typeface="Arial" charset="0"/>
              <a:cs typeface="Arial" charset="0"/>
            </a:endParaRPr>
          </a:p>
          <a:p>
            <a:endParaRPr lang="en-GB" sz="1800">
              <a:latin typeface="Arial" charset="0"/>
              <a:cs typeface="Arial" charset="0"/>
            </a:endParaRPr>
          </a:p>
          <a:p>
            <a:endParaRPr lang="en-GB" sz="1800" b="1">
              <a:latin typeface="Arial" charset="0"/>
              <a:cs typeface="Arial"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reference relationships? </a:t>
            </a:r>
            <a:br>
              <a:rPr lang="en-GB" sz="2600" b="1">
                <a:solidFill>
                  <a:schemeClr val="hlink"/>
                </a:solidFill>
              </a:rPr>
            </a:br>
            <a:endParaRPr lang="en-GB" sz="2600" b="1">
              <a:solidFill>
                <a:schemeClr val="hlink"/>
              </a:solidFill>
            </a:endParaRPr>
          </a:p>
        </p:txBody>
      </p:sp>
      <p:sp>
        <p:nvSpPr>
          <p:cNvPr id="244739"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en-GB" sz="1800" b="1">
                <a:latin typeface="Arial" charset="0"/>
                <a:cs typeface="Arial" charset="0"/>
              </a:rPr>
              <a:t>Case 3:</a:t>
            </a:r>
          </a:p>
          <a:p>
            <a:pPr marL="854075" lvl="1" indent="-284163">
              <a:buFontTx/>
              <a:buChar char="–"/>
            </a:pPr>
            <a:r>
              <a:rPr lang="en-GB" sz="1800">
                <a:latin typeface="Arial" charset="0"/>
                <a:cs typeface="Arial" charset="0"/>
              </a:rPr>
              <a:t>Master file exists in ProjectWise and is not imported</a:t>
            </a:r>
          </a:p>
          <a:p>
            <a:pPr marL="854075" lvl="1" indent="-284163">
              <a:buFontTx/>
              <a:buChar char="–"/>
            </a:pPr>
            <a:r>
              <a:rPr lang="en-GB" sz="1800" b="1">
                <a:latin typeface="Arial" charset="0"/>
                <a:cs typeface="Arial" charset="0"/>
              </a:rPr>
              <a:t>Compliant / non-compliant </a:t>
            </a:r>
            <a:r>
              <a:rPr lang="en-GB" sz="1800">
                <a:latin typeface="Arial" charset="0"/>
                <a:cs typeface="Arial" charset="0"/>
              </a:rPr>
              <a:t>reference file is imported</a:t>
            </a:r>
          </a:p>
          <a:p>
            <a:pPr marL="854075" lvl="1" indent="-284163">
              <a:buFontTx/>
              <a:buChar char="–"/>
            </a:pPr>
            <a:endParaRPr lang="en-GB" sz="1800">
              <a:latin typeface="Arial" charset="0"/>
              <a:cs typeface="Arial" charset="0"/>
            </a:endParaRPr>
          </a:p>
          <a:p>
            <a:pPr marL="854075" lvl="1" indent="-284163"/>
            <a:r>
              <a:rPr lang="en-GB" sz="1800">
                <a:latin typeface="Arial" charset="0"/>
                <a:cs typeface="Arial" charset="0"/>
              </a:rPr>
              <a:t>What happens:</a:t>
            </a:r>
          </a:p>
          <a:p>
            <a:pPr marL="854075" lvl="1" indent="-284163">
              <a:buFont typeface="Wingdings" pitchFamily="2" charset="2"/>
              <a:buChar char="Ø"/>
            </a:pPr>
            <a:r>
              <a:rPr lang="en-GB" sz="1800">
                <a:latin typeface="Arial" charset="0"/>
                <a:cs typeface="Arial" charset="0"/>
              </a:rPr>
              <a:t>Reference relationship of master file to reference file </a:t>
            </a:r>
            <a:r>
              <a:rPr lang="en-GB" sz="1800" b="1">
                <a:latin typeface="Arial" charset="0"/>
                <a:cs typeface="Arial" charset="0"/>
              </a:rPr>
              <a:t>remains</a:t>
            </a:r>
            <a:endParaRPr lang="en-GB" sz="1800">
              <a:latin typeface="Arial" charset="0"/>
              <a:cs typeface="Arial" charset="0"/>
            </a:endParaRPr>
          </a:p>
          <a:p>
            <a:endParaRPr lang="en-GB" sz="1800">
              <a:latin typeface="Arial" charset="0"/>
              <a:cs typeface="Arial" charset="0"/>
            </a:endParaRPr>
          </a:p>
          <a:p>
            <a:r>
              <a:rPr lang="en-GB" sz="1800" b="1">
                <a:latin typeface="Arial" charset="0"/>
                <a:cs typeface="Arial" charset="0"/>
              </a:rPr>
              <a:t>Case 4:</a:t>
            </a:r>
          </a:p>
          <a:p>
            <a:pPr marL="854075" lvl="1" indent="-284163">
              <a:buFontTx/>
              <a:buChar char="–"/>
            </a:pPr>
            <a:r>
              <a:rPr lang="en-GB" sz="1800">
                <a:latin typeface="Arial" charset="0"/>
                <a:cs typeface="Arial" charset="0"/>
              </a:rPr>
              <a:t>Two compliant files are exported</a:t>
            </a:r>
          </a:p>
          <a:p>
            <a:pPr marL="854075" lvl="1" indent="-284163">
              <a:buFontTx/>
              <a:buChar char="–"/>
            </a:pPr>
            <a:r>
              <a:rPr lang="en-GB" sz="1800">
                <a:latin typeface="Arial" charset="0"/>
                <a:cs typeface="Arial" charset="0"/>
              </a:rPr>
              <a:t>One file is referenced to the other outside of ProjectWise</a:t>
            </a:r>
          </a:p>
          <a:p>
            <a:pPr marL="854075" lvl="1" indent="-284163">
              <a:buFontTx/>
              <a:buChar char="–"/>
            </a:pPr>
            <a:r>
              <a:rPr lang="en-GB" sz="1800">
                <a:latin typeface="Arial" charset="0"/>
                <a:cs typeface="Arial" charset="0"/>
              </a:rPr>
              <a:t>The two files are the reimported</a:t>
            </a:r>
          </a:p>
          <a:p>
            <a:pPr marL="854075" lvl="1" indent="-284163">
              <a:buFontTx/>
              <a:buChar char="–"/>
            </a:pPr>
            <a:endParaRPr lang="en-GB" sz="1800">
              <a:latin typeface="Arial" charset="0"/>
              <a:cs typeface="Arial" charset="0"/>
            </a:endParaRPr>
          </a:p>
          <a:p>
            <a:pPr marL="854075" lvl="1" indent="-284163"/>
            <a:r>
              <a:rPr lang="en-GB" sz="1800">
                <a:latin typeface="Arial" charset="0"/>
                <a:cs typeface="Arial" charset="0"/>
              </a:rPr>
              <a:t>What happens:</a:t>
            </a:r>
          </a:p>
          <a:p>
            <a:pPr marL="854075" lvl="1" indent="-284163">
              <a:buFont typeface="Wingdings" pitchFamily="2" charset="2"/>
              <a:buChar char="Ø"/>
            </a:pPr>
            <a:r>
              <a:rPr lang="en-GB" sz="1800">
                <a:latin typeface="Arial" charset="0"/>
                <a:cs typeface="Arial" charset="0"/>
              </a:rPr>
              <a:t>Reference relationship of master file to reference file </a:t>
            </a:r>
            <a:r>
              <a:rPr lang="en-GB" sz="1800" b="1">
                <a:latin typeface="Arial" charset="0"/>
                <a:cs typeface="Arial" charset="0"/>
              </a:rPr>
              <a:t>is lost </a:t>
            </a:r>
            <a:r>
              <a:rPr lang="en-GB" sz="1800">
                <a:latin typeface="Arial" charset="0"/>
                <a:cs typeface="Arial" charset="0"/>
              </a:rPr>
              <a:t>(this is the default behaviour of ProjectWise and is independent of the naming conventions).</a:t>
            </a:r>
          </a:p>
          <a:p>
            <a:endParaRPr lang="en-GB" sz="1800">
              <a:latin typeface="Arial" charset="0"/>
              <a:cs typeface="Arial" charset="0"/>
            </a:endParaRPr>
          </a:p>
          <a:p>
            <a:endParaRPr lang="en-GB" sz="1800" b="1">
              <a:latin typeface="Arial" charset="0"/>
              <a:cs typeface="Arial"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reference relationships? </a:t>
            </a:r>
            <a:br>
              <a:rPr lang="en-GB" sz="2600" b="1">
                <a:solidFill>
                  <a:schemeClr val="hlink"/>
                </a:solidFill>
              </a:rPr>
            </a:br>
            <a:endParaRPr lang="en-GB" sz="2600" b="1">
              <a:solidFill>
                <a:schemeClr val="hlink"/>
              </a:solidFill>
            </a:endParaRPr>
          </a:p>
        </p:txBody>
      </p:sp>
      <p:sp>
        <p:nvSpPr>
          <p:cNvPr id="245763"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en-GB" sz="1800" b="1">
                <a:latin typeface="Arial" charset="0"/>
                <a:cs typeface="Arial" charset="0"/>
              </a:rPr>
              <a:t>Case 5:</a:t>
            </a:r>
          </a:p>
          <a:p>
            <a:pPr marL="854075" lvl="1" indent="-284163">
              <a:buFontTx/>
              <a:buChar char="–"/>
            </a:pPr>
            <a:r>
              <a:rPr lang="en-GB" sz="1800">
                <a:latin typeface="Arial" charset="0"/>
                <a:cs typeface="Arial" charset="0"/>
              </a:rPr>
              <a:t>Two files are created outside of ProjectWise with non-compliant names and are referenced to each other</a:t>
            </a:r>
          </a:p>
          <a:p>
            <a:pPr marL="854075" lvl="1" indent="-284163">
              <a:buFontTx/>
              <a:buChar char="–"/>
            </a:pPr>
            <a:r>
              <a:rPr lang="en-GB" sz="1800">
                <a:latin typeface="Arial" charset="0"/>
                <a:cs typeface="Arial" charset="0"/>
              </a:rPr>
              <a:t>Both files are then imported in ProjectWise (= created as new files) and must be renamed during the import process</a:t>
            </a:r>
          </a:p>
          <a:p>
            <a:pPr marL="854075" lvl="1" indent="-284163">
              <a:buFontTx/>
              <a:buChar char="–"/>
            </a:pPr>
            <a:endParaRPr lang="en-GB" sz="1800">
              <a:latin typeface="Arial" charset="0"/>
              <a:cs typeface="Arial" charset="0"/>
            </a:endParaRPr>
          </a:p>
          <a:p>
            <a:pPr marL="854075" lvl="1" indent="-284163"/>
            <a:r>
              <a:rPr lang="en-GB" sz="1800">
                <a:latin typeface="Arial" charset="0"/>
                <a:cs typeface="Arial" charset="0"/>
              </a:rPr>
              <a:t>What happens:</a:t>
            </a:r>
          </a:p>
          <a:p>
            <a:pPr marL="854075" lvl="1" indent="-284163">
              <a:buFont typeface="Wingdings" pitchFamily="2" charset="2"/>
              <a:buChar char="Ø"/>
            </a:pPr>
            <a:r>
              <a:rPr lang="en-GB" sz="1800">
                <a:latin typeface="Arial" charset="0"/>
                <a:cs typeface="Arial" charset="0"/>
              </a:rPr>
              <a:t>Reference relationship of master file to reference </a:t>
            </a:r>
            <a:r>
              <a:rPr lang="en-GB" sz="1800" b="1">
                <a:latin typeface="Arial" charset="0"/>
                <a:cs typeface="Arial" charset="0"/>
              </a:rPr>
              <a:t>is lost </a:t>
            </a:r>
            <a:r>
              <a:rPr lang="en-GB" sz="1800">
                <a:latin typeface="Arial" charset="0"/>
                <a:cs typeface="Arial" charset="0"/>
              </a:rPr>
              <a:t>(this is the default behaviour of ProjectWise and is independent of the naming conventions).</a:t>
            </a:r>
          </a:p>
          <a:p>
            <a:endParaRPr lang="en-GB" sz="1800">
              <a:latin typeface="Arial" charset="0"/>
              <a:cs typeface="Arial" charset="0"/>
            </a:endParaRPr>
          </a:p>
          <a:p>
            <a:endParaRPr lang="en-GB" sz="1800" b="1">
              <a:latin typeface="Arial" charset="0"/>
              <a:cs typeface="Arial"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in the ProjectWise Explorer? </a:t>
            </a:r>
          </a:p>
        </p:txBody>
      </p:sp>
      <p:sp>
        <p:nvSpPr>
          <p:cNvPr id="224263" name="Text Box 7"/>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The ProjectWise Explorer provides you with the option of displaying the attributes of the file name as single columns. This provides you with the option of sorting the files, for instance sorting them quickly by plan number.</a:t>
            </a:r>
          </a:p>
        </p:txBody>
      </p:sp>
      <p:pic>
        <p:nvPicPr>
          <p:cNvPr id="224265" name="Picture 9"/>
          <p:cNvPicPr>
            <a:picLocks noChangeAspect="1" noChangeArrowheads="1"/>
          </p:cNvPicPr>
          <p:nvPr/>
        </p:nvPicPr>
        <p:blipFill>
          <a:blip r:embed="rId2" cstate="print"/>
          <a:srcRect/>
          <a:stretch>
            <a:fillRect/>
          </a:stretch>
        </p:blipFill>
        <p:spPr bwMode="auto">
          <a:xfrm>
            <a:off x="1371600" y="2492375"/>
            <a:ext cx="7572375" cy="4194175"/>
          </a:xfrm>
          <a:prstGeom prst="rect">
            <a:avLst/>
          </a:prstGeom>
          <a:noFill/>
          <a:ln w="12700">
            <a:noFill/>
            <a:miter lim="800000"/>
            <a:headEnd/>
            <a:tailEnd/>
          </a:ln>
          <a:effec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Backup</a:t>
            </a:r>
          </a:p>
        </p:txBody>
      </p:sp>
      <p:sp>
        <p:nvSpPr>
          <p:cNvPr id="235524" name="Text Box 4"/>
          <p:cNvSpPr txBox="1">
            <a:spLocks noChangeArrowheads="1"/>
          </p:cNvSpPr>
          <p:nvPr/>
        </p:nvSpPr>
        <p:spPr bwMode="auto">
          <a:xfrm>
            <a:off x="3544888" y="3167063"/>
            <a:ext cx="2055812" cy="522287"/>
          </a:xfrm>
          <a:prstGeom prst="rect">
            <a:avLst/>
          </a:prstGeom>
          <a:noFill/>
          <a:ln w="12700">
            <a:noFill/>
            <a:miter lim="800000"/>
            <a:headEnd/>
            <a:tailEnd/>
          </a:ln>
          <a:effectLst/>
        </p:spPr>
        <p:txBody>
          <a:bodyPr wrap="none" lIns="0" tIns="0" rIns="0" bIns="0">
            <a:spAutoFit/>
          </a:bodyPr>
          <a:lstStyle/>
          <a:p>
            <a:pPr marL="187325" indent="-187325"/>
            <a:r>
              <a:rPr lang="de-DE" sz="3600" b="1"/>
              <a:t>BACKUP</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511" name="Picture 15"/>
          <p:cNvPicPr>
            <a:picLocks noChangeAspect="1" noChangeArrowheads="1"/>
          </p:cNvPicPr>
          <p:nvPr/>
        </p:nvPicPr>
        <p:blipFill>
          <a:blip r:embed="rId2" cstate="print"/>
          <a:srcRect/>
          <a:stretch>
            <a:fillRect/>
          </a:stretch>
        </p:blipFill>
        <p:spPr bwMode="auto">
          <a:xfrm>
            <a:off x="1447800" y="4343400"/>
            <a:ext cx="7572375" cy="2181225"/>
          </a:xfrm>
          <a:prstGeom prst="rect">
            <a:avLst/>
          </a:prstGeom>
          <a:noFill/>
          <a:ln w="12700">
            <a:noFill/>
            <a:miter lim="800000"/>
            <a:headEnd/>
            <a:tailEnd/>
          </a:ln>
          <a:effectLst/>
        </p:spPr>
      </p:pic>
      <p:sp>
        <p:nvSpPr>
          <p:cNvPr id="23449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Name, Description, File Name? </a:t>
            </a:r>
          </a:p>
        </p:txBody>
      </p:sp>
      <p:sp>
        <p:nvSpPr>
          <p:cNvPr id="234503" name="Text Box 7"/>
          <p:cNvSpPr txBox="1">
            <a:spLocks noChangeArrowheads="1"/>
          </p:cNvSpPr>
          <p:nvPr/>
        </p:nvSpPr>
        <p:spPr bwMode="auto">
          <a:xfrm>
            <a:off x="1447800" y="1358900"/>
            <a:ext cx="7219950" cy="1411288"/>
          </a:xfrm>
          <a:prstGeom prst="rect">
            <a:avLst/>
          </a:prstGeom>
          <a:noFill/>
          <a:ln w="12700">
            <a:noFill/>
            <a:miter lim="800000"/>
            <a:headEnd/>
            <a:tailEnd/>
          </a:ln>
          <a:effectLst/>
        </p:spPr>
        <p:txBody>
          <a:bodyPr wrap="none" lIns="0" tIns="0" rIns="0" bIns="0">
            <a:spAutoFit/>
          </a:bodyPr>
          <a:lstStyle/>
          <a:p>
            <a:r>
              <a:rPr lang="en-GB"/>
              <a:t>ProjectWise manages so-called </a:t>
            </a:r>
            <a:r>
              <a:rPr lang="en-GB" b="1"/>
              <a:t>documents </a:t>
            </a:r>
            <a:r>
              <a:rPr lang="en-GB"/>
              <a:t>under a document name and a</a:t>
            </a:r>
          </a:p>
          <a:p>
            <a:r>
              <a:rPr lang="en-GB"/>
              <a:t>document description. A document can be imagined as a </a:t>
            </a:r>
            <a:r>
              <a:rPr lang="en-GB" b="1"/>
              <a:t>container </a:t>
            </a:r>
            <a:r>
              <a:rPr lang="en-GB"/>
              <a:t>which can be used to</a:t>
            </a:r>
            <a:endParaRPr lang="en-GB" b="1"/>
          </a:p>
          <a:p>
            <a:r>
              <a:rPr lang="en-GB"/>
              <a:t>store </a:t>
            </a:r>
            <a:r>
              <a:rPr lang="en-GB" b="1"/>
              <a:t>attribute information</a:t>
            </a:r>
            <a:r>
              <a:rPr lang="en-GB"/>
              <a:t> but also used to store a </a:t>
            </a:r>
            <a:r>
              <a:rPr lang="en-GB" b="1"/>
              <a:t>file</a:t>
            </a:r>
            <a:r>
              <a:rPr lang="en-GB"/>
              <a:t>.</a:t>
            </a:r>
          </a:p>
          <a:p>
            <a:endParaRPr lang="en-GB"/>
          </a:p>
          <a:p>
            <a:r>
              <a:rPr lang="en-GB"/>
              <a:t>For MicroStation files, this means that ProjectWise manages a container with a </a:t>
            </a:r>
            <a:r>
              <a:rPr lang="en-GB" b="1"/>
              <a:t>name</a:t>
            </a:r>
            <a:endParaRPr lang="en-GB"/>
          </a:p>
          <a:p>
            <a:r>
              <a:rPr lang="en-GB"/>
              <a:t>and a </a:t>
            </a:r>
            <a:r>
              <a:rPr lang="en-GB" b="1"/>
              <a:t>description</a:t>
            </a:r>
            <a:r>
              <a:rPr lang="en-GB"/>
              <a:t> in which, in turn, a MicroStation file with an independent </a:t>
            </a:r>
            <a:r>
              <a:rPr lang="en-GB" b="1"/>
              <a:t>file name</a:t>
            </a:r>
            <a:endParaRPr lang="en-GB"/>
          </a:p>
          <a:p>
            <a:r>
              <a:rPr lang="en-GB"/>
              <a:t>is stored.</a:t>
            </a:r>
          </a:p>
        </p:txBody>
      </p:sp>
      <p:sp>
        <p:nvSpPr>
          <p:cNvPr id="234504" name="Text Box 8"/>
          <p:cNvSpPr txBox="1">
            <a:spLocks noChangeArrowheads="1"/>
          </p:cNvSpPr>
          <p:nvPr/>
        </p:nvSpPr>
        <p:spPr bwMode="auto">
          <a:xfrm>
            <a:off x="2133600" y="3886200"/>
            <a:ext cx="1346200" cy="201613"/>
          </a:xfrm>
          <a:prstGeom prst="rect">
            <a:avLst/>
          </a:prstGeom>
          <a:noFill/>
          <a:ln w="12700">
            <a:noFill/>
            <a:miter lim="800000"/>
            <a:headEnd/>
            <a:tailEnd/>
          </a:ln>
          <a:effectLst/>
        </p:spPr>
        <p:txBody>
          <a:bodyPr wrap="none" lIns="0" tIns="0" rIns="0" bIns="0">
            <a:spAutoFit/>
          </a:bodyPr>
          <a:lstStyle/>
          <a:p>
            <a:r>
              <a:rPr lang="de-DE"/>
              <a:t>Document name</a:t>
            </a:r>
          </a:p>
        </p:txBody>
      </p:sp>
      <p:sp>
        <p:nvSpPr>
          <p:cNvPr id="234505" name="Text Box 9"/>
          <p:cNvSpPr txBox="1">
            <a:spLocks noChangeArrowheads="1"/>
          </p:cNvSpPr>
          <p:nvPr/>
        </p:nvSpPr>
        <p:spPr bwMode="auto">
          <a:xfrm>
            <a:off x="3886200" y="3900488"/>
            <a:ext cx="1801813" cy="201612"/>
          </a:xfrm>
          <a:prstGeom prst="rect">
            <a:avLst/>
          </a:prstGeom>
          <a:noFill/>
          <a:ln w="12700">
            <a:noFill/>
            <a:miter lim="800000"/>
            <a:headEnd/>
            <a:tailEnd/>
          </a:ln>
          <a:effectLst/>
        </p:spPr>
        <p:txBody>
          <a:bodyPr wrap="none" lIns="0" tIns="0" rIns="0" bIns="0">
            <a:spAutoFit/>
          </a:bodyPr>
          <a:lstStyle/>
          <a:p>
            <a:r>
              <a:rPr lang="de-DE"/>
              <a:t>Document description</a:t>
            </a:r>
          </a:p>
        </p:txBody>
      </p:sp>
      <p:sp>
        <p:nvSpPr>
          <p:cNvPr id="234506" name="Text Box 10"/>
          <p:cNvSpPr txBox="1">
            <a:spLocks noChangeArrowheads="1"/>
          </p:cNvSpPr>
          <p:nvPr/>
        </p:nvSpPr>
        <p:spPr bwMode="auto">
          <a:xfrm>
            <a:off x="6324600" y="3900488"/>
            <a:ext cx="788988" cy="201612"/>
          </a:xfrm>
          <a:prstGeom prst="rect">
            <a:avLst/>
          </a:prstGeom>
          <a:noFill/>
          <a:ln w="12700">
            <a:noFill/>
            <a:miter lim="800000"/>
            <a:headEnd/>
            <a:tailEnd/>
          </a:ln>
          <a:effectLst/>
        </p:spPr>
        <p:txBody>
          <a:bodyPr wrap="none" lIns="0" tIns="0" rIns="0" bIns="0">
            <a:spAutoFit/>
          </a:bodyPr>
          <a:lstStyle/>
          <a:p>
            <a:r>
              <a:rPr lang="de-DE"/>
              <a:t>File name</a:t>
            </a:r>
          </a:p>
        </p:txBody>
      </p:sp>
      <p:sp>
        <p:nvSpPr>
          <p:cNvPr id="234507" name="Line 11"/>
          <p:cNvSpPr>
            <a:spLocks noChangeShapeType="1"/>
          </p:cNvSpPr>
          <p:nvPr/>
        </p:nvSpPr>
        <p:spPr bwMode="auto">
          <a:xfrm>
            <a:off x="2895600" y="4129088"/>
            <a:ext cx="3810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08" name="Line 12"/>
          <p:cNvSpPr>
            <a:spLocks noChangeShapeType="1"/>
          </p:cNvSpPr>
          <p:nvPr/>
        </p:nvSpPr>
        <p:spPr bwMode="auto">
          <a:xfrm>
            <a:off x="4800600" y="4129088"/>
            <a:ext cx="2286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09" name="Line 13"/>
          <p:cNvSpPr>
            <a:spLocks noChangeShapeType="1"/>
          </p:cNvSpPr>
          <p:nvPr/>
        </p:nvSpPr>
        <p:spPr bwMode="auto">
          <a:xfrm flipH="1">
            <a:off x="6172200" y="4129088"/>
            <a:ext cx="3810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10" name="Text Box 14"/>
          <p:cNvSpPr txBox="1">
            <a:spLocks noChangeArrowheads="1"/>
          </p:cNvSpPr>
          <p:nvPr/>
        </p:nvSpPr>
        <p:spPr bwMode="auto">
          <a:xfrm>
            <a:off x="8434388" y="6553200"/>
            <a:ext cx="63023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Back</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GB"/>
              <a:t>Factory Planning Naming Conventions</a:t>
            </a:r>
            <a:br>
              <a:rPr lang="en-GB"/>
            </a:br>
            <a:r>
              <a:rPr lang="en-GB">
                <a:solidFill>
                  <a:schemeClr val="hlink"/>
                </a:solidFill>
              </a:rPr>
              <a:t>Document Wizard GUI</a:t>
            </a:r>
          </a:p>
        </p:txBody>
      </p:sp>
      <p:sp>
        <p:nvSpPr>
          <p:cNvPr id="232471" name="Rectangle 23"/>
          <p:cNvSpPr>
            <a:spLocks noChangeArrowheads="1"/>
          </p:cNvSpPr>
          <p:nvPr/>
        </p:nvSpPr>
        <p:spPr bwMode="auto">
          <a:xfrm>
            <a:off x="7162800" y="1371600"/>
            <a:ext cx="2057400" cy="5334000"/>
          </a:xfrm>
          <a:prstGeom prst="rect">
            <a:avLst/>
          </a:prstGeom>
          <a:noFill/>
          <a:ln w="12700">
            <a:noFill/>
            <a:miter lim="800000"/>
            <a:headEnd/>
            <a:tailEnd/>
          </a:ln>
          <a:effectLst/>
        </p:spPr>
        <p:txBody>
          <a:bodyPr lIns="0" tIns="0" rIns="0" bIns="0"/>
          <a:lstStyle/>
          <a:p>
            <a:pPr marL="190500" indent="-190500">
              <a:spcBef>
                <a:spcPct val="50000"/>
              </a:spcBef>
            </a:pPr>
            <a:r>
              <a:rPr lang="de-DE" sz="1600">
                <a:latin typeface="Arial" charset="0"/>
                <a:cs typeface="Arial" charset="0"/>
              </a:rPr>
              <a:t>Supports:</a:t>
            </a:r>
          </a:p>
          <a:p>
            <a:pPr marL="190500" indent="-190500">
              <a:spcBef>
                <a:spcPct val="50000"/>
              </a:spcBef>
              <a:buFontTx/>
              <a:buChar char="–"/>
            </a:pPr>
            <a:r>
              <a:rPr lang="de-DE" sz="1600">
                <a:latin typeface="Arial" charset="0"/>
                <a:cs typeface="Arial" charset="0"/>
              </a:rPr>
              <a:t>Creating new files</a:t>
            </a:r>
          </a:p>
          <a:p>
            <a:pPr marL="190500" indent="-190500">
              <a:spcBef>
                <a:spcPct val="50000"/>
              </a:spcBef>
              <a:buFontTx/>
              <a:buChar char="–"/>
            </a:pPr>
            <a:r>
              <a:rPr lang="de-DE" sz="1600">
                <a:latin typeface="Arial" charset="0"/>
                <a:cs typeface="Arial" charset="0"/>
              </a:rPr>
              <a:t>Opening</a:t>
            </a:r>
          </a:p>
          <a:p>
            <a:pPr marL="190500" indent="-190500">
              <a:spcBef>
                <a:spcPct val="50000"/>
              </a:spcBef>
              <a:buFontTx/>
              <a:buChar char="–"/>
            </a:pPr>
            <a:r>
              <a:rPr lang="de-DE" sz="1600">
                <a:latin typeface="Arial" charset="0"/>
                <a:cs typeface="Arial" charset="0"/>
              </a:rPr>
              <a:t>Copying</a:t>
            </a:r>
          </a:p>
          <a:p>
            <a:pPr marL="190500" indent="-190500">
              <a:spcBef>
                <a:spcPct val="50000"/>
              </a:spcBef>
              <a:buFontTx/>
              <a:buChar char="–"/>
            </a:pPr>
            <a:r>
              <a:rPr lang="de-DE" sz="1600">
                <a:latin typeface="Arial" charset="0"/>
                <a:cs typeface="Arial" charset="0"/>
              </a:rPr>
              <a:t>Renaming</a:t>
            </a:r>
          </a:p>
          <a:p>
            <a:pPr marL="190500" indent="-190500">
              <a:spcBef>
                <a:spcPct val="50000"/>
              </a:spcBef>
              <a:buFontTx/>
              <a:buChar char="–"/>
            </a:pPr>
            <a:r>
              <a:rPr lang="de-DE" sz="1600">
                <a:latin typeface="Arial" charset="0"/>
                <a:cs typeface="Arial" charset="0"/>
              </a:rPr>
              <a:t>Drawing headers</a:t>
            </a:r>
          </a:p>
        </p:txBody>
      </p:sp>
      <p:sp>
        <p:nvSpPr>
          <p:cNvPr id="232473" name="Text Box 25"/>
          <p:cNvSpPr txBox="1">
            <a:spLocks noChangeArrowheads="1"/>
          </p:cNvSpPr>
          <p:nvPr/>
        </p:nvSpPr>
        <p:spPr bwMode="auto">
          <a:xfrm>
            <a:off x="8434388" y="6553200"/>
            <a:ext cx="63023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Back</a:t>
            </a:r>
          </a:p>
        </p:txBody>
      </p:sp>
      <p:pic>
        <p:nvPicPr>
          <p:cNvPr id="232474" name="Picture 26"/>
          <p:cNvPicPr>
            <a:picLocks noChangeAspect="1" noChangeArrowheads="1"/>
          </p:cNvPicPr>
          <p:nvPr/>
        </p:nvPicPr>
        <p:blipFill>
          <a:blip r:embed="rId2" cstate="print"/>
          <a:srcRect/>
          <a:stretch>
            <a:fillRect/>
          </a:stretch>
        </p:blipFill>
        <p:spPr bwMode="auto">
          <a:xfrm>
            <a:off x="1276350" y="1381125"/>
            <a:ext cx="5810250" cy="5324475"/>
          </a:xfrm>
          <a:prstGeom prst="rect">
            <a:avLst/>
          </a:prstGeom>
          <a:noFill/>
          <a:ln w="12700">
            <a:no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7" name="Picture 9"/>
          <p:cNvPicPr>
            <a:picLocks noChangeAspect="1" noChangeArrowheads="1"/>
          </p:cNvPicPr>
          <p:nvPr/>
        </p:nvPicPr>
        <p:blipFill>
          <a:blip r:embed="rId2" cstate="print"/>
          <a:srcRect/>
          <a:stretch>
            <a:fillRect/>
          </a:stretch>
        </p:blipFill>
        <p:spPr bwMode="auto">
          <a:xfrm>
            <a:off x="4038600" y="1911350"/>
            <a:ext cx="4972050" cy="4556125"/>
          </a:xfrm>
          <a:prstGeom prst="rect">
            <a:avLst/>
          </a:prstGeom>
          <a:noFill/>
          <a:ln w="12700">
            <a:noFill/>
            <a:miter lim="800000"/>
            <a:headEnd/>
            <a:tailEnd/>
          </a:ln>
          <a:effectLst/>
        </p:spPr>
      </p:pic>
      <p:sp>
        <p:nvSpPr>
          <p:cNvPr id="242690" name="Rectangle 2"/>
          <p:cNvSpPr>
            <a:spLocks noGrp="1" noChangeArrowheads="1"/>
          </p:cNvSpPr>
          <p:nvPr>
            <p:ph type="title"/>
          </p:nvPr>
        </p:nvSpPr>
        <p:spPr/>
        <p:txBody>
          <a:bodyPr/>
          <a:lstStyle/>
          <a:p>
            <a:r>
              <a:rPr lang="en-GB"/>
              <a:t>Factory Planning Naming Conventions</a:t>
            </a:r>
            <a:br>
              <a:rPr lang="en-GB"/>
            </a:br>
            <a:r>
              <a:rPr lang="en-GB">
                <a:solidFill>
                  <a:schemeClr val="hlink"/>
                </a:solidFill>
              </a:rPr>
              <a:t>Document Wizard GUI (File Creation)</a:t>
            </a:r>
          </a:p>
        </p:txBody>
      </p:sp>
      <p:sp>
        <p:nvSpPr>
          <p:cNvPr id="242693" name="Text Box 5"/>
          <p:cNvSpPr txBox="1">
            <a:spLocks noChangeArrowheads="1"/>
          </p:cNvSpPr>
          <p:nvPr/>
        </p:nvSpPr>
        <p:spPr bwMode="auto">
          <a:xfrm>
            <a:off x="8434388" y="6553200"/>
            <a:ext cx="63023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Back</a:t>
            </a:r>
          </a:p>
        </p:txBody>
      </p:sp>
      <p:pic>
        <p:nvPicPr>
          <p:cNvPr id="242696" name="Picture 8"/>
          <p:cNvPicPr>
            <a:picLocks noChangeAspect="1" noChangeArrowheads="1"/>
          </p:cNvPicPr>
          <p:nvPr/>
        </p:nvPicPr>
        <p:blipFill>
          <a:blip r:embed="rId3" cstate="print"/>
          <a:srcRect/>
          <a:stretch>
            <a:fillRect/>
          </a:stretch>
        </p:blipFill>
        <p:spPr bwMode="auto">
          <a:xfrm>
            <a:off x="1295400" y="1371600"/>
            <a:ext cx="3190875" cy="1590675"/>
          </a:xfrm>
          <a:prstGeom prst="rect">
            <a:avLst/>
          </a:prstGeom>
          <a:noFill/>
          <a:ln w="12700">
            <a:noFill/>
            <a:miter lim="800000"/>
            <a:headEnd/>
            <a:tailEnd/>
          </a:ln>
          <a:effec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Status of Decision-Making / Deadline Situation</a:t>
            </a:r>
          </a:p>
        </p:txBody>
      </p:sp>
      <p:sp>
        <p:nvSpPr>
          <p:cNvPr id="233475" name="Text Box 3"/>
          <p:cNvSpPr txBox="1">
            <a:spLocks noChangeArrowheads="1"/>
          </p:cNvSpPr>
          <p:nvPr/>
        </p:nvSpPr>
        <p:spPr bwMode="auto">
          <a:xfrm>
            <a:off x="1371600" y="1387475"/>
            <a:ext cx="7467600" cy="4425950"/>
          </a:xfrm>
          <a:prstGeom prst="rect">
            <a:avLst/>
          </a:prstGeom>
          <a:noFill/>
          <a:ln w="12700">
            <a:noFill/>
            <a:miter lim="800000"/>
            <a:headEnd/>
            <a:tailEnd/>
          </a:ln>
          <a:effectLst/>
        </p:spPr>
        <p:txBody>
          <a:bodyPr wrap="none" lIns="0" tIns="0" rIns="0" bIns="0">
            <a:spAutoFit/>
          </a:bodyPr>
          <a:lstStyle/>
          <a:p>
            <a:pPr marL="187325" indent="-187325"/>
            <a:r>
              <a:rPr lang="en-GB" sz="1800" b="1"/>
              <a:t>Status of decision-making:</a:t>
            </a:r>
          </a:p>
          <a:p>
            <a:pPr marL="187325" indent="-187325">
              <a:buFontTx/>
              <a:buChar char="–"/>
            </a:pPr>
            <a:endParaRPr lang="en-GB" sz="1800" b="1"/>
          </a:p>
          <a:p>
            <a:pPr marL="187325" indent="-187325">
              <a:buFontTx/>
              <a:buChar char="–"/>
            </a:pPr>
            <a:r>
              <a:rPr lang="en-GB" sz="1800"/>
              <a:t>10 April 2003 CCB Factory Planning</a:t>
            </a:r>
            <a:br>
              <a:rPr lang="en-GB" sz="1800"/>
            </a:br>
            <a:r>
              <a:rPr lang="en-GB" sz="1800"/>
              <a:t>“</a:t>
            </a:r>
            <a:r>
              <a:rPr lang="en-GB" sz="1800" i="1">
                <a:solidFill>
                  <a:srgbClr val="000000"/>
                </a:solidFill>
                <a:latin typeface="Arial" charset="0"/>
                <a:cs typeface="Arial" charset="0"/>
              </a:rPr>
              <a:t>The CCB members consider ... naming conventions to be necessary...”</a:t>
            </a:r>
          </a:p>
          <a:p>
            <a:pPr marL="187325" indent="-187325">
              <a:buFontTx/>
              <a:buChar char="–"/>
            </a:pPr>
            <a:endParaRPr lang="en-GB" sz="1800" i="1">
              <a:solidFill>
                <a:srgbClr val="000000"/>
              </a:solidFill>
              <a:latin typeface="Arial" charset="0"/>
              <a:cs typeface="Arial" charset="0"/>
            </a:endParaRPr>
          </a:p>
          <a:p>
            <a:pPr marL="187325" indent="-187325">
              <a:buFontTx/>
              <a:buChar char="–"/>
            </a:pPr>
            <a:r>
              <a:rPr lang="en-GB" sz="1800">
                <a:solidFill>
                  <a:srgbClr val="000000"/>
                </a:solidFill>
                <a:latin typeface="Arial" charset="0"/>
                <a:cs typeface="Arial" charset="0"/>
              </a:rPr>
              <a:t>11 June 2003 FIC Operator Group</a:t>
            </a:r>
            <a:br>
              <a:rPr lang="en-GB" sz="1800">
                <a:solidFill>
                  <a:srgbClr val="000000"/>
                </a:solidFill>
                <a:latin typeface="Arial" charset="0"/>
                <a:cs typeface="Arial" charset="0"/>
              </a:rPr>
            </a:br>
            <a:r>
              <a:rPr lang="en-GB" sz="1800" i="1">
                <a:solidFill>
                  <a:srgbClr val="000000"/>
                </a:solidFill>
                <a:latin typeface="Arial" charset="0"/>
                <a:cs typeface="Arial" charset="0"/>
              </a:rPr>
              <a:t>“The FIS Operator Group </a:t>
            </a:r>
            <a:r>
              <a:rPr lang="de-DE" sz="1800" i="1">
                <a:solidFill>
                  <a:srgbClr val="000000"/>
                </a:solidFill>
                <a:latin typeface="Arial" charset="0"/>
                <a:cs typeface="Arial" charset="0"/>
              </a:rPr>
              <a:t>consents to the </a:t>
            </a:r>
            <a:r>
              <a:rPr lang="en-GB" sz="1800" i="1">
                <a:solidFill>
                  <a:srgbClr val="000000"/>
                </a:solidFill>
                <a:latin typeface="Arial" charset="0"/>
                <a:cs typeface="Times New Roman" pitchFamily="18" charset="0"/>
              </a:rPr>
              <a:t>... proposal on naming</a:t>
            </a:r>
            <a:br>
              <a:rPr lang="en-GB" sz="1800" i="1">
                <a:solidFill>
                  <a:srgbClr val="000000"/>
                </a:solidFill>
                <a:latin typeface="Arial" charset="0"/>
                <a:cs typeface="Times New Roman" pitchFamily="18" charset="0"/>
              </a:rPr>
            </a:br>
            <a:r>
              <a:rPr lang="en-GB" sz="1800" i="1">
                <a:solidFill>
                  <a:srgbClr val="000000"/>
                </a:solidFill>
                <a:latin typeface="Arial" charset="0"/>
                <a:cs typeface="Times New Roman" pitchFamily="18" charset="0"/>
              </a:rPr>
              <a:t>conventions”.</a:t>
            </a:r>
            <a:r>
              <a:rPr lang="en-GB" sz="1800">
                <a:solidFill>
                  <a:srgbClr val="000000"/>
                </a:solidFill>
                <a:latin typeface="Arial" charset="0"/>
                <a:cs typeface="Times New Roman" pitchFamily="18" charset="0"/>
              </a:rPr>
              <a:t> </a:t>
            </a:r>
            <a:r>
              <a:rPr lang="en-GB" sz="1800">
                <a:solidFill>
                  <a:srgbClr val="000000"/>
                </a:solidFill>
                <a:latin typeface="Arial" charset="0"/>
                <a:cs typeface="Arial" charset="0"/>
              </a:rPr>
              <a:t> </a:t>
            </a:r>
          </a:p>
          <a:p>
            <a:pPr marL="187325" indent="-187325">
              <a:buFontTx/>
              <a:buChar char="–"/>
            </a:pPr>
            <a:endParaRPr lang="en-GB" sz="1800">
              <a:solidFill>
                <a:srgbClr val="000000"/>
              </a:solidFill>
              <a:latin typeface="Arial" charset="0"/>
              <a:cs typeface="Arial" charset="0"/>
            </a:endParaRPr>
          </a:p>
          <a:p>
            <a:pPr marL="187325" indent="-187325">
              <a:buFontTx/>
              <a:buChar char="–"/>
            </a:pPr>
            <a:r>
              <a:rPr lang="en-GB" sz="1800">
                <a:solidFill>
                  <a:srgbClr val="000000"/>
                </a:solidFill>
                <a:latin typeface="Arial" charset="0"/>
                <a:cs typeface="Arial" charset="0"/>
              </a:rPr>
              <a:t>18 June 2004 Test gateway, naming conventions</a:t>
            </a:r>
            <a:r>
              <a:rPr lang="en-GB"/>
              <a:t> </a:t>
            </a:r>
            <a:r>
              <a:rPr lang="en-GB" sz="1800">
                <a:solidFill>
                  <a:srgbClr val="000000"/>
                </a:solidFill>
                <a:latin typeface="Arial" charset="0"/>
                <a:cs typeface="Arial" charset="0"/>
              </a:rPr>
              <a:t>integration test </a:t>
            </a:r>
            <a:br>
              <a:rPr lang="en-GB" sz="1800">
                <a:solidFill>
                  <a:srgbClr val="000000"/>
                </a:solidFill>
                <a:latin typeface="Arial" charset="0"/>
                <a:cs typeface="Arial" charset="0"/>
              </a:rPr>
            </a:br>
            <a:r>
              <a:rPr lang="en-GB" sz="1800" i="1">
                <a:solidFill>
                  <a:srgbClr val="000000"/>
                </a:solidFill>
                <a:latin typeface="Arial" charset="0"/>
                <a:cs typeface="Arial" charset="0"/>
              </a:rPr>
              <a:t>“The test results allow the planned productive launch</a:t>
            </a:r>
            <a:r>
              <a:rPr lang="en-GB" sz="1800" i="1">
                <a:solidFill>
                  <a:srgbClr val="000000"/>
                </a:solidFill>
                <a:latin typeface="Arial" charset="0"/>
                <a:cs typeface="Times New Roman" pitchFamily="18" charset="0"/>
              </a:rPr>
              <a:t>”.</a:t>
            </a:r>
            <a:r>
              <a:rPr lang="en-GB" sz="1800" i="1">
                <a:solidFill>
                  <a:srgbClr val="000000"/>
                </a:solidFill>
                <a:latin typeface="Arial" charset="0"/>
                <a:cs typeface="Arial" charset="0"/>
              </a:rPr>
              <a:t> </a:t>
            </a:r>
          </a:p>
          <a:p>
            <a:pPr marL="187325" indent="-187325">
              <a:buFontTx/>
              <a:buChar char="–"/>
            </a:pPr>
            <a:endParaRPr lang="en-GB" sz="1800">
              <a:solidFill>
                <a:srgbClr val="000000"/>
              </a:solidFill>
              <a:latin typeface="Arial" charset="0"/>
              <a:cs typeface="Arial" charset="0"/>
            </a:endParaRPr>
          </a:p>
          <a:p>
            <a:pPr marL="187325" indent="-187325"/>
            <a:endParaRPr lang="en-GB" sz="1800" b="1">
              <a:solidFill>
                <a:srgbClr val="000000"/>
              </a:solidFill>
              <a:latin typeface="Arial" charset="0"/>
              <a:cs typeface="Arial" charset="0"/>
            </a:endParaRPr>
          </a:p>
          <a:p>
            <a:pPr marL="187325" indent="-187325"/>
            <a:r>
              <a:rPr lang="en-GB" sz="1800" b="1">
                <a:solidFill>
                  <a:srgbClr val="000000"/>
                </a:solidFill>
                <a:latin typeface="Arial" charset="0"/>
                <a:cs typeface="Arial" charset="0"/>
              </a:rPr>
              <a:t>Deadline situation:</a:t>
            </a:r>
          </a:p>
          <a:p>
            <a:pPr marL="187325" indent="-187325"/>
            <a:endParaRPr lang="en-GB" sz="1800">
              <a:solidFill>
                <a:srgbClr val="000000"/>
              </a:solidFill>
              <a:latin typeface="Arial" charset="0"/>
              <a:cs typeface="Arial" charset="0"/>
            </a:endParaRPr>
          </a:p>
          <a:p>
            <a:pPr marL="187325" indent="-187325">
              <a:buFontTx/>
              <a:buChar char="–"/>
            </a:pPr>
            <a:r>
              <a:rPr lang="en-GB" sz="1800">
                <a:solidFill>
                  <a:srgbClr val="000000"/>
                </a:solidFill>
                <a:latin typeface="Arial" charset="0"/>
                <a:cs typeface="Arial" charset="0"/>
              </a:rPr>
              <a:t>23 July 2004 Distribution of the software components (Delta update)</a:t>
            </a:r>
          </a:p>
          <a:p>
            <a:pPr marL="187325" indent="-187325">
              <a:buFontTx/>
              <a:buChar char="–"/>
            </a:pPr>
            <a:r>
              <a:rPr lang="en-GB" sz="1800">
                <a:solidFill>
                  <a:srgbClr val="000000"/>
                </a:solidFill>
                <a:latin typeface="Arial" charset="0"/>
                <a:cs typeface="Arial" charset="0"/>
              </a:rPr>
              <a:t>23 August 2004 Productive launch of the naming conventions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GB"/>
              <a:t>Factory Planning Naming Conventions</a:t>
            </a:r>
            <a:br>
              <a:rPr lang="en-GB"/>
            </a:br>
            <a:r>
              <a:rPr lang="en-GB">
                <a:solidFill>
                  <a:schemeClr val="hlink"/>
                </a:solidFill>
              </a:rPr>
              <a:t>Import Dialog GUI</a:t>
            </a:r>
          </a:p>
        </p:txBody>
      </p:sp>
      <p:sp>
        <p:nvSpPr>
          <p:cNvPr id="239623" name="Text Box 7"/>
          <p:cNvSpPr txBox="1">
            <a:spLocks noChangeArrowheads="1"/>
          </p:cNvSpPr>
          <p:nvPr/>
        </p:nvSpPr>
        <p:spPr bwMode="auto">
          <a:xfrm>
            <a:off x="8434388" y="6553200"/>
            <a:ext cx="63023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Back</a:t>
            </a:r>
          </a:p>
        </p:txBody>
      </p:sp>
      <p:pic>
        <p:nvPicPr>
          <p:cNvPr id="239624" name="Picture 8"/>
          <p:cNvPicPr>
            <a:picLocks noChangeAspect="1" noChangeArrowheads="1"/>
          </p:cNvPicPr>
          <p:nvPr/>
        </p:nvPicPr>
        <p:blipFill>
          <a:blip r:embed="rId2" cstate="print"/>
          <a:srcRect/>
          <a:stretch>
            <a:fillRect/>
          </a:stretch>
        </p:blipFill>
        <p:spPr bwMode="auto">
          <a:xfrm>
            <a:off x="152400" y="1690688"/>
            <a:ext cx="8839200" cy="4583112"/>
          </a:xfrm>
          <a:prstGeom prst="rect">
            <a:avLst/>
          </a:prstGeom>
          <a:noFill/>
          <a:ln w="12700">
            <a:noFill/>
            <a:miter lim="800000"/>
            <a:headEnd/>
            <a:tailEnd/>
          </a:ln>
          <a:effec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GB"/>
              <a:t>Factory Planning Naming Conventions</a:t>
            </a:r>
            <a:br>
              <a:rPr lang="en-GB"/>
            </a:br>
            <a:r>
              <a:rPr lang="en-GB">
                <a:solidFill>
                  <a:schemeClr val="hlink"/>
                </a:solidFill>
              </a:rPr>
              <a:t>Export Dialog GUI</a:t>
            </a:r>
          </a:p>
        </p:txBody>
      </p:sp>
      <p:sp>
        <p:nvSpPr>
          <p:cNvPr id="241668" name="Text Box 4"/>
          <p:cNvSpPr txBox="1">
            <a:spLocks noChangeArrowheads="1"/>
          </p:cNvSpPr>
          <p:nvPr/>
        </p:nvSpPr>
        <p:spPr bwMode="auto">
          <a:xfrm>
            <a:off x="8434388" y="6553200"/>
            <a:ext cx="63023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Back</a:t>
            </a:r>
          </a:p>
        </p:txBody>
      </p:sp>
      <p:pic>
        <p:nvPicPr>
          <p:cNvPr id="241670" name="Picture 6"/>
          <p:cNvPicPr>
            <a:picLocks noChangeAspect="1" noChangeArrowheads="1"/>
          </p:cNvPicPr>
          <p:nvPr/>
        </p:nvPicPr>
        <p:blipFill>
          <a:blip r:embed="rId2" cstate="print"/>
          <a:srcRect/>
          <a:stretch>
            <a:fillRect/>
          </a:stretch>
        </p:blipFill>
        <p:spPr bwMode="auto">
          <a:xfrm>
            <a:off x="1295400" y="2057400"/>
            <a:ext cx="7677150" cy="4114800"/>
          </a:xfrm>
          <a:prstGeom prst="rect">
            <a:avLst/>
          </a:prstGeom>
          <a:noFill/>
          <a:ln w="12700">
            <a:noFill/>
            <a:miter lim="800000"/>
            <a:headEnd/>
            <a:tailEnd/>
          </a:ln>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Benefits </a:t>
            </a:r>
          </a:p>
        </p:txBody>
      </p:sp>
      <p:sp>
        <p:nvSpPr>
          <p:cNvPr id="228355" name="Text Box 3"/>
          <p:cNvSpPr txBox="1">
            <a:spLocks noChangeArrowheads="1"/>
          </p:cNvSpPr>
          <p:nvPr/>
        </p:nvSpPr>
        <p:spPr bwMode="auto">
          <a:xfrm>
            <a:off x="1371600" y="1385888"/>
            <a:ext cx="7127875" cy="5356225"/>
          </a:xfrm>
          <a:prstGeom prst="rect">
            <a:avLst/>
          </a:prstGeom>
          <a:noFill/>
          <a:ln w="12700">
            <a:noFill/>
            <a:miter lim="800000"/>
            <a:headEnd/>
            <a:tailEnd/>
          </a:ln>
          <a:effectLst/>
        </p:spPr>
        <p:txBody>
          <a:bodyPr wrap="none" lIns="0" tIns="0" rIns="0" bIns="0">
            <a:spAutoFit/>
          </a:bodyPr>
          <a:lstStyle/>
          <a:p>
            <a:pPr marL="187325" indent="-187325">
              <a:buFontTx/>
              <a:buChar char="–"/>
            </a:pPr>
            <a:r>
              <a:rPr lang="en-GB" sz="1800"/>
              <a:t>Cross-plant and cross-technology working will be simplified</a:t>
            </a:r>
          </a:p>
          <a:p>
            <a:pPr marL="854075" lvl="1" indent="-284163">
              <a:buFont typeface="Wingdings" pitchFamily="2" charset="2"/>
              <a:buChar char="Ø"/>
            </a:pPr>
            <a:r>
              <a:rPr lang="en-GB" sz="1600" i="1"/>
              <a:t>File name can be “read” by all</a:t>
            </a:r>
          </a:p>
          <a:p>
            <a:pPr marL="854075" lvl="1" indent="-284163">
              <a:buFontTx/>
              <a:buChar char="–"/>
            </a:pPr>
            <a:endParaRPr lang="en-GB" sz="1600" i="1"/>
          </a:p>
          <a:p>
            <a:pPr marL="187325" indent="-187325">
              <a:buFontTx/>
              <a:buChar char="–"/>
            </a:pPr>
            <a:r>
              <a:rPr lang="en-GB" sz="1800"/>
              <a:t>Each plan is assigned a unique number</a:t>
            </a:r>
            <a:br>
              <a:rPr lang="en-GB" sz="1800"/>
            </a:br>
            <a:endParaRPr lang="en-GB" sz="1800"/>
          </a:p>
          <a:p>
            <a:pPr marL="187325" indent="-187325">
              <a:buFontTx/>
              <a:buChar char="–"/>
            </a:pPr>
            <a:r>
              <a:rPr lang="en-GB" sz="1800"/>
              <a:t>Simplified file storage</a:t>
            </a:r>
          </a:p>
          <a:p>
            <a:pPr marL="854075" lvl="1" indent="-284163">
              <a:buFont typeface="Wingdings" pitchFamily="2" charset="2"/>
              <a:buChar char="Ø"/>
            </a:pPr>
            <a:r>
              <a:rPr lang="en-GB" sz="1600" i="1"/>
              <a:t>File name, document name and document description are uniformly </a:t>
            </a:r>
          </a:p>
          <a:p>
            <a:pPr marL="854075" lvl="1" indent="-284163">
              <a:buFont typeface="Wingdings" pitchFamily="2" charset="2"/>
              <a:buNone/>
            </a:pPr>
            <a:r>
              <a:rPr lang="en-GB" sz="1600" i="1"/>
              <a:t>      populated</a:t>
            </a:r>
          </a:p>
          <a:p>
            <a:pPr marL="187325" indent="-187325">
              <a:buFontTx/>
              <a:buChar char="–"/>
            </a:pPr>
            <a:endParaRPr lang="en-GB" sz="1600" i="1"/>
          </a:p>
          <a:p>
            <a:pPr marL="187325" indent="-187325">
              <a:buFontTx/>
              <a:buChar char="–"/>
            </a:pPr>
            <a:r>
              <a:rPr lang="en-GB" sz="1800"/>
              <a:t>Avoidance of redundant data storage</a:t>
            </a:r>
          </a:p>
          <a:p>
            <a:pPr marL="854075" lvl="1" indent="-284163">
              <a:buFont typeface="Wingdings" pitchFamily="2" charset="2"/>
              <a:buChar char="Ø"/>
            </a:pPr>
            <a:r>
              <a:rPr lang="en-GB" sz="1600" i="1"/>
              <a:t>Plan number is always saved to the same directory when imported</a:t>
            </a:r>
          </a:p>
          <a:p>
            <a:pPr marL="187325" indent="-187325">
              <a:buFontTx/>
              <a:buChar char="–"/>
            </a:pPr>
            <a:endParaRPr lang="en-GB" sz="1600" i="1"/>
          </a:p>
          <a:p>
            <a:pPr marL="187325" indent="-187325">
              <a:buFontTx/>
              <a:buChar char="–"/>
            </a:pPr>
            <a:r>
              <a:rPr lang="en-GB" sz="1800"/>
              <a:t>Easier navigation in 3-D models</a:t>
            </a:r>
          </a:p>
          <a:p>
            <a:pPr marL="854075" lvl="1" indent="-284163">
              <a:buFont typeface="Wingdings" pitchFamily="2" charset="2"/>
              <a:buChar char="Ø"/>
            </a:pPr>
            <a:r>
              <a:rPr lang="en-GB" sz="1600" i="1"/>
              <a:t>Reference designations are populated automatically</a:t>
            </a:r>
          </a:p>
          <a:p>
            <a:pPr marL="854075" lvl="1" indent="-284163">
              <a:buFont typeface="Wingdings" pitchFamily="2" charset="2"/>
              <a:buChar char="Ø"/>
            </a:pPr>
            <a:r>
              <a:rPr lang="en-GB" sz="1600" i="1"/>
              <a:t>File name can be “read” by all</a:t>
            </a:r>
          </a:p>
          <a:p>
            <a:pPr marL="187325" indent="-187325">
              <a:buFontTx/>
              <a:buChar char="–"/>
            </a:pPr>
            <a:endParaRPr lang="en-GB" sz="1800" i="1"/>
          </a:p>
          <a:p>
            <a:pPr marL="187325" indent="-187325">
              <a:buFontTx/>
              <a:buChar char="–"/>
            </a:pPr>
            <a:r>
              <a:rPr lang="en-GB" sz="1800"/>
              <a:t>Easier searching in ProjectWise</a:t>
            </a:r>
          </a:p>
          <a:p>
            <a:pPr marL="854075" lvl="1" indent="-284163">
              <a:buFont typeface="Wingdings" pitchFamily="2" charset="2"/>
              <a:buChar char="Ø"/>
            </a:pPr>
            <a:r>
              <a:rPr lang="en-GB" sz="1600" i="1"/>
              <a:t>Targeted search on the basis of plan number or an attribute</a:t>
            </a:r>
          </a:p>
          <a:p>
            <a:pPr marL="187325" indent="-187325">
              <a:buFontTx/>
              <a:buChar char="–"/>
            </a:pPr>
            <a:endParaRPr lang="en-GB" sz="1600" i="1"/>
          </a:p>
          <a:p>
            <a:pPr marL="187325" indent="-187325">
              <a:buFontTx/>
              <a:buChar char="–"/>
            </a:pPr>
            <a:r>
              <a:rPr lang="en-GB" sz="1800"/>
              <a:t>Development option for further system support</a:t>
            </a:r>
          </a:p>
          <a:p>
            <a:pPr marL="854075" lvl="1" indent="-284163">
              <a:buFont typeface="Wingdings" pitchFamily="2" charset="2"/>
              <a:buChar char="Ø"/>
            </a:pPr>
            <a:r>
              <a:rPr lang="en-GB" sz="1600" i="1"/>
              <a:t>Automated quality inspection on import</a:t>
            </a:r>
          </a:p>
          <a:p>
            <a:pPr marL="854075" lvl="1" indent="-284163">
              <a:buFont typeface="Wingdings" pitchFamily="2" charset="2"/>
              <a:buChar char="Ø"/>
            </a:pPr>
            <a:r>
              <a:rPr lang="en-GB" sz="1600" i="1"/>
              <a:t>Adaption of reference relationships on import</a:t>
            </a:r>
            <a:endParaRPr lang="en-GB" sz="1800" i="1"/>
          </a:p>
        </p:txBody>
      </p:sp>
      <p:sp>
        <p:nvSpPr>
          <p:cNvPr id="228356" name="Text Box 4"/>
          <p:cNvSpPr txBox="1">
            <a:spLocks noChangeArrowheads="1"/>
          </p:cNvSpPr>
          <p:nvPr/>
        </p:nvSpPr>
        <p:spPr bwMode="auto">
          <a:xfrm>
            <a:off x="6781800" y="2805113"/>
            <a:ext cx="0" cy="201612"/>
          </a:xfrm>
          <a:prstGeom prst="rect">
            <a:avLst/>
          </a:prstGeom>
          <a:noFill/>
          <a:ln w="12700">
            <a:noFill/>
            <a:miter lim="800000"/>
            <a:headEnd/>
            <a:tailEnd/>
          </a:ln>
          <a:effectLst/>
        </p:spPr>
        <p:txBody>
          <a:bodyPr wrap="none" lIns="0" tIns="0" rIns="0" bIns="0">
            <a:spAutoFit/>
          </a:bodyPr>
          <a:lstStyle/>
          <a:p>
            <a:endParaRPr lang="en-GB">
              <a:solidFill>
                <a:srgbClr val="CC3333"/>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GB"/>
              <a:t>Factory Planning Naming Conventions</a:t>
            </a:r>
            <a:br>
              <a:rPr lang="en-GB"/>
            </a:br>
            <a:r>
              <a:rPr lang="en-GB">
                <a:solidFill>
                  <a:schemeClr val="hlink"/>
                </a:solidFill>
              </a:rPr>
              <a:t>Overview of File Name Structure</a:t>
            </a:r>
            <a:r>
              <a:rPr lang="de-DE">
                <a:solidFill>
                  <a:schemeClr val="hlink"/>
                </a:solidFill>
              </a:rPr>
              <a:t> </a:t>
            </a:r>
            <a:r>
              <a:rPr lang="en-GB">
                <a:solidFill>
                  <a:schemeClr val="hlink"/>
                </a:solidFill>
              </a:rPr>
              <a:t>(1/2)</a:t>
            </a:r>
          </a:p>
        </p:txBody>
      </p:sp>
      <p:sp>
        <p:nvSpPr>
          <p:cNvPr id="220163" name="Text Box 3"/>
          <p:cNvSpPr txBox="1">
            <a:spLocks noChangeArrowheads="1"/>
          </p:cNvSpPr>
          <p:nvPr/>
        </p:nvSpPr>
        <p:spPr bwMode="auto">
          <a:xfrm>
            <a:off x="1374775" y="1290638"/>
            <a:ext cx="6234113" cy="231775"/>
          </a:xfrm>
          <a:prstGeom prst="rect">
            <a:avLst/>
          </a:prstGeom>
          <a:noFill/>
          <a:ln w="12700">
            <a:noFill/>
            <a:miter lim="800000"/>
            <a:headEnd/>
            <a:tailEnd/>
          </a:ln>
          <a:effectLst/>
        </p:spPr>
        <p:txBody>
          <a:bodyPr wrap="none" lIns="0" tIns="0" rIns="0" bIns="0">
            <a:spAutoFit/>
          </a:bodyPr>
          <a:lstStyle/>
          <a:p>
            <a:pPr marL="187325" indent="-187325"/>
            <a:r>
              <a:rPr lang="de-DE" sz="1600" b="1">
                <a:solidFill>
                  <a:srgbClr val="336699"/>
                </a:solidFill>
                <a:latin typeface="Courier New" pitchFamily="49" charset="0"/>
                <a:cs typeface="Courier New" pitchFamily="49" charset="0"/>
              </a:rPr>
              <a:t>STA_ENT_0710_0500_G0000_MONT_20000330_free-text.dgn</a:t>
            </a:r>
          </a:p>
        </p:txBody>
      </p:sp>
      <p:sp>
        <p:nvSpPr>
          <p:cNvPr id="220178" name="Text Box 18"/>
          <p:cNvSpPr txBox="1">
            <a:spLocks noChangeArrowheads="1"/>
          </p:cNvSpPr>
          <p:nvPr/>
        </p:nvSpPr>
        <p:spPr bwMode="auto">
          <a:xfrm>
            <a:off x="1362075" y="2089150"/>
            <a:ext cx="7400925" cy="3124200"/>
          </a:xfrm>
          <a:prstGeom prst="rect">
            <a:avLst/>
          </a:prstGeom>
          <a:noFill/>
          <a:ln w="12700">
            <a:noFill/>
            <a:miter lim="800000"/>
            <a:headEnd/>
            <a:tailEnd/>
          </a:ln>
          <a:effectLst/>
        </p:spPr>
        <p:txBody>
          <a:bodyPr lIns="0" tIns="0" rIns="0" bIns="0">
            <a:spAutoFit/>
          </a:bodyPr>
          <a:lstStyle/>
          <a:p>
            <a:pPr marL="288925" indent="-192088">
              <a:buFontTx/>
              <a:buChar char="–"/>
            </a:pPr>
            <a:r>
              <a:rPr lang="en-GB" sz="1800">
                <a:latin typeface="Arial" charset="0"/>
                <a:cs typeface="Arial" charset="0"/>
              </a:rPr>
              <a:t>The file name very largely comprises agreed abbreviations, for example for trade and plan type.</a:t>
            </a:r>
            <a:br>
              <a:rPr lang="en-GB" sz="1800">
                <a:latin typeface="Arial" charset="0"/>
                <a:cs typeface="Arial" charset="0"/>
              </a:rPr>
            </a:br>
            <a:endParaRPr lang="en-GB" sz="1800">
              <a:latin typeface="Arial" charset="0"/>
              <a:cs typeface="Arial" charset="0"/>
            </a:endParaRPr>
          </a:p>
          <a:p>
            <a:pPr marL="288925" indent="-192088">
              <a:buFontTx/>
              <a:buChar char="–"/>
            </a:pPr>
            <a:r>
              <a:rPr lang="en-GB" sz="1800">
                <a:latin typeface="Arial" charset="0"/>
                <a:cs typeface="Arial" charset="0"/>
              </a:rPr>
              <a:t>These abbreviations are always agreed within a technology and, wherever possible, also on a cross-technology basis (via the CCB). This affords the advantage of minimising the number of abbreviations and thus enhancing the recognition value.</a:t>
            </a:r>
          </a:p>
          <a:p>
            <a:pPr marL="288925" indent="-192088">
              <a:buFontTx/>
              <a:buChar char="–"/>
            </a:pPr>
            <a:endParaRPr lang="en-GB" sz="1800">
              <a:latin typeface="Arial" charset="0"/>
              <a:cs typeface="Arial" charset="0"/>
            </a:endParaRPr>
          </a:p>
          <a:p>
            <a:pPr marL="288925" indent="-192088">
              <a:buFontTx/>
              <a:buChar char="–"/>
            </a:pPr>
            <a:r>
              <a:rPr lang="en-GB" sz="1800">
                <a:latin typeface="Arial" charset="0"/>
                <a:cs typeface="Arial" charset="0"/>
              </a:rPr>
              <a:t>The abbreviations are offered for selection via pick lists – for example when creating a file. This selection is preselected on the basis of the technology.</a:t>
            </a:r>
            <a:br>
              <a:rPr lang="en-GB" sz="1800">
                <a:latin typeface="Arial" charset="0"/>
                <a:cs typeface="Arial" charset="0"/>
              </a:rPr>
            </a:br>
            <a:endParaRPr lang="en-GB" sz="1800">
              <a:latin typeface="Arial" charset="0"/>
              <a:cs typeface="Arial"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GB"/>
              <a:t>Factory Planning Naming Conventions</a:t>
            </a:r>
            <a:br>
              <a:rPr lang="en-GB"/>
            </a:br>
            <a:r>
              <a:rPr lang="en-GB"/>
              <a:t> </a:t>
            </a:r>
            <a:r>
              <a:rPr lang="en-GB">
                <a:solidFill>
                  <a:schemeClr val="hlink"/>
                </a:solidFill>
              </a:rPr>
              <a:t>Overview</a:t>
            </a:r>
            <a:r>
              <a:rPr lang="en-GB"/>
              <a:t> </a:t>
            </a:r>
            <a:r>
              <a:rPr lang="en-GB">
                <a:solidFill>
                  <a:schemeClr val="hlink"/>
                </a:solidFill>
              </a:rPr>
              <a:t>of</a:t>
            </a:r>
            <a:r>
              <a:rPr lang="en-GB"/>
              <a:t> </a:t>
            </a:r>
            <a:r>
              <a:rPr lang="en-GB">
                <a:solidFill>
                  <a:schemeClr val="hlink"/>
                </a:solidFill>
              </a:rPr>
              <a:t>File Name Structure (2/2)</a:t>
            </a:r>
          </a:p>
        </p:txBody>
      </p:sp>
      <p:sp>
        <p:nvSpPr>
          <p:cNvPr id="227331" name="Text Box 3"/>
          <p:cNvSpPr txBox="1">
            <a:spLocks noChangeArrowheads="1"/>
          </p:cNvSpPr>
          <p:nvPr/>
        </p:nvSpPr>
        <p:spPr bwMode="auto">
          <a:xfrm>
            <a:off x="1384300" y="1290638"/>
            <a:ext cx="6234113" cy="231775"/>
          </a:xfrm>
          <a:prstGeom prst="rect">
            <a:avLst/>
          </a:prstGeom>
          <a:noFill/>
          <a:ln w="12700">
            <a:noFill/>
            <a:miter lim="800000"/>
            <a:headEnd/>
            <a:tailEnd/>
          </a:ln>
          <a:effectLst/>
        </p:spPr>
        <p:txBody>
          <a:bodyPr wrap="none" lIns="0" tIns="0" rIns="0" bIns="0">
            <a:spAutoFit/>
          </a:bodyPr>
          <a:lstStyle/>
          <a:p>
            <a:pPr marL="187325" indent="-187325"/>
            <a:r>
              <a:rPr lang="de-DE" sz="1600" b="1">
                <a:solidFill>
                  <a:srgbClr val="336699"/>
                </a:solidFill>
                <a:latin typeface="Courier New" pitchFamily="49" charset="0"/>
                <a:cs typeface="Courier New" pitchFamily="49" charset="0"/>
              </a:rPr>
              <a:t>STA_ENT_0710_0500_G0000_MONT_20000330_Free-text.dgn</a:t>
            </a:r>
          </a:p>
        </p:txBody>
      </p:sp>
      <p:cxnSp>
        <p:nvCxnSpPr>
          <p:cNvPr id="227332" name="AutoShape 4"/>
          <p:cNvCxnSpPr>
            <a:cxnSpLocks noChangeShapeType="1"/>
            <a:endCxn id="227333" idx="1"/>
          </p:cNvCxnSpPr>
          <p:nvPr/>
        </p:nvCxnSpPr>
        <p:spPr bwMode="auto">
          <a:xfrm rot="16200000" flipH="1">
            <a:off x="-616949" y="3793413"/>
            <a:ext cx="4457963" cy="128736"/>
          </a:xfrm>
          <a:prstGeom prst="bentConnector2">
            <a:avLst/>
          </a:prstGeom>
          <a:noFill/>
          <a:ln w="12700">
            <a:solidFill>
              <a:schemeClr val="accent1"/>
            </a:solidFill>
            <a:miter lim="800000"/>
            <a:headEnd/>
            <a:tailEnd type="triangle" w="med" len="med"/>
          </a:ln>
          <a:effectLst/>
        </p:spPr>
      </p:cxnSp>
      <p:sp>
        <p:nvSpPr>
          <p:cNvPr id="227333" name="Rectangle 5"/>
          <p:cNvSpPr>
            <a:spLocks noChangeArrowheads="1"/>
          </p:cNvSpPr>
          <p:nvPr/>
        </p:nvSpPr>
        <p:spPr bwMode="auto">
          <a:xfrm>
            <a:off x="1676400" y="5648181"/>
            <a:ext cx="2769989" cy="877163"/>
          </a:xfrm>
          <a:prstGeom prst="rect">
            <a:avLst/>
          </a:prstGeom>
          <a:noFill/>
          <a:ln w="12700">
            <a:solidFill>
              <a:schemeClr val="tx1"/>
            </a:solidFill>
            <a:miter lim="800000"/>
            <a:headEnd/>
            <a:tailEnd/>
          </a:ln>
          <a:effectLst/>
        </p:spPr>
        <p:txBody>
          <a:bodyPr wrap="none" lIns="0" tIns="0" rIns="0" bIns="0">
            <a:spAutoFit/>
          </a:bodyPr>
          <a:lstStyle/>
          <a:p>
            <a:r>
              <a:rPr lang="de-DE" sz="1200" dirty="0"/>
              <a:t>Trade (pick </a:t>
            </a:r>
            <a:r>
              <a:rPr lang="de-DE" sz="1200" dirty="0" err="1"/>
              <a:t>list</a:t>
            </a:r>
            <a:r>
              <a:rPr lang="de-DE" sz="1200" dirty="0"/>
              <a:t>):</a:t>
            </a:r>
          </a:p>
          <a:p>
            <a:r>
              <a:rPr lang="de-DE" sz="1200" dirty="0"/>
              <a:t>ANL	System </a:t>
            </a:r>
            <a:r>
              <a:rPr lang="de-DE" sz="1200" dirty="0" err="1"/>
              <a:t>layout</a:t>
            </a:r>
            <a:endParaRPr lang="de-DE" sz="1200" dirty="0"/>
          </a:p>
          <a:p>
            <a:r>
              <a:rPr lang="de-DE" sz="1200" dirty="0"/>
              <a:t>ELT	</a:t>
            </a:r>
            <a:r>
              <a:rPr lang="de-DE" sz="1200" dirty="0" err="1"/>
              <a:t>Electrical</a:t>
            </a:r>
            <a:r>
              <a:rPr lang="de-DE" sz="1200" dirty="0"/>
              <a:t> </a:t>
            </a:r>
            <a:r>
              <a:rPr lang="de-DE" sz="1200" dirty="0" err="1"/>
              <a:t>system</a:t>
            </a:r>
            <a:r>
              <a:rPr lang="de-DE" sz="1200" dirty="0"/>
              <a:t>	</a:t>
            </a:r>
          </a:p>
          <a:p>
            <a:r>
              <a:rPr lang="de-DE" sz="1200" dirty="0"/>
              <a:t>STA	Steel </a:t>
            </a:r>
            <a:r>
              <a:rPr lang="de-DE" sz="1200" dirty="0" err="1"/>
              <a:t>construction</a:t>
            </a:r>
            <a:endParaRPr lang="de-DE" sz="1200" dirty="0"/>
          </a:p>
          <a:p>
            <a:r>
              <a:rPr lang="de-DE" sz="1200" dirty="0" smtClean="0"/>
              <a:t>....</a:t>
            </a:r>
            <a:endParaRPr lang="de-DE" sz="1200" dirty="0"/>
          </a:p>
        </p:txBody>
      </p:sp>
      <p:sp>
        <p:nvSpPr>
          <p:cNvPr id="227334" name="Rectangle 6"/>
          <p:cNvSpPr>
            <a:spLocks noChangeArrowheads="1"/>
          </p:cNvSpPr>
          <p:nvPr/>
        </p:nvSpPr>
        <p:spPr bwMode="auto">
          <a:xfrm>
            <a:off x="2209800" y="4657834"/>
            <a:ext cx="2064155" cy="877163"/>
          </a:xfrm>
          <a:prstGeom prst="rect">
            <a:avLst/>
          </a:prstGeom>
          <a:noFill/>
          <a:ln w="12700">
            <a:solidFill>
              <a:schemeClr val="tx1"/>
            </a:solidFill>
            <a:miter lim="800000"/>
            <a:headEnd/>
            <a:tailEnd/>
          </a:ln>
          <a:effectLst/>
        </p:spPr>
        <p:txBody>
          <a:bodyPr wrap="none" lIns="0" tIns="0" rIns="0" bIns="0">
            <a:spAutoFit/>
          </a:bodyPr>
          <a:lstStyle/>
          <a:p>
            <a:r>
              <a:rPr lang="de-DE" sz="1200" dirty="0"/>
              <a:t>Plan type (pick </a:t>
            </a:r>
            <a:r>
              <a:rPr lang="de-DE" sz="1200" dirty="0" err="1"/>
              <a:t>list</a:t>
            </a:r>
            <a:r>
              <a:rPr lang="de-DE" sz="1200" dirty="0"/>
              <a:t>):</a:t>
            </a:r>
          </a:p>
          <a:p>
            <a:r>
              <a:rPr lang="de-DE" sz="1200" dirty="0"/>
              <a:t>AUS	As-</a:t>
            </a:r>
            <a:r>
              <a:rPr lang="de-DE" sz="1200" dirty="0" err="1"/>
              <a:t>built</a:t>
            </a:r>
            <a:r>
              <a:rPr lang="de-DE" sz="1200" dirty="0"/>
              <a:t> </a:t>
            </a:r>
            <a:r>
              <a:rPr lang="de-DE" sz="1200" dirty="0" err="1"/>
              <a:t>drawing</a:t>
            </a:r>
            <a:endParaRPr lang="de-DE" sz="1200" dirty="0"/>
          </a:p>
          <a:p>
            <a:r>
              <a:rPr lang="de-DE" sz="1200" dirty="0"/>
              <a:t>BLO	Block </a:t>
            </a:r>
            <a:r>
              <a:rPr lang="de-DE" sz="1200" dirty="0" err="1"/>
              <a:t>layout</a:t>
            </a:r>
            <a:r>
              <a:rPr lang="de-DE" sz="1200" dirty="0"/>
              <a:t>	</a:t>
            </a:r>
          </a:p>
          <a:p>
            <a:r>
              <a:rPr lang="de-DE" sz="1200" dirty="0"/>
              <a:t>ENT	</a:t>
            </a:r>
            <a:r>
              <a:rPr lang="de-DE" sz="1200" dirty="0" err="1"/>
              <a:t>Draft</a:t>
            </a:r>
            <a:endParaRPr lang="de-DE" sz="1200" dirty="0"/>
          </a:p>
          <a:p>
            <a:r>
              <a:rPr lang="de-DE" sz="1200" dirty="0" smtClean="0"/>
              <a:t>....</a:t>
            </a:r>
            <a:endParaRPr lang="de-DE" sz="1200" dirty="0"/>
          </a:p>
        </p:txBody>
      </p:sp>
      <p:cxnSp>
        <p:nvCxnSpPr>
          <p:cNvPr id="227335" name="AutoShape 7"/>
          <p:cNvCxnSpPr>
            <a:cxnSpLocks noChangeShapeType="1"/>
            <a:endCxn id="227334" idx="1"/>
          </p:cNvCxnSpPr>
          <p:nvPr/>
        </p:nvCxnSpPr>
        <p:spPr bwMode="auto">
          <a:xfrm rot="16200000" flipH="1">
            <a:off x="396952" y="3283568"/>
            <a:ext cx="3467616" cy="158080"/>
          </a:xfrm>
          <a:prstGeom prst="bentConnector2">
            <a:avLst/>
          </a:prstGeom>
          <a:noFill/>
          <a:ln w="12700">
            <a:solidFill>
              <a:schemeClr val="accent1"/>
            </a:solidFill>
            <a:miter lim="800000"/>
            <a:headEnd/>
            <a:tailEnd type="triangle" w="med" len="med"/>
          </a:ln>
          <a:effectLst/>
        </p:spPr>
      </p:cxnSp>
      <p:sp>
        <p:nvSpPr>
          <p:cNvPr id="227336" name="Rectangle 8"/>
          <p:cNvSpPr>
            <a:spLocks noChangeArrowheads="1"/>
          </p:cNvSpPr>
          <p:nvPr/>
        </p:nvSpPr>
        <p:spPr bwMode="auto">
          <a:xfrm>
            <a:off x="2751138" y="4279444"/>
            <a:ext cx="1643655" cy="175433"/>
          </a:xfrm>
          <a:prstGeom prst="rect">
            <a:avLst/>
          </a:prstGeom>
          <a:noFill/>
          <a:ln w="12700">
            <a:solidFill>
              <a:schemeClr val="tx1"/>
            </a:solidFill>
            <a:miter lim="800000"/>
            <a:headEnd/>
            <a:tailEnd/>
          </a:ln>
          <a:effectLst/>
        </p:spPr>
        <p:txBody>
          <a:bodyPr wrap="none" lIns="0" tIns="0" rIns="0" bIns="0">
            <a:spAutoFit/>
          </a:bodyPr>
          <a:lstStyle/>
          <a:p>
            <a:r>
              <a:rPr lang="de-DE" sz="1200"/>
              <a:t>Plant (pick list from FIS)</a:t>
            </a:r>
          </a:p>
        </p:txBody>
      </p:sp>
      <p:cxnSp>
        <p:nvCxnSpPr>
          <p:cNvPr id="227337" name="AutoShape 9"/>
          <p:cNvCxnSpPr>
            <a:cxnSpLocks noChangeShapeType="1"/>
            <a:endCxn id="227336" idx="1"/>
          </p:cNvCxnSpPr>
          <p:nvPr/>
        </p:nvCxnSpPr>
        <p:spPr bwMode="auto">
          <a:xfrm rot="16200000" flipH="1">
            <a:off x="1284279" y="2900301"/>
            <a:ext cx="2738359" cy="195360"/>
          </a:xfrm>
          <a:prstGeom prst="bentConnector2">
            <a:avLst/>
          </a:prstGeom>
          <a:noFill/>
          <a:ln w="12700">
            <a:solidFill>
              <a:schemeClr val="accent1"/>
            </a:solidFill>
            <a:miter lim="800000"/>
            <a:headEnd/>
            <a:tailEnd type="triangle" w="med" len="med"/>
          </a:ln>
          <a:effectLst/>
        </p:spPr>
      </p:cxnSp>
      <p:sp>
        <p:nvSpPr>
          <p:cNvPr id="227338" name="Rectangle 10"/>
          <p:cNvSpPr>
            <a:spLocks noChangeArrowheads="1"/>
          </p:cNvSpPr>
          <p:nvPr/>
        </p:nvSpPr>
        <p:spPr bwMode="auto">
          <a:xfrm>
            <a:off x="3352800" y="3919404"/>
            <a:ext cx="1857624" cy="175433"/>
          </a:xfrm>
          <a:prstGeom prst="rect">
            <a:avLst/>
          </a:prstGeom>
          <a:noFill/>
          <a:ln w="12700">
            <a:solidFill>
              <a:schemeClr val="tx1"/>
            </a:solidFill>
            <a:miter lim="800000"/>
            <a:headEnd/>
            <a:tailEnd/>
          </a:ln>
          <a:effectLst/>
        </p:spPr>
        <p:txBody>
          <a:bodyPr wrap="none" lIns="0" tIns="0" rIns="0" bIns="0">
            <a:spAutoFit/>
          </a:bodyPr>
          <a:lstStyle/>
          <a:p>
            <a:r>
              <a:rPr lang="de-DE" sz="1200"/>
              <a:t>Building (pick list from FIS)</a:t>
            </a:r>
          </a:p>
        </p:txBody>
      </p:sp>
      <p:cxnSp>
        <p:nvCxnSpPr>
          <p:cNvPr id="227339" name="AutoShape 11"/>
          <p:cNvCxnSpPr>
            <a:cxnSpLocks noChangeShapeType="1"/>
            <a:endCxn id="227338" idx="1"/>
          </p:cNvCxnSpPr>
          <p:nvPr/>
        </p:nvCxnSpPr>
        <p:spPr bwMode="auto">
          <a:xfrm rot="16200000" flipH="1">
            <a:off x="2089166" y="2743486"/>
            <a:ext cx="2378319" cy="148950"/>
          </a:xfrm>
          <a:prstGeom prst="bentConnector2">
            <a:avLst/>
          </a:prstGeom>
          <a:noFill/>
          <a:ln w="12700">
            <a:solidFill>
              <a:schemeClr val="accent1"/>
            </a:solidFill>
            <a:miter lim="800000"/>
            <a:headEnd/>
            <a:tailEnd type="triangle" w="med" len="med"/>
          </a:ln>
          <a:effectLst/>
        </p:spPr>
      </p:cxnSp>
      <p:sp>
        <p:nvSpPr>
          <p:cNvPr id="227340" name="Rectangle 12"/>
          <p:cNvSpPr>
            <a:spLocks noChangeArrowheads="1"/>
          </p:cNvSpPr>
          <p:nvPr/>
        </p:nvSpPr>
        <p:spPr bwMode="auto">
          <a:xfrm>
            <a:off x="4038600" y="3559364"/>
            <a:ext cx="2261068" cy="175433"/>
          </a:xfrm>
          <a:prstGeom prst="rect">
            <a:avLst/>
          </a:prstGeom>
          <a:noFill/>
          <a:ln w="12700">
            <a:solidFill>
              <a:schemeClr val="tx1"/>
            </a:solidFill>
            <a:miter lim="800000"/>
            <a:headEnd/>
            <a:tailEnd/>
          </a:ln>
          <a:effectLst/>
        </p:spPr>
        <p:txBody>
          <a:bodyPr wrap="none" lIns="0" tIns="0" rIns="0" bIns="0">
            <a:spAutoFit/>
          </a:bodyPr>
          <a:lstStyle/>
          <a:p>
            <a:r>
              <a:rPr lang="de-DE" sz="1200"/>
              <a:t>Floor (pick list) / level (entry field)</a:t>
            </a:r>
          </a:p>
        </p:txBody>
      </p:sp>
      <p:cxnSp>
        <p:nvCxnSpPr>
          <p:cNvPr id="227341" name="AutoShape 13"/>
          <p:cNvCxnSpPr>
            <a:cxnSpLocks noChangeShapeType="1"/>
            <a:endCxn id="227340" idx="1"/>
          </p:cNvCxnSpPr>
          <p:nvPr/>
        </p:nvCxnSpPr>
        <p:spPr bwMode="auto">
          <a:xfrm rot="16200000" flipH="1">
            <a:off x="2972126" y="2580606"/>
            <a:ext cx="2018279" cy="114670"/>
          </a:xfrm>
          <a:prstGeom prst="bentConnector2">
            <a:avLst/>
          </a:prstGeom>
          <a:noFill/>
          <a:ln w="12700">
            <a:solidFill>
              <a:schemeClr val="accent1"/>
            </a:solidFill>
            <a:miter lim="800000"/>
            <a:headEnd/>
            <a:tailEnd type="triangle" w="med" len="med"/>
          </a:ln>
          <a:effectLst/>
        </p:spPr>
      </p:cxnSp>
      <p:sp>
        <p:nvSpPr>
          <p:cNvPr id="227342" name="Rectangle 14"/>
          <p:cNvSpPr>
            <a:spLocks noChangeArrowheads="1"/>
          </p:cNvSpPr>
          <p:nvPr/>
        </p:nvSpPr>
        <p:spPr bwMode="auto">
          <a:xfrm>
            <a:off x="4724400" y="3127316"/>
            <a:ext cx="1463927" cy="175433"/>
          </a:xfrm>
          <a:prstGeom prst="rect">
            <a:avLst/>
          </a:prstGeom>
          <a:noFill/>
          <a:ln w="12700">
            <a:solidFill>
              <a:schemeClr val="tx1"/>
            </a:solidFill>
            <a:miter lim="800000"/>
            <a:headEnd/>
            <a:tailEnd/>
          </a:ln>
          <a:effectLst/>
        </p:spPr>
        <p:txBody>
          <a:bodyPr wrap="none" lIns="0" tIns="0" rIns="0" bIns="0">
            <a:spAutoFit/>
          </a:bodyPr>
          <a:lstStyle/>
          <a:p>
            <a:r>
              <a:rPr lang="de-DE" sz="1200"/>
              <a:t>Technology (pick list)</a:t>
            </a:r>
          </a:p>
        </p:txBody>
      </p:sp>
      <p:cxnSp>
        <p:nvCxnSpPr>
          <p:cNvPr id="227343" name="AutoShape 15"/>
          <p:cNvCxnSpPr>
            <a:cxnSpLocks noChangeShapeType="1"/>
            <a:endCxn id="227342" idx="1"/>
          </p:cNvCxnSpPr>
          <p:nvPr/>
        </p:nvCxnSpPr>
        <p:spPr bwMode="auto">
          <a:xfrm rot="16200000" flipH="1">
            <a:off x="3855086" y="2345718"/>
            <a:ext cx="1586231" cy="152398"/>
          </a:xfrm>
          <a:prstGeom prst="bentConnector2">
            <a:avLst/>
          </a:prstGeom>
          <a:noFill/>
          <a:ln w="12700">
            <a:solidFill>
              <a:schemeClr val="accent1"/>
            </a:solidFill>
            <a:miter lim="800000"/>
            <a:headEnd/>
            <a:tailEnd type="triangle" w="med" len="med"/>
          </a:ln>
          <a:effectLst/>
        </p:spPr>
      </p:cxnSp>
      <p:sp>
        <p:nvSpPr>
          <p:cNvPr id="227344" name="Rectangle 16"/>
          <p:cNvSpPr>
            <a:spLocks noChangeArrowheads="1"/>
          </p:cNvSpPr>
          <p:nvPr/>
        </p:nvSpPr>
        <p:spPr bwMode="auto">
          <a:xfrm>
            <a:off x="5562600" y="2767276"/>
            <a:ext cx="2387641" cy="175433"/>
          </a:xfrm>
          <a:prstGeom prst="rect">
            <a:avLst/>
          </a:prstGeom>
          <a:noFill/>
          <a:ln w="12700">
            <a:solidFill>
              <a:schemeClr val="tx1"/>
            </a:solidFill>
            <a:miter lim="800000"/>
            <a:headEnd/>
            <a:tailEnd/>
          </a:ln>
          <a:effectLst/>
        </p:spPr>
        <p:txBody>
          <a:bodyPr wrap="none" lIns="0" tIns="0" rIns="0" bIns="0">
            <a:spAutoFit/>
          </a:bodyPr>
          <a:lstStyle/>
          <a:p>
            <a:r>
              <a:rPr lang="de-DE" sz="1200"/>
              <a:t>Plan number (assigned by system)</a:t>
            </a:r>
          </a:p>
        </p:txBody>
      </p:sp>
      <p:cxnSp>
        <p:nvCxnSpPr>
          <p:cNvPr id="227345" name="AutoShape 17"/>
          <p:cNvCxnSpPr>
            <a:cxnSpLocks noChangeShapeType="1"/>
            <a:endCxn id="227344" idx="1"/>
          </p:cNvCxnSpPr>
          <p:nvPr/>
        </p:nvCxnSpPr>
        <p:spPr bwMode="auto">
          <a:xfrm rot="16200000" flipH="1">
            <a:off x="4850248" y="2142640"/>
            <a:ext cx="1226193" cy="198512"/>
          </a:xfrm>
          <a:prstGeom prst="bentConnector2">
            <a:avLst/>
          </a:prstGeom>
          <a:noFill/>
          <a:ln w="12700">
            <a:solidFill>
              <a:schemeClr val="accent1"/>
            </a:solidFill>
            <a:miter lim="800000"/>
            <a:headEnd/>
            <a:tailEnd type="triangle" w="med" len="med"/>
          </a:ln>
          <a:effectLst/>
        </p:spPr>
      </p:cxnSp>
      <p:sp>
        <p:nvSpPr>
          <p:cNvPr id="18" name="Rectangle 16"/>
          <p:cNvSpPr>
            <a:spLocks noChangeArrowheads="1"/>
          </p:cNvSpPr>
          <p:nvPr/>
        </p:nvSpPr>
        <p:spPr bwMode="auto">
          <a:xfrm>
            <a:off x="6576847" y="1858987"/>
            <a:ext cx="2404889" cy="701731"/>
          </a:xfrm>
          <a:prstGeom prst="rect">
            <a:avLst/>
          </a:prstGeom>
          <a:noFill/>
          <a:ln w="12700">
            <a:solidFill>
              <a:schemeClr val="tx1"/>
            </a:solidFill>
            <a:miter lim="800000"/>
            <a:headEnd/>
            <a:tailEnd/>
          </a:ln>
          <a:effectLst/>
        </p:spPr>
        <p:txBody>
          <a:bodyPr wrap="none" lIns="0" tIns="0" rIns="0" bIns="0">
            <a:spAutoFit/>
          </a:bodyPr>
          <a:lstStyle/>
          <a:p>
            <a:r>
              <a:rPr lang="de-DE" sz="1200" dirty="0" smtClean="0"/>
              <a:t>Add in </a:t>
            </a:r>
            <a:r>
              <a:rPr lang="de-DE" sz="1200" dirty="0" err="1" smtClean="0"/>
              <a:t>this</a:t>
            </a:r>
            <a:r>
              <a:rPr lang="de-DE" sz="1200" dirty="0" smtClean="0"/>
              <a:t> </a:t>
            </a:r>
            <a:r>
              <a:rPr lang="de-DE" sz="1200" dirty="0" err="1" smtClean="0"/>
              <a:t>text</a:t>
            </a:r>
            <a:r>
              <a:rPr lang="de-DE" sz="1200" dirty="0" smtClean="0"/>
              <a:t>:</a:t>
            </a:r>
          </a:p>
          <a:p>
            <a:r>
              <a:rPr lang="de-DE" sz="1200" dirty="0"/>
              <a:t> </a:t>
            </a:r>
            <a:r>
              <a:rPr lang="de-DE" sz="1200" dirty="0" smtClean="0"/>
              <a:t>B  </a:t>
            </a:r>
            <a:r>
              <a:rPr lang="de-DE" sz="1200" dirty="0" err="1" smtClean="0"/>
              <a:t>for</a:t>
            </a:r>
            <a:r>
              <a:rPr lang="de-DE" sz="1200" dirty="0" smtClean="0"/>
              <a:t> </a:t>
            </a:r>
            <a:r>
              <a:rPr lang="de-DE" sz="1200" dirty="0" err="1" smtClean="0"/>
              <a:t>office</a:t>
            </a:r>
            <a:r>
              <a:rPr lang="de-DE" sz="1200" dirty="0" smtClean="0"/>
              <a:t> </a:t>
            </a:r>
            <a:r>
              <a:rPr lang="de-DE" sz="1200" dirty="0" err="1" smtClean="0"/>
              <a:t>planning</a:t>
            </a:r>
            <a:r>
              <a:rPr lang="de-DE" sz="1200" dirty="0" smtClean="0"/>
              <a:t> (</a:t>
            </a:r>
            <a:r>
              <a:rPr lang="de-DE" sz="1200" dirty="0" err="1" smtClean="0"/>
              <a:t>Büroplg</a:t>
            </a:r>
            <a:r>
              <a:rPr lang="de-DE" sz="1200" dirty="0" smtClean="0"/>
              <a:t>.)</a:t>
            </a:r>
          </a:p>
          <a:p>
            <a:r>
              <a:rPr lang="de-DE" sz="1200" dirty="0"/>
              <a:t> </a:t>
            </a:r>
            <a:r>
              <a:rPr lang="de-DE" sz="1200" dirty="0" smtClean="0"/>
              <a:t>W </a:t>
            </a:r>
            <a:r>
              <a:rPr lang="de-DE" sz="1200" dirty="0" err="1" smtClean="0"/>
              <a:t>for</a:t>
            </a:r>
            <a:r>
              <a:rPr lang="de-DE" sz="1200" dirty="0" smtClean="0"/>
              <a:t> Plant </a:t>
            </a:r>
            <a:r>
              <a:rPr lang="de-DE" sz="1200" dirty="0" err="1" smtClean="0"/>
              <a:t>Structure</a:t>
            </a:r>
            <a:r>
              <a:rPr lang="de-DE" sz="1200" dirty="0" smtClean="0"/>
              <a:t> (Werkst.plg.)</a:t>
            </a:r>
          </a:p>
          <a:p>
            <a:r>
              <a:rPr lang="de-DE" sz="1200" dirty="0"/>
              <a:t> </a:t>
            </a:r>
            <a:r>
              <a:rPr lang="de-DE" sz="1200" dirty="0" smtClean="0"/>
              <a:t>B-W </a:t>
            </a:r>
            <a:r>
              <a:rPr lang="de-DE" sz="1200" dirty="0" err="1" smtClean="0"/>
              <a:t>for</a:t>
            </a:r>
            <a:r>
              <a:rPr lang="de-DE" sz="1200" dirty="0" smtClean="0"/>
              <a:t> </a:t>
            </a:r>
            <a:r>
              <a:rPr lang="de-DE" sz="1200" dirty="0" err="1" smtClean="0"/>
              <a:t>both</a:t>
            </a:r>
            <a:endParaRPr lang="de-DE" sz="1200" dirty="0"/>
          </a:p>
        </p:txBody>
      </p:sp>
      <p:cxnSp>
        <p:nvCxnSpPr>
          <p:cNvPr id="19" name="AutoShape 17"/>
          <p:cNvCxnSpPr>
            <a:cxnSpLocks noChangeShapeType="1"/>
            <a:endCxn id="18" idx="1"/>
          </p:cNvCxnSpPr>
          <p:nvPr/>
        </p:nvCxnSpPr>
        <p:spPr bwMode="auto">
          <a:xfrm rot="16200000" flipH="1">
            <a:off x="6210120" y="1843126"/>
            <a:ext cx="581054" cy="152400"/>
          </a:xfrm>
          <a:prstGeom prst="bentConnector2">
            <a:avLst/>
          </a:prstGeom>
          <a:noFill/>
          <a:ln w="12700">
            <a:solidFill>
              <a:schemeClr val="accent1"/>
            </a:solidFill>
            <a:miter lim="800000"/>
            <a:headEnd/>
            <a:tailEnd type="triangle" w="med" len="med"/>
          </a:ln>
          <a:effectLst/>
        </p:spPr>
      </p:cxn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existing plans? </a:t>
            </a:r>
          </a:p>
        </p:txBody>
      </p:sp>
      <p:sp>
        <p:nvSpPr>
          <p:cNvPr id="229379" name="Text Box 3"/>
          <p:cNvSpPr txBox="1">
            <a:spLocks noChangeArrowheads="1"/>
          </p:cNvSpPr>
          <p:nvPr/>
        </p:nvSpPr>
        <p:spPr bwMode="auto">
          <a:xfrm>
            <a:off x="1371600" y="1389063"/>
            <a:ext cx="7366000" cy="3644900"/>
          </a:xfrm>
          <a:prstGeom prst="rect">
            <a:avLst/>
          </a:prstGeom>
          <a:noFill/>
          <a:ln w="12700">
            <a:noFill/>
            <a:miter lim="800000"/>
            <a:headEnd/>
            <a:tailEnd/>
          </a:ln>
          <a:effectLst/>
        </p:spPr>
        <p:txBody>
          <a:bodyPr lIns="0" tIns="0" rIns="0" bIns="0"/>
          <a:lstStyle/>
          <a:p>
            <a:r>
              <a:rPr lang="en-GB" sz="1800">
                <a:latin typeface="Arial" charset="0"/>
                <a:cs typeface="Arial" charset="0"/>
              </a:rPr>
              <a:t>The </a:t>
            </a:r>
            <a:r>
              <a:rPr lang="en-GB" sz="1800" b="1">
                <a:latin typeface="Arial" charset="0"/>
                <a:cs typeface="Arial" charset="0"/>
              </a:rPr>
              <a:t>file names </a:t>
            </a:r>
            <a:r>
              <a:rPr lang="en-GB" sz="1800">
                <a:latin typeface="Arial" charset="0"/>
                <a:cs typeface="Arial" charset="0"/>
              </a:rPr>
              <a:t>of plans already saved in ProjectWise </a:t>
            </a:r>
            <a:r>
              <a:rPr lang="en-GB" sz="1800" b="1">
                <a:latin typeface="Arial" charset="0"/>
                <a:cs typeface="Arial" charset="0"/>
              </a:rPr>
              <a:t>will not be changed </a:t>
            </a:r>
            <a:r>
              <a:rPr lang="en-GB" sz="1800">
                <a:latin typeface="Arial" charset="0"/>
                <a:cs typeface="Arial" charset="0"/>
              </a:rPr>
              <a:t>as standard – so the reference relationships will be retained.</a:t>
            </a:r>
          </a:p>
          <a:p>
            <a:r>
              <a:rPr lang="en-GB" sz="1800">
                <a:latin typeface="Arial" charset="0"/>
                <a:cs typeface="Arial" charset="0"/>
              </a:rPr>
              <a:t>However, the </a:t>
            </a:r>
            <a:r>
              <a:rPr lang="en-GB" sz="1800" b="1" u="sng">
                <a:solidFill>
                  <a:srgbClr val="336699"/>
                </a:solidFill>
                <a:latin typeface="Arial" charset="0"/>
                <a:cs typeface="Arial" charset="0"/>
                <a:hlinkClick r:id="" action="ppaction://noaction"/>
              </a:rPr>
              <a:t>Document Wizard</a:t>
            </a:r>
            <a:r>
              <a:rPr lang="en-GB" sz="1800">
                <a:latin typeface="Arial" charset="0"/>
                <a:cs typeface="Arial" charset="0"/>
                <a:hlinkClick r:id="" action="ppaction://noaction"/>
              </a:rPr>
              <a:t> </a:t>
            </a:r>
            <a:r>
              <a:rPr lang="en-GB" sz="1800">
                <a:latin typeface="Arial" charset="0"/>
                <a:cs typeface="Arial" charset="0"/>
              </a:rPr>
              <a:t>is launched when </a:t>
            </a:r>
            <a:r>
              <a:rPr lang="en-GB" sz="1800" b="1">
                <a:latin typeface="Arial" charset="0"/>
                <a:cs typeface="Arial" charset="0"/>
              </a:rPr>
              <a:t>opening </a:t>
            </a:r>
            <a:r>
              <a:rPr lang="en-GB" sz="1800">
                <a:latin typeface="Arial" charset="0"/>
                <a:cs typeface="Arial" charset="0"/>
              </a:rPr>
              <a:t>a non-write-protected plan in order to assign a plan number and to populate the other attributes. This Wizard</a:t>
            </a:r>
          </a:p>
          <a:p>
            <a:endParaRPr lang="en-GB" sz="1800">
              <a:latin typeface="Arial" charset="0"/>
              <a:cs typeface="Arial" charset="0"/>
            </a:endParaRPr>
          </a:p>
          <a:p>
            <a:pPr marL="854075" lvl="1" indent="-284163">
              <a:buFontTx/>
              <a:buChar char="–"/>
            </a:pPr>
            <a:r>
              <a:rPr lang="en-GB" sz="1800">
                <a:latin typeface="Arial" charset="0"/>
                <a:cs typeface="Arial" charset="0"/>
              </a:rPr>
              <a:t>assigns a plan number</a:t>
            </a:r>
          </a:p>
          <a:p>
            <a:pPr marL="854075" lvl="1" indent="-284163">
              <a:buFontTx/>
              <a:buChar char="–"/>
            </a:pPr>
            <a:r>
              <a:rPr lang="en-GB" sz="1800">
                <a:latin typeface="Arial" charset="0"/>
                <a:cs typeface="Arial" charset="0"/>
              </a:rPr>
              <a:t>records the other attributes and populates</a:t>
            </a:r>
          </a:p>
          <a:p>
            <a:pPr marL="854075" lvl="1" indent="-284163">
              <a:buFontTx/>
              <a:buChar char="–"/>
            </a:pPr>
            <a:r>
              <a:rPr lang="en-GB" sz="1800">
                <a:latin typeface="Arial" charset="0"/>
                <a:cs typeface="Arial" charset="0"/>
              </a:rPr>
              <a:t>the document name and</a:t>
            </a:r>
          </a:p>
          <a:p>
            <a:pPr marL="854075" lvl="1" indent="-284163">
              <a:buFontTx/>
              <a:buChar char="–"/>
            </a:pPr>
            <a:r>
              <a:rPr lang="en-GB" sz="1800">
                <a:latin typeface="Arial" charset="0"/>
                <a:cs typeface="Arial" charset="0"/>
              </a:rPr>
              <a:t>the document description.</a:t>
            </a:r>
            <a:br>
              <a:rPr lang="en-GB" sz="1800">
                <a:latin typeface="Arial" charset="0"/>
                <a:cs typeface="Arial" charset="0"/>
              </a:rPr>
            </a:br>
            <a:endParaRPr lang="en-GB" sz="1800">
              <a:latin typeface="Arial" charset="0"/>
              <a:cs typeface="Arial" charset="0"/>
            </a:endParaRPr>
          </a:p>
          <a:p>
            <a:r>
              <a:rPr lang="en-GB" sz="1800">
                <a:latin typeface="Arial" charset="0"/>
                <a:cs typeface="Arial" charset="0"/>
              </a:rPr>
              <a:t>If attributes have already been assigned with the previous Document Wizard, these are reused (if they are not errored). </a:t>
            </a:r>
          </a:p>
        </p:txBody>
      </p:sp>
      <p:sp>
        <p:nvSpPr>
          <p:cNvPr id="229380" name="Text Box 4">
            <a:hlinkClick r:id="" action="ppaction://noaction"/>
          </p:cNvPr>
          <p:cNvSpPr txBox="1">
            <a:spLocks noChangeArrowheads="1"/>
          </p:cNvSpPr>
          <p:nvPr/>
        </p:nvSpPr>
        <p:spPr bwMode="auto">
          <a:xfrm>
            <a:off x="3492500" y="6597650"/>
            <a:ext cx="5651500" cy="201613"/>
          </a:xfrm>
          <a:prstGeom prst="rect">
            <a:avLst/>
          </a:prstGeom>
          <a:noFill/>
          <a:ln w="12700">
            <a:noFill/>
            <a:miter lim="800000"/>
            <a:headEnd/>
            <a:tailEnd/>
          </a:ln>
          <a:effectLst/>
        </p:spPr>
        <p:txBody>
          <a:bodyPr lIns="0" tIns="0" rIns="0" bIns="0">
            <a:spAutoFit/>
          </a:bodyPr>
          <a:lstStyle/>
          <a:p>
            <a:r>
              <a:rPr lang="de-DE">
                <a:solidFill>
                  <a:srgbClr val="336699"/>
                </a:solidFill>
              </a:rPr>
              <a:t>-&gt; </a:t>
            </a:r>
            <a:r>
              <a:rPr lang="de-DE" u="sng">
                <a:solidFill>
                  <a:srgbClr val="336699"/>
                </a:solidFill>
              </a:rPr>
              <a:t>Interrelationship file name, document name, document description</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new plans? </a:t>
            </a:r>
            <a:br>
              <a:rPr lang="en-GB" sz="2600" b="1">
                <a:solidFill>
                  <a:schemeClr val="hlink"/>
                </a:solidFill>
              </a:rPr>
            </a:br>
            <a:endParaRPr lang="en-GB" sz="2600" b="1">
              <a:solidFill>
                <a:schemeClr val="hlink"/>
              </a:solidFill>
            </a:endParaRPr>
          </a:p>
        </p:txBody>
      </p:sp>
      <p:sp>
        <p:nvSpPr>
          <p:cNvPr id="236547"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b="1">
                <a:latin typeface="Arial" charset="0"/>
                <a:cs typeface="Arial" charset="0"/>
              </a:rPr>
              <a:t>Creation </a:t>
            </a:r>
            <a:r>
              <a:rPr lang="de-DE" sz="1800">
                <a:latin typeface="Arial" charset="0"/>
                <a:cs typeface="Arial" charset="0"/>
              </a:rPr>
              <a:t>of </a:t>
            </a:r>
            <a:r>
              <a:rPr lang="de-DE" sz="1800" b="1">
                <a:latin typeface="Arial" charset="0"/>
                <a:cs typeface="Arial" charset="0"/>
              </a:rPr>
              <a:t>new </a:t>
            </a:r>
            <a:r>
              <a:rPr lang="de-DE" sz="1800">
                <a:latin typeface="Arial" charset="0"/>
                <a:cs typeface="Arial" charset="0"/>
              </a:rPr>
              <a:t>documents is </a:t>
            </a:r>
            <a:r>
              <a:rPr lang="de-DE" sz="1800" b="1">
                <a:latin typeface="Arial" charset="0"/>
                <a:cs typeface="Arial" charset="0"/>
              </a:rPr>
              <a:t>supported </a:t>
            </a:r>
            <a:r>
              <a:rPr lang="de-DE" sz="1800">
                <a:latin typeface="Arial" charset="0"/>
                <a:cs typeface="Arial" charset="0"/>
              </a:rPr>
              <a:t>by the </a:t>
            </a:r>
            <a:r>
              <a:rPr lang="de-DE" sz="1800" b="1">
                <a:latin typeface="Arial" charset="0"/>
                <a:cs typeface="Arial" charset="0"/>
                <a:hlinkClick r:id="" action="ppaction://noaction"/>
              </a:rPr>
              <a:t>Document Wizard</a:t>
            </a:r>
            <a:r>
              <a:rPr lang="de-DE" sz="1800">
                <a:latin typeface="Arial" charset="0"/>
                <a:cs typeface="Arial" charset="0"/>
              </a:rPr>
              <a:t>. This Wizard proposes the attributes selected the last time a new document was created. In addition, a </a:t>
            </a:r>
            <a:r>
              <a:rPr lang="de-DE" sz="1800" b="1">
                <a:latin typeface="Arial" charset="0"/>
                <a:cs typeface="Arial" charset="0"/>
              </a:rPr>
              <a:t>Standard Seedfile</a:t>
            </a:r>
            <a:r>
              <a:rPr lang="de-DE" sz="1800">
                <a:latin typeface="Arial" charset="0"/>
                <a:cs typeface="Arial" charset="0"/>
              </a:rPr>
              <a:t> can be defined which is used each time a new document is created. </a:t>
            </a:r>
          </a:p>
          <a:p>
            <a:endParaRPr lang="de-DE" sz="1800">
              <a:latin typeface="Arial" charset="0"/>
              <a:cs typeface="Arial" charset="0"/>
            </a:endParaRPr>
          </a:p>
          <a:p>
            <a:r>
              <a:rPr lang="de-DE" sz="1800">
                <a:latin typeface="Arial" charset="0"/>
                <a:cs typeface="Arial" charset="0"/>
              </a:rPr>
              <a:t>The Document Wizard </a:t>
            </a:r>
          </a:p>
          <a:p>
            <a:endParaRPr lang="de-DE" sz="1800">
              <a:latin typeface="Arial" charset="0"/>
              <a:cs typeface="Arial" charset="0"/>
            </a:endParaRPr>
          </a:p>
          <a:p>
            <a:pPr marL="854075" lvl="1" indent="-284163">
              <a:buFontTx/>
              <a:buChar char="–"/>
            </a:pPr>
            <a:r>
              <a:rPr lang="de-DE" sz="1800">
                <a:latin typeface="Arial" charset="0"/>
                <a:cs typeface="Arial" charset="0"/>
              </a:rPr>
              <a:t>assigns a plan number,</a:t>
            </a:r>
          </a:p>
          <a:p>
            <a:pPr marL="854075" lvl="1" indent="-284163">
              <a:buFontTx/>
              <a:buChar char="–"/>
            </a:pPr>
            <a:r>
              <a:rPr lang="de-DE" sz="1800">
                <a:latin typeface="Arial" charset="0"/>
                <a:cs typeface="Arial" charset="0"/>
              </a:rPr>
              <a:t>generates a compliant file name and populates</a:t>
            </a:r>
          </a:p>
          <a:p>
            <a:pPr marL="854075" lvl="1" indent="-284163">
              <a:buFontTx/>
              <a:buChar char="–"/>
            </a:pPr>
            <a:r>
              <a:rPr lang="de-DE" sz="1800">
                <a:latin typeface="Arial" charset="0"/>
                <a:cs typeface="Arial" charset="0"/>
              </a:rPr>
              <a:t>the document name and</a:t>
            </a:r>
          </a:p>
          <a:p>
            <a:pPr marL="854075" lvl="1" indent="-284163">
              <a:buFontTx/>
              <a:buChar char="–"/>
            </a:pPr>
            <a:r>
              <a:rPr lang="de-DE" sz="1800">
                <a:latin typeface="Arial" charset="0"/>
                <a:cs typeface="Arial" charset="0"/>
              </a:rPr>
              <a:t>the document description</a:t>
            </a:r>
          </a:p>
        </p:txBody>
      </p:sp>
      <p:sp>
        <p:nvSpPr>
          <p:cNvPr id="236548" name="Text Box 4">
            <a:hlinkClick r:id="" action="ppaction://noaction"/>
          </p:cNvPr>
          <p:cNvSpPr txBox="1">
            <a:spLocks noChangeArrowheads="1"/>
          </p:cNvSpPr>
          <p:nvPr/>
        </p:nvSpPr>
        <p:spPr bwMode="auto">
          <a:xfrm>
            <a:off x="3348038" y="6597650"/>
            <a:ext cx="5688012" cy="403225"/>
          </a:xfrm>
          <a:prstGeom prst="rect">
            <a:avLst/>
          </a:prstGeom>
          <a:noFill/>
          <a:ln w="12700">
            <a:noFill/>
            <a:miter lim="800000"/>
            <a:headEnd/>
            <a:tailEnd/>
          </a:ln>
          <a:effectLst/>
        </p:spPr>
        <p:txBody>
          <a:bodyPr lIns="0" tIns="0" rIns="0" bIns="0">
            <a:spAutoFit/>
          </a:bodyPr>
          <a:lstStyle/>
          <a:p>
            <a:r>
              <a:rPr lang="de-DE">
                <a:solidFill>
                  <a:srgbClr val="336699"/>
                </a:solidFill>
              </a:rPr>
              <a:t>-&gt; </a:t>
            </a:r>
            <a:r>
              <a:rPr lang="de-DE" u="sng">
                <a:solidFill>
                  <a:srgbClr val="336699"/>
                </a:solidFill>
              </a:rPr>
              <a:t>Interrelationship file name, document name, document description</a:t>
            </a:r>
          </a:p>
          <a:p>
            <a:endParaRPr lang="de-DE" u="sng">
              <a:solidFill>
                <a:srgbClr val="336699"/>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when importing plans? </a:t>
            </a:r>
            <a:br>
              <a:rPr lang="en-GB" sz="2600" b="1">
                <a:solidFill>
                  <a:schemeClr val="hlink"/>
                </a:solidFill>
              </a:rPr>
            </a:br>
            <a:endParaRPr lang="en-GB" sz="2600" b="1">
              <a:solidFill>
                <a:schemeClr val="hlink"/>
              </a:solidFill>
            </a:endParaRPr>
          </a:p>
        </p:txBody>
      </p:sp>
      <p:sp>
        <p:nvSpPr>
          <p:cNvPr id="237571"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en-GB" sz="1800">
                <a:latin typeface="Arial" charset="0"/>
                <a:cs typeface="Arial" charset="0"/>
              </a:rPr>
              <a:t>When importing plans, a distinction is made between compliant and non-compliant files.</a:t>
            </a:r>
          </a:p>
          <a:p>
            <a:pPr marL="854075" lvl="1" indent="-284163">
              <a:buFontTx/>
              <a:buChar char="–"/>
            </a:pPr>
            <a:endParaRPr lang="en-GB" sz="1800">
              <a:latin typeface="Arial" charset="0"/>
              <a:cs typeface="Arial" charset="0"/>
            </a:endParaRPr>
          </a:p>
          <a:p>
            <a:r>
              <a:rPr lang="en-GB" sz="1800" b="1">
                <a:latin typeface="Arial" charset="0"/>
                <a:cs typeface="Arial" charset="0"/>
              </a:rPr>
              <a:t>Compliant files with plan numbers:</a:t>
            </a:r>
          </a:p>
          <a:p>
            <a:r>
              <a:rPr lang="en-GB" sz="1800">
                <a:latin typeface="Arial" charset="0"/>
                <a:cs typeface="Arial" charset="0"/>
              </a:rPr>
              <a:t>On the basis of the plan number extracted from the file name, ProjectWise searches for the folder containing the related file and overwrites this file (allowing for the write permissions and correspondence of the attributes).</a:t>
            </a:r>
          </a:p>
          <a:p>
            <a:pPr>
              <a:buFontTx/>
              <a:buChar char="–"/>
            </a:pPr>
            <a:endParaRPr lang="en-GB" sz="1800" b="1">
              <a:latin typeface="Arial" charset="0"/>
              <a:cs typeface="Arial" charset="0"/>
            </a:endParaRPr>
          </a:p>
          <a:p>
            <a:r>
              <a:rPr lang="en-GB" sz="1800" b="1">
                <a:latin typeface="Arial" charset="0"/>
                <a:cs typeface="Arial" charset="0"/>
              </a:rPr>
              <a:t>Non-compliant files:</a:t>
            </a:r>
          </a:p>
          <a:p>
            <a:r>
              <a:rPr lang="en-GB" sz="1800">
                <a:latin typeface="Arial" charset="0"/>
                <a:cs typeface="Arial" charset="0"/>
              </a:rPr>
              <a:t>File names of non-compliant files must be </a:t>
            </a:r>
            <a:r>
              <a:rPr lang="en-GB" sz="1800" b="1">
                <a:latin typeface="Arial" charset="0"/>
                <a:cs typeface="Arial" charset="0"/>
              </a:rPr>
              <a:t>adapted </a:t>
            </a:r>
            <a:r>
              <a:rPr lang="en-GB" sz="1800">
                <a:latin typeface="Arial" charset="0"/>
                <a:cs typeface="Arial" charset="0"/>
              </a:rPr>
              <a:t>with the Document Wizard </a:t>
            </a:r>
            <a:r>
              <a:rPr lang="en-GB" sz="1800" b="1">
                <a:latin typeface="Arial" charset="0"/>
                <a:cs typeface="Arial" charset="0"/>
              </a:rPr>
              <a:t>the first time they are imported </a:t>
            </a:r>
            <a:r>
              <a:rPr lang="en-GB" sz="1800">
                <a:latin typeface="Arial" charset="0"/>
                <a:cs typeface="Arial" charset="0"/>
              </a:rPr>
              <a:t>(= created as new files in the system). When reimported to the same directory, the files are </a:t>
            </a:r>
            <a:r>
              <a:rPr lang="en-GB" sz="1800" b="1">
                <a:latin typeface="Arial" charset="0"/>
                <a:cs typeface="Arial" charset="0"/>
              </a:rPr>
              <a:t>assigned automatically </a:t>
            </a:r>
            <a:r>
              <a:rPr lang="en-GB" sz="1800">
                <a:latin typeface="Arial" charset="0"/>
                <a:cs typeface="Arial" charset="0"/>
              </a:rPr>
              <a:t>(the original file name is also saved for this purpose). If a file name is, admittedly, compliant but has no plan number, the Document Wizard is assigned the values from the file name. Non-compliant files already in the directory do not need to be adapted on import.</a:t>
            </a:r>
          </a:p>
        </p:txBody>
      </p:sp>
      <p:sp>
        <p:nvSpPr>
          <p:cNvPr id="237572" name="Text Box 4">
            <a:hlinkClick r:id="" action="ppaction://noaction"/>
          </p:cNvPr>
          <p:cNvSpPr txBox="1">
            <a:spLocks noChangeArrowheads="1"/>
          </p:cNvSpPr>
          <p:nvPr/>
        </p:nvSpPr>
        <p:spPr bwMode="auto">
          <a:xfrm>
            <a:off x="7780338" y="6553200"/>
            <a:ext cx="128428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a:t>
            </a:r>
            <a:r>
              <a:rPr lang="de-DE" u="sng">
                <a:solidFill>
                  <a:srgbClr val="336699"/>
                </a:solidFill>
              </a:rPr>
              <a:t>Import dialog</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Factory Planning Naming Conventions</a:t>
            </a:r>
            <a:br>
              <a:rPr lang="en-GB" sz="2600" b="1"/>
            </a:br>
            <a:r>
              <a:rPr lang="en-GB" sz="2600" b="1">
                <a:solidFill>
                  <a:schemeClr val="hlink"/>
                </a:solidFill>
              </a:rPr>
              <a:t>What happens…</a:t>
            </a:r>
            <a:br>
              <a:rPr lang="en-GB" sz="2600" b="1">
                <a:solidFill>
                  <a:schemeClr val="hlink"/>
                </a:solidFill>
              </a:rPr>
            </a:br>
            <a:r>
              <a:rPr lang="en-GB" sz="2600" b="1">
                <a:solidFill>
                  <a:schemeClr val="hlink"/>
                </a:solidFill>
              </a:rPr>
              <a:t>			with suppliers? </a:t>
            </a:r>
            <a:br>
              <a:rPr lang="en-GB" sz="2600" b="1">
                <a:solidFill>
                  <a:schemeClr val="hlink"/>
                </a:solidFill>
              </a:rPr>
            </a:br>
            <a:endParaRPr lang="en-GB" sz="2600" b="1">
              <a:solidFill>
                <a:schemeClr val="hlink"/>
              </a:solidFill>
            </a:endParaRPr>
          </a:p>
        </p:txBody>
      </p:sp>
      <p:sp>
        <p:nvSpPr>
          <p:cNvPr id="238595"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en-GB" sz="1800">
                <a:latin typeface="Arial" charset="0"/>
                <a:cs typeface="Arial" charset="0"/>
              </a:rPr>
              <a:t>Suppliers require plan numbers so that they are able to create name-compliant files. </a:t>
            </a:r>
          </a:p>
          <a:p>
            <a:r>
              <a:rPr lang="en-GB" sz="1800">
                <a:latin typeface="Arial" charset="0"/>
                <a:cs typeface="Arial" charset="0"/>
              </a:rPr>
              <a:t>Any number of blank files can be generated with a function call using the </a:t>
            </a:r>
            <a:r>
              <a:rPr lang="en-GB" sz="1800">
                <a:latin typeface="Arial" charset="0"/>
                <a:cs typeface="Arial" charset="0"/>
                <a:hlinkClick r:id="" action="ppaction://noaction"/>
              </a:rPr>
              <a:t>Document Wizard</a:t>
            </a:r>
            <a:r>
              <a:rPr lang="en-GB" sz="1800">
                <a:latin typeface="Arial" charset="0"/>
                <a:cs typeface="Arial" charset="0"/>
              </a:rPr>
              <a:t>. </a:t>
            </a:r>
          </a:p>
          <a:p>
            <a:r>
              <a:rPr lang="en-GB" sz="1800">
                <a:latin typeface="Arial" charset="0"/>
                <a:cs typeface="Arial" charset="0"/>
              </a:rPr>
              <a:t>In this case, the attributes of the file name are preassigned if known and the other attributes are filled with the dummy value “xxx”. These files are then zipped with an </a:t>
            </a:r>
            <a:r>
              <a:rPr lang="en-GB" sz="1800">
                <a:latin typeface="Arial" charset="0"/>
                <a:cs typeface="Arial" charset="0"/>
                <a:hlinkClick r:id="" action="ppaction://noaction"/>
              </a:rPr>
              <a:t>export function</a:t>
            </a:r>
            <a:r>
              <a:rPr lang="en-GB" sz="1800">
                <a:latin typeface="Arial" charset="0"/>
                <a:cs typeface="Arial" charset="0"/>
              </a:rPr>
              <a:t> and appended to an e-mail. </a:t>
            </a:r>
          </a:p>
          <a:p>
            <a:r>
              <a:rPr lang="en-GB" sz="1800">
                <a:latin typeface="Arial" charset="0"/>
                <a:cs typeface="Arial" charset="0"/>
              </a:rPr>
              <a:t>The supplier then only needs to substitute the dummy values and can thus create name-compliant files.</a:t>
            </a:r>
          </a:p>
          <a:p>
            <a:endParaRPr lang="en-GB" sz="1800">
              <a:latin typeface="Arial" charset="0"/>
              <a:cs typeface="Arial" charset="0"/>
            </a:endParaRPr>
          </a:p>
          <a:p>
            <a:r>
              <a:rPr lang="en-GB" sz="1800">
                <a:latin typeface="Arial" charset="0"/>
                <a:cs typeface="Arial" charset="0"/>
              </a:rPr>
              <a:t>Example:</a:t>
            </a:r>
          </a:p>
          <a:p>
            <a:r>
              <a:rPr lang="en-GB" sz="1800">
                <a:latin typeface="Arial" charset="0"/>
                <a:cs typeface="Arial" charset="0"/>
              </a:rPr>
              <a:t>Blank files sent by BMW:</a:t>
            </a:r>
          </a:p>
          <a:p>
            <a:r>
              <a:rPr lang="en-GB" sz="1800">
                <a:solidFill>
                  <a:srgbClr val="336699"/>
                </a:solidFill>
                <a:latin typeface="Arial" charset="0"/>
                <a:cs typeface="Arial" charset="0"/>
              </a:rPr>
              <a:t>XXX</a:t>
            </a:r>
            <a:r>
              <a:rPr lang="en-GB" sz="1800">
                <a:latin typeface="Arial" charset="0"/>
                <a:cs typeface="Arial" charset="0"/>
              </a:rPr>
              <a:t>_ENT_0110_0550_00000_MONT_20000335_</a:t>
            </a:r>
            <a:r>
              <a:rPr lang="en-GB" sz="1800">
                <a:solidFill>
                  <a:srgbClr val="336699"/>
                </a:solidFill>
                <a:latin typeface="Arial" charset="0"/>
                <a:cs typeface="Arial" charset="0"/>
              </a:rPr>
              <a:t>blankfile</a:t>
            </a:r>
            <a:r>
              <a:rPr lang="en-GB" sz="1800">
                <a:latin typeface="Arial" charset="0"/>
                <a:cs typeface="Arial" charset="0"/>
              </a:rPr>
              <a:t>.dgn</a:t>
            </a:r>
          </a:p>
          <a:p>
            <a:endParaRPr lang="en-GB" sz="1800">
              <a:latin typeface="Arial" charset="0"/>
              <a:cs typeface="Arial" charset="0"/>
            </a:endParaRPr>
          </a:p>
          <a:p>
            <a:r>
              <a:rPr lang="en-GB" sz="1800">
                <a:latin typeface="Arial" charset="0"/>
                <a:cs typeface="Arial" charset="0"/>
              </a:rPr>
              <a:t>File name completed by supplier:</a:t>
            </a:r>
          </a:p>
          <a:p>
            <a:r>
              <a:rPr lang="en-GB" sz="1800">
                <a:solidFill>
                  <a:srgbClr val="336699"/>
                </a:solidFill>
                <a:latin typeface="Arial" charset="0"/>
                <a:cs typeface="Arial" charset="0"/>
              </a:rPr>
              <a:t>BFT</a:t>
            </a:r>
            <a:r>
              <a:rPr lang="en-GB" sz="1800">
                <a:latin typeface="Arial" charset="0"/>
                <a:cs typeface="Arial" charset="0"/>
              </a:rPr>
              <a:t>_ENT_0110_0550_00000_MONT_20000335_</a:t>
            </a:r>
            <a:r>
              <a:rPr lang="en-GB" sz="1800">
                <a:solidFill>
                  <a:srgbClr val="336699"/>
                </a:solidFill>
                <a:latin typeface="Arial" charset="0"/>
                <a:cs typeface="Arial" charset="0"/>
              </a:rPr>
              <a:t>conveyor</a:t>
            </a:r>
            <a:r>
              <a:rPr lang="en-GB" sz="1800">
                <a:latin typeface="Arial" charset="0"/>
                <a:cs typeface="Arial" charset="0"/>
              </a:rPr>
              <a:t>.dgn</a:t>
            </a:r>
          </a:p>
        </p:txBody>
      </p:sp>
      <p:sp>
        <p:nvSpPr>
          <p:cNvPr id="238597" name="Text Box 5">
            <a:hlinkClick r:id="" action="ppaction://noaction"/>
          </p:cNvPr>
          <p:cNvSpPr txBox="1">
            <a:spLocks noChangeArrowheads="1"/>
          </p:cNvSpPr>
          <p:nvPr/>
        </p:nvSpPr>
        <p:spPr bwMode="auto">
          <a:xfrm>
            <a:off x="7780338" y="6553200"/>
            <a:ext cx="1284287"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a:t>
            </a:r>
            <a:r>
              <a:rPr lang="de-DE" u="sng">
                <a:solidFill>
                  <a:srgbClr val="336699"/>
                </a:solidFill>
              </a:rPr>
              <a:t>Export dialog</a:t>
            </a:r>
          </a:p>
        </p:txBody>
      </p:sp>
    </p:spTree>
  </p:cSld>
  <p:clrMapOvr>
    <a:masterClrMapping/>
  </p:clrMapOvr>
  <p:transition/>
</p:sld>
</file>

<file path=ppt/theme/theme1.xml><?xml version="1.0" encoding="utf-8"?>
<a:theme xmlns:a="http://schemas.openxmlformats.org/drawingml/2006/main" name="Group_D">
  <a:themeElements>
    <a:clrScheme name="Group_D 2">
      <a:dk1>
        <a:srgbClr val="000000"/>
      </a:dk1>
      <a:lt1>
        <a:srgbClr val="FFFFFF"/>
      </a:lt1>
      <a:dk2>
        <a:srgbClr val="000000"/>
      </a:dk2>
      <a:lt2>
        <a:srgbClr val="969696"/>
      </a:lt2>
      <a:accent1>
        <a:srgbClr val="CC3333"/>
      </a:accent1>
      <a:accent2>
        <a:srgbClr val="666666"/>
      </a:accent2>
      <a:accent3>
        <a:srgbClr val="FFFFFF"/>
      </a:accent3>
      <a:accent4>
        <a:srgbClr val="000000"/>
      </a:accent4>
      <a:accent5>
        <a:srgbClr val="E2ADAD"/>
      </a:accent5>
      <a:accent6>
        <a:srgbClr val="5C5C5C"/>
      </a:accent6>
      <a:hlink>
        <a:srgbClr val="969696"/>
      </a:hlink>
      <a:folHlink>
        <a:srgbClr val="C0C0C0"/>
      </a:folHlink>
    </a:clrScheme>
    <a:fontScheme name="Group_D">
      <a:majorFont>
        <a:latin typeface="BMWTypeRegular"/>
        <a:ea typeface=""/>
        <a:cs typeface=""/>
      </a:majorFont>
      <a:minorFont>
        <a:latin typeface="BMWType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accent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95000"/>
          </a:lnSpc>
          <a:spcBef>
            <a:spcPct val="0"/>
          </a:spcBef>
          <a:spcAft>
            <a:spcPct val="0"/>
          </a:spcAft>
          <a:buClrTx/>
          <a:buSzTx/>
          <a:buFontTx/>
          <a:buNone/>
          <a:tabLst/>
          <a:defRPr kumimoji="0" lang="de-DE" sz="1400" b="0" i="0" u="none" strike="noStrike" cap="none" normalizeH="0" baseline="0" smtClean="0">
            <a:ln>
              <a:noFill/>
            </a:ln>
            <a:solidFill>
              <a:schemeClr val="tx1"/>
            </a:solidFill>
            <a:effectLst/>
            <a:latin typeface="BMWTypeRegular"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accent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95000"/>
          </a:lnSpc>
          <a:spcBef>
            <a:spcPct val="0"/>
          </a:spcBef>
          <a:spcAft>
            <a:spcPct val="0"/>
          </a:spcAft>
          <a:buClrTx/>
          <a:buSzTx/>
          <a:buFontTx/>
          <a:buNone/>
          <a:tabLst/>
          <a:defRPr kumimoji="0" lang="de-DE" sz="1400" b="0" i="0" u="none" strike="noStrike" cap="none" normalizeH="0" baseline="0" smtClean="0">
            <a:ln>
              <a:noFill/>
            </a:ln>
            <a:solidFill>
              <a:schemeClr val="tx1"/>
            </a:solidFill>
            <a:effectLst/>
            <a:latin typeface="BMWTypeRegular" pitchFamily="34" charset="0"/>
          </a:defRPr>
        </a:defPPr>
      </a:lstStyle>
    </a:lnDef>
  </a:objectDefaults>
  <a:extraClrSchemeLst>
    <a:extraClrScheme>
      <a:clrScheme name="Group_D 1">
        <a:dk1>
          <a:srgbClr val="000000"/>
        </a:dk1>
        <a:lt1>
          <a:srgbClr val="FFFFFF"/>
        </a:lt1>
        <a:dk2>
          <a:srgbClr val="000000"/>
        </a:dk2>
        <a:lt2>
          <a:srgbClr val="7F7F7F"/>
        </a:lt2>
        <a:accent1>
          <a:srgbClr val="333333"/>
        </a:accent1>
        <a:accent2>
          <a:srgbClr val="666666"/>
        </a:accent2>
        <a:accent3>
          <a:srgbClr val="FFFFFF"/>
        </a:accent3>
        <a:accent4>
          <a:srgbClr val="000000"/>
        </a:accent4>
        <a:accent5>
          <a:srgbClr val="ADADAD"/>
        </a:accent5>
        <a:accent6>
          <a:srgbClr val="5C5C5C"/>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Group_D 2">
        <a:dk1>
          <a:srgbClr val="000000"/>
        </a:dk1>
        <a:lt1>
          <a:srgbClr val="FFFFFF"/>
        </a:lt1>
        <a:dk2>
          <a:srgbClr val="000000"/>
        </a:dk2>
        <a:lt2>
          <a:srgbClr val="969696"/>
        </a:lt2>
        <a:accent1>
          <a:srgbClr val="CC3333"/>
        </a:accent1>
        <a:accent2>
          <a:srgbClr val="666666"/>
        </a:accent2>
        <a:accent3>
          <a:srgbClr val="FFFFFF"/>
        </a:accent3>
        <a:accent4>
          <a:srgbClr val="000000"/>
        </a:accent4>
        <a:accent5>
          <a:srgbClr val="E2ADAD"/>
        </a:accent5>
        <a:accent6>
          <a:srgbClr val="5C5C5C"/>
        </a:accent6>
        <a:hlink>
          <a:srgbClr val="969696"/>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U:\Daten\Templates\Office2000\Group_D.pot</Template>
  <TotalTime>124</TotalTime>
  <Pages>5</Pages>
  <Words>1145</Words>
  <Application>Microsoft Office PowerPoint</Application>
  <PresentationFormat>Overheadfolien</PresentationFormat>
  <Paragraphs>192</Paragraphs>
  <Slides>21</Slides>
  <Notes>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Folientitel</vt:lpstr>
      </vt:variant>
      <vt:variant>
        <vt:i4>21</vt:i4>
      </vt:variant>
      <vt:variant>
        <vt:lpstr>Zielgruppenorientierte Präsentationen</vt:lpstr>
      </vt:variant>
      <vt:variant>
        <vt:i4>5</vt:i4>
      </vt:variant>
    </vt:vector>
  </HeadingPairs>
  <TitlesOfParts>
    <vt:vector size="33" baseType="lpstr">
      <vt:lpstr>BMWTypeLight</vt:lpstr>
      <vt:lpstr>BMWTypeRegular</vt:lpstr>
      <vt:lpstr>Times New Roman</vt:lpstr>
      <vt:lpstr>Arial</vt:lpstr>
      <vt:lpstr>Wingdings</vt:lpstr>
      <vt:lpstr>Courier New</vt:lpstr>
      <vt:lpstr>Group_D</vt:lpstr>
      <vt:lpstr>Folie 1</vt:lpstr>
      <vt:lpstr>Folie 2</vt:lpstr>
      <vt:lpstr>Folie 3</vt:lpstr>
      <vt:lpstr>Factory Planning Naming Conventions Overview of File Name Structure (1/2)</vt:lpstr>
      <vt:lpstr>Factory Planning Naming Conventions  Overview of File Name Structure (2/2)</vt:lpstr>
      <vt:lpstr>Folie 6</vt:lpstr>
      <vt:lpstr>Folie 7</vt:lpstr>
      <vt:lpstr>Folie 8</vt:lpstr>
      <vt:lpstr>Folie 9</vt:lpstr>
      <vt:lpstr>Folie 10</vt:lpstr>
      <vt:lpstr>Folie 11</vt:lpstr>
      <vt:lpstr>Folie 12</vt:lpstr>
      <vt:lpstr>Folie 13</vt:lpstr>
      <vt:lpstr>Folie 14</vt:lpstr>
      <vt:lpstr>Folie 15</vt:lpstr>
      <vt:lpstr>Folie 16</vt:lpstr>
      <vt:lpstr>Folie 17</vt:lpstr>
      <vt:lpstr>Factory Planning Naming Conventions Document Wizard GUI</vt:lpstr>
      <vt:lpstr>Factory Planning Naming Conventions Document Wizard GUI (File Creation)</vt:lpstr>
      <vt:lpstr>Factory Planning Naming Conventions Import Dialog GUI</vt:lpstr>
      <vt:lpstr>Factory Planning Naming Conventions Export Dialog GUI</vt:lpstr>
      <vt:lpstr>Name, Beschreibung, Dateiname</vt:lpstr>
      <vt:lpstr>Doc-Wizard</vt:lpstr>
      <vt:lpstr>Importdialog</vt:lpstr>
      <vt:lpstr>Exportdialog</vt:lpstr>
      <vt:lpstr>Dateianlage</vt:lpstr>
    </vt:vector>
  </TitlesOfParts>
  <Company>BMW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Musterpraesentation</dc:subject>
  <dc:creator>Q155970</dc:creator>
  <cp:keywords/>
  <dc:description/>
  <cp:lastModifiedBy>Siemon Jochen</cp:lastModifiedBy>
  <cp:revision>58</cp:revision>
  <cp:lastPrinted>2001-06-26T11:04:46Z</cp:lastPrinted>
  <dcterms:created xsi:type="dcterms:W3CDTF">2003-02-07T14:51:41Z</dcterms:created>
  <dcterms:modified xsi:type="dcterms:W3CDTF">2011-03-22T09:13:48Z</dcterms:modified>
</cp:coreProperties>
</file>